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2"/>
  </p:notesMasterIdLst>
  <p:sldIdLst>
    <p:sldId id="369" r:id="rId2"/>
    <p:sldId id="370" r:id="rId3"/>
    <p:sldId id="371" r:id="rId4"/>
    <p:sldId id="372" r:id="rId5"/>
    <p:sldId id="373" r:id="rId6"/>
    <p:sldId id="374" r:id="rId7"/>
    <p:sldId id="256" r:id="rId8"/>
    <p:sldId id="268" r:id="rId9"/>
    <p:sldId id="376" r:id="rId10"/>
    <p:sldId id="310" r:id="rId11"/>
    <p:sldId id="334" r:id="rId12"/>
    <p:sldId id="333" r:id="rId13"/>
    <p:sldId id="335" r:id="rId14"/>
    <p:sldId id="311" r:id="rId15"/>
    <p:sldId id="337" r:id="rId16"/>
    <p:sldId id="338" r:id="rId17"/>
    <p:sldId id="339" r:id="rId18"/>
    <p:sldId id="375" r:id="rId19"/>
    <p:sldId id="277" r:id="rId20"/>
    <p:sldId id="340" r:id="rId21"/>
    <p:sldId id="341" r:id="rId22"/>
    <p:sldId id="352" r:id="rId23"/>
    <p:sldId id="342" r:id="rId24"/>
    <p:sldId id="343" r:id="rId25"/>
    <p:sldId id="344" r:id="rId26"/>
    <p:sldId id="345" r:id="rId27"/>
    <p:sldId id="346" r:id="rId28"/>
    <p:sldId id="347" r:id="rId29"/>
    <p:sldId id="355" r:id="rId30"/>
    <p:sldId id="364" r:id="rId31"/>
    <p:sldId id="365" r:id="rId32"/>
    <p:sldId id="357" r:id="rId33"/>
    <p:sldId id="358" r:id="rId34"/>
    <p:sldId id="366" r:id="rId35"/>
    <p:sldId id="367" r:id="rId36"/>
    <p:sldId id="359" r:id="rId37"/>
    <p:sldId id="360" r:id="rId38"/>
    <p:sldId id="361" r:id="rId39"/>
    <p:sldId id="362" r:id="rId40"/>
    <p:sldId id="363"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AC00AC"/>
    <a:srgbClr val="EE84DE"/>
    <a:srgbClr val="7E007E"/>
    <a:srgbClr val="0900D9"/>
    <a:srgbClr val="61F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97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22C785-B137-4147-BA29-08BEAE31A830}" type="datetimeFigureOut">
              <a:rPr lang="en-US" smtClean="0"/>
              <a:t>7/16/12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E6C79A-FF62-9B4F-8207-ED8D5D372526}" type="slidenum">
              <a:rPr lang="en-US" smtClean="0"/>
              <a:t>‹#›</a:t>
            </a:fld>
            <a:endParaRPr lang="en-US"/>
          </a:p>
        </p:txBody>
      </p:sp>
    </p:spTree>
    <p:extLst>
      <p:ext uri="{BB962C8B-B14F-4D97-AF65-F5344CB8AC3E}">
        <p14:creationId xmlns:p14="http://schemas.microsoft.com/office/powerpoint/2010/main" val="31201927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Sandi</a:t>
            </a:r>
          </a:p>
          <a:p>
            <a:r>
              <a:rPr lang="en-US" dirty="0" smtClean="0"/>
              <a:t>Slide 15 - 25</a:t>
            </a:r>
          </a:p>
          <a:p>
            <a:r>
              <a:rPr lang="en-US" dirty="0" smtClean="0"/>
              <a:t>11 </a:t>
            </a:r>
            <a:r>
              <a:rPr lang="en-US" dirty="0" err="1" smtClean="0"/>
              <a:t>mins</a:t>
            </a:r>
            <a:endParaRPr lang="en-US" dirty="0" smtClean="0"/>
          </a:p>
          <a:p>
            <a:endParaRPr lang="en-US" dirty="0" smtClean="0"/>
          </a:p>
          <a:p>
            <a:r>
              <a:rPr lang="en-US" dirty="0" smtClean="0"/>
              <a:t>Beck</a:t>
            </a:r>
            <a:r>
              <a:rPr lang="en-US" baseline="0" dirty="0" smtClean="0"/>
              <a:t> &amp; </a:t>
            </a:r>
            <a:r>
              <a:rPr lang="en-US" baseline="0" dirty="0" err="1" smtClean="0"/>
              <a:t>McKeown</a:t>
            </a:r>
            <a:r>
              <a:rPr lang="en-US" baseline="0" dirty="0" smtClean="0"/>
              <a:t> 1985 – 3 Tiers</a:t>
            </a:r>
            <a:endParaRPr lang="en-US" dirty="0"/>
          </a:p>
        </p:txBody>
      </p:sp>
      <p:sp>
        <p:nvSpPr>
          <p:cNvPr id="4" name="Slide Number Placeholder 3"/>
          <p:cNvSpPr>
            <a:spLocks noGrp="1"/>
          </p:cNvSpPr>
          <p:nvPr>
            <p:ph type="sldNum" sz="quarter" idx="10"/>
          </p:nvPr>
        </p:nvSpPr>
        <p:spPr/>
        <p:txBody>
          <a:bodyPr/>
          <a:lstStyle/>
          <a:p>
            <a:fld id="{F6EAF6B4-83D7-4E93-972B-EE0241A2D06C}"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dirty="0" smtClean="0"/>
              <a:t>Sandi</a:t>
            </a:r>
          </a:p>
          <a:p>
            <a:r>
              <a:rPr lang="en-US" dirty="0" smtClean="0"/>
              <a:t>Slide 15 - 25</a:t>
            </a:r>
          </a:p>
          <a:p>
            <a:r>
              <a:rPr lang="en-US" dirty="0" smtClean="0"/>
              <a:t>11 </a:t>
            </a:r>
            <a:r>
              <a:rPr lang="en-US" dirty="0" err="1" smtClean="0"/>
              <a:t>mins</a:t>
            </a:r>
            <a:endParaRPr lang="en-US" dirty="0" smtClean="0"/>
          </a:p>
          <a:p>
            <a:pPr eaLnBrk="1" hangingPunct="1"/>
            <a:endParaRPr lang="en-US" dirty="0" smtClean="0"/>
          </a:p>
          <a:p>
            <a:pPr eaLnBrk="1" hangingPunct="1"/>
            <a:r>
              <a:rPr lang="en-US" dirty="0" smtClean="0"/>
              <a:t>Survival English </a:t>
            </a:r>
          </a:p>
          <a:p>
            <a:pPr eaLnBrk="1" hangingPunct="1"/>
            <a:r>
              <a:rPr lang="en-US" dirty="0" smtClean="0"/>
              <a:t>Isabel Beck Bringing Words to Life and others including Kate </a:t>
            </a:r>
            <a:r>
              <a:rPr lang="en-US" dirty="0" err="1" smtClean="0"/>
              <a:t>Kinsella</a:t>
            </a:r>
            <a:r>
              <a:rPr lang="en-US" dirty="0" smtClean="0"/>
              <a:t>, Robert </a:t>
            </a:r>
            <a:r>
              <a:rPr lang="en-US" dirty="0" err="1" smtClean="0"/>
              <a:t>Marsano</a:t>
            </a:r>
            <a:r>
              <a:rPr lang="en-US" dirty="0" smtClean="0"/>
              <a:t>, and Doug Fisher, Nancy Frey</a:t>
            </a:r>
          </a:p>
        </p:txBody>
      </p:sp>
      <p:sp>
        <p:nvSpPr>
          <p:cNvPr id="38916" name="Slide Number Placeholder 3"/>
          <p:cNvSpPr>
            <a:spLocks noGrp="1"/>
          </p:cNvSpPr>
          <p:nvPr>
            <p:ph type="sldNum" sz="quarter" idx="5"/>
          </p:nvPr>
        </p:nvSpPr>
        <p:spPr>
          <a:noFill/>
        </p:spPr>
        <p:txBody>
          <a:bodyPr/>
          <a:lstStyle/>
          <a:p>
            <a:fld id="{BB7023BD-2489-42E2-966A-40068EABF093}"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Sandi</a:t>
            </a:r>
          </a:p>
          <a:p>
            <a:r>
              <a:rPr lang="en-US" dirty="0" smtClean="0"/>
              <a:t>Slide 15 - 25</a:t>
            </a:r>
          </a:p>
          <a:p>
            <a:r>
              <a:rPr lang="en-US" dirty="0" smtClean="0"/>
              <a:t>11 </a:t>
            </a:r>
            <a:r>
              <a:rPr lang="en-US" dirty="0" err="1" smtClean="0"/>
              <a:t>mins</a:t>
            </a:r>
            <a:endParaRPr lang="en-US" dirty="0" smtClean="0"/>
          </a:p>
          <a:p>
            <a:endParaRPr lang="en-US" dirty="0" smtClean="0"/>
          </a:p>
          <a:p>
            <a:r>
              <a:rPr lang="en-US" dirty="0" smtClean="0"/>
              <a:t>In English class</a:t>
            </a:r>
            <a:r>
              <a:rPr lang="en-US" baseline="0" dirty="0" smtClean="0"/>
              <a:t> words might include:</a:t>
            </a:r>
          </a:p>
          <a:p>
            <a:r>
              <a:rPr lang="en-US" baseline="0" dirty="0" smtClean="0"/>
              <a:t>Genre</a:t>
            </a:r>
          </a:p>
          <a:p>
            <a:r>
              <a:rPr lang="en-US" baseline="0" dirty="0" smtClean="0"/>
              <a:t>Onomatopoeia </a:t>
            </a:r>
          </a:p>
          <a:p>
            <a:r>
              <a:rPr lang="en-US" dirty="0" smtClean="0"/>
              <a:t>Metaphor</a:t>
            </a:r>
          </a:p>
          <a:p>
            <a:r>
              <a:rPr lang="en-US" dirty="0" smtClean="0"/>
              <a:t>Simile</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EAF6B4-83D7-4E93-972B-EE0241A2D06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Sandi</a:t>
            </a:r>
          </a:p>
          <a:p>
            <a:r>
              <a:rPr lang="en-US" dirty="0" smtClean="0"/>
              <a:t>Slide 15 - 25</a:t>
            </a:r>
          </a:p>
          <a:p>
            <a:r>
              <a:rPr lang="en-US" dirty="0" smtClean="0"/>
              <a:t>11 </a:t>
            </a:r>
            <a:r>
              <a:rPr lang="en-US" dirty="0" err="1" smtClean="0"/>
              <a:t>mins</a:t>
            </a:r>
            <a:endParaRPr lang="en-US" dirty="0" smtClean="0"/>
          </a:p>
          <a:p>
            <a:endParaRPr lang="en-US" dirty="0" smtClean="0"/>
          </a:p>
          <a:p>
            <a:r>
              <a:rPr lang="en-US" dirty="0" smtClean="0"/>
              <a:t>These words can mean</a:t>
            </a:r>
            <a:r>
              <a:rPr lang="en-US" baseline="0" dirty="0" smtClean="0"/>
              <a:t> different things in different classes:</a:t>
            </a:r>
          </a:p>
          <a:p>
            <a:r>
              <a:rPr lang="en-US" baseline="0" dirty="0" smtClean="0"/>
              <a:t>For example</a:t>
            </a:r>
          </a:p>
          <a:p>
            <a:r>
              <a:rPr lang="en-US" baseline="0" dirty="0" smtClean="0"/>
              <a:t>What’s expected when you conduct a science experiment is very different fro how a character in a novel conducts themselves, and even more dissimilar to what conduct means in a music class</a:t>
            </a:r>
          </a:p>
          <a:p>
            <a:endParaRPr lang="en-US" baseline="0" dirty="0" smtClean="0"/>
          </a:p>
          <a:p>
            <a:r>
              <a:rPr lang="en-US" baseline="0" dirty="0" smtClean="0"/>
              <a:t>An element of a novel is very different than an element in a chemistry class</a:t>
            </a:r>
          </a:p>
          <a:p>
            <a:endParaRPr lang="en-US" baseline="0" dirty="0" smtClean="0"/>
          </a:p>
          <a:p>
            <a:r>
              <a:rPr lang="en-US" sz="1200" dirty="0" smtClean="0"/>
              <a:t>Criteria for identifying Tier II Words</a:t>
            </a:r>
            <a:endParaRPr lang="en-US" baseline="0" dirty="0" smtClean="0"/>
          </a:p>
          <a:p>
            <a:pPr eaLnBrk="1" hangingPunct="1">
              <a:lnSpc>
                <a:spcPct val="90000"/>
              </a:lnSpc>
            </a:pPr>
            <a:r>
              <a:rPr lang="en-US" sz="1200" b="1" dirty="0" smtClean="0"/>
              <a:t>Importance and utility:</a:t>
            </a:r>
            <a:r>
              <a:rPr lang="en-US" sz="1200" dirty="0" smtClean="0"/>
              <a:t> </a:t>
            </a:r>
            <a:r>
              <a:rPr lang="en-US" sz="1200" i="1" dirty="0" smtClean="0"/>
              <a:t>Is it a word that students are likely to meet often in the world?</a:t>
            </a:r>
          </a:p>
          <a:p>
            <a:pPr eaLnBrk="1" hangingPunct="1">
              <a:lnSpc>
                <a:spcPct val="90000"/>
              </a:lnSpc>
              <a:buFontTx/>
              <a:buNone/>
            </a:pPr>
            <a:endParaRPr lang="en-US" sz="1200" i="1" dirty="0" smtClean="0"/>
          </a:p>
          <a:p>
            <a:pPr eaLnBrk="1" hangingPunct="1">
              <a:lnSpc>
                <a:spcPct val="90000"/>
              </a:lnSpc>
            </a:pPr>
            <a:r>
              <a:rPr lang="en-US" sz="1200" b="1" dirty="0" smtClean="0"/>
              <a:t>Instructional potential:</a:t>
            </a:r>
            <a:r>
              <a:rPr lang="en-US" sz="1200" dirty="0" smtClean="0"/>
              <a:t> </a:t>
            </a:r>
            <a:r>
              <a:rPr lang="en-US" sz="1200" i="1" dirty="0" smtClean="0"/>
              <a:t>How does the word relate to other words, to ideas that students know or have been learning?</a:t>
            </a:r>
          </a:p>
          <a:p>
            <a:pPr eaLnBrk="1" hangingPunct="1">
              <a:lnSpc>
                <a:spcPct val="90000"/>
              </a:lnSpc>
              <a:buFontTx/>
              <a:buNone/>
            </a:pPr>
            <a:endParaRPr lang="en-US" sz="1200" i="1" dirty="0" smtClean="0"/>
          </a:p>
          <a:p>
            <a:pPr eaLnBrk="1" hangingPunct="1">
              <a:lnSpc>
                <a:spcPct val="90000"/>
              </a:lnSpc>
            </a:pPr>
            <a:r>
              <a:rPr lang="en-US" sz="1200" b="1" dirty="0" smtClean="0"/>
              <a:t>Conceptual understanding:</a:t>
            </a:r>
            <a:r>
              <a:rPr lang="en-US" sz="1200" dirty="0" smtClean="0"/>
              <a:t> </a:t>
            </a:r>
            <a:r>
              <a:rPr lang="en-US" sz="1200" i="1" dirty="0" smtClean="0"/>
              <a:t>Does the word provide access to an important concept?</a:t>
            </a:r>
          </a:p>
          <a:p>
            <a:endParaRPr lang="en-US" dirty="0"/>
          </a:p>
        </p:txBody>
      </p:sp>
      <p:sp>
        <p:nvSpPr>
          <p:cNvPr id="4" name="Slide Number Placeholder 3"/>
          <p:cNvSpPr>
            <a:spLocks noGrp="1"/>
          </p:cNvSpPr>
          <p:nvPr>
            <p:ph type="sldNum" sz="quarter" idx="10"/>
          </p:nvPr>
        </p:nvSpPr>
        <p:spPr/>
        <p:txBody>
          <a:bodyPr/>
          <a:lstStyle/>
          <a:p>
            <a:fld id="{F6EAF6B4-83D7-4E93-972B-EE0241A2D06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a:t>
            </a:r>
            <a:endParaRPr lang="en-US" dirty="0"/>
          </a:p>
        </p:txBody>
      </p:sp>
      <p:sp>
        <p:nvSpPr>
          <p:cNvPr id="4" name="Slide Number Placeholder 3"/>
          <p:cNvSpPr>
            <a:spLocks noGrp="1"/>
          </p:cNvSpPr>
          <p:nvPr>
            <p:ph type="sldNum" sz="quarter" idx="10"/>
          </p:nvPr>
        </p:nvSpPr>
        <p:spPr/>
        <p:txBody>
          <a:bodyPr/>
          <a:lstStyle/>
          <a:p>
            <a:fld id="{17E6C79A-FF62-9B4F-8207-ED8D5D372526}" type="slidenum">
              <a:rPr lang="en-US" smtClean="0"/>
              <a:t>7</a:t>
            </a:fld>
            <a:endParaRPr lang="en-US"/>
          </a:p>
        </p:txBody>
      </p:sp>
    </p:spTree>
    <p:extLst>
      <p:ext uri="{BB962C8B-B14F-4D97-AF65-F5344CB8AC3E}">
        <p14:creationId xmlns:p14="http://schemas.microsoft.com/office/powerpoint/2010/main" val="627986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early ancestors of the modern horse walked on several spread-out toes, an accommodation to life spent walking on the soft, moist grounds of primeval forests. As grass species began to appear and flourish, the </a:t>
            </a:r>
            <a:r>
              <a:rPr lang="en-US" sz="1200" kern="1200" dirty="0" err="1" smtClean="0">
                <a:solidFill>
                  <a:schemeClr val="tx1"/>
                </a:solidFill>
                <a:effectLst/>
                <a:latin typeface="+mn-lt"/>
                <a:ea typeface="+mn-ea"/>
                <a:cs typeface="+mn-cs"/>
              </a:rPr>
              <a:t>equids</a:t>
            </a:r>
            <a:r>
              <a:rPr lang="en-US" sz="1200" kern="1200" dirty="0" smtClean="0">
                <a:solidFill>
                  <a:schemeClr val="tx1"/>
                </a:solidFill>
                <a:effectLst/>
                <a:latin typeface="+mn-lt"/>
                <a:ea typeface="+mn-ea"/>
                <a:cs typeface="+mn-cs"/>
              </a:rPr>
              <a:t>' diets shifted from foliage to grasses, leading to larger and more durable teeth. At the same time, as the steppes began to appear, the horse's predecessors needed to be capable of greater speeds in order to outrun predators. This was attained through the lengthening of limbs and the lifting of some toes from the ground in such a way that the weight of the body was gradually placed on one of the longest toes, the third.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7E6C79A-FF62-9B4F-8207-ED8D5D372526}" type="slidenum">
              <a:rPr lang="en-US" smtClean="0"/>
              <a:t>17</a:t>
            </a:fld>
            <a:endParaRPr lang="en-US"/>
          </a:p>
        </p:txBody>
      </p:sp>
    </p:spTree>
    <p:extLst>
      <p:ext uri="{BB962C8B-B14F-4D97-AF65-F5344CB8AC3E}">
        <p14:creationId xmlns:p14="http://schemas.microsoft.com/office/powerpoint/2010/main" val="1113102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http://evolution.berkeley.edu/evosite/lines/IIIBgeography.shtml</a:t>
            </a:r>
          </a:p>
          <a:p>
            <a:endParaRPr lang="en-US">
              <a:latin typeface="Calibri" charset="0"/>
            </a:endParaRPr>
          </a:p>
          <a:p>
            <a:endParaRPr lang="en-US">
              <a:latin typeface="Calibri" charset="0"/>
            </a:endParaRPr>
          </a:p>
          <a:p>
            <a:endParaRPr lang="en-US">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C7E883-8CC6-EE48-8CFF-CCE6B0E74E39}" type="slidenum">
              <a:rPr lang="en-US" sz="1200">
                <a:latin typeface="Calibri" charset="0"/>
              </a:rPr>
              <a:pPr eaLnBrk="1" hangingPunct="1"/>
              <a:t>27</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6C79A-FF62-9B4F-8207-ED8D5D372526}" type="slidenum">
              <a:rPr lang="en-US" smtClean="0"/>
              <a:t>28</a:t>
            </a:fld>
            <a:endParaRPr lang="en-US"/>
          </a:p>
        </p:txBody>
      </p:sp>
    </p:spTree>
    <p:extLst>
      <p:ext uri="{BB962C8B-B14F-4D97-AF65-F5344CB8AC3E}">
        <p14:creationId xmlns:p14="http://schemas.microsoft.com/office/powerpoint/2010/main" val="2808877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85E3B666-4232-4DFA-BBBE-6A4B52B34302}" type="datetime4">
              <a:rPr lang="en-US"/>
              <a:pPr/>
              <a:t>July 16, 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tx1"/>
                </a:solidFill>
              </a:defRPr>
            </a:lvl1pPr>
          </a:lstStyle>
          <a:p>
            <a:fld id="{A1BEFA13-1D75-452B-AA77-92973DAAAB4D}" type="slidenum">
              <a:rPr lang="en-US"/>
              <a:pPr/>
              <a:t>‹#›</a:t>
            </a:fld>
            <a:endParaRPr lang="en-US"/>
          </a:p>
        </p:txBody>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346087C-6274-49FA-B875-054942D44E17}" type="datetime4">
              <a:rPr lang="en-US"/>
              <a:pPr/>
              <a:t>July 16, 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B5493CD-1EFB-40E9-A339-848244FFC420}" type="slidenum">
              <a:rPr lang="en-US"/>
              <a:pPr/>
              <a:t>‹#›</a:t>
            </a:fld>
            <a:endParaRPr lang="en-US"/>
          </a:p>
        </p:txBody>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C0A20C4-9C6A-4593-B4EC-F75839A65361}" type="datetime4">
              <a:rPr lang="en-US"/>
              <a:pPr/>
              <a:t>July 16, 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61B1433-6EFE-4799-8B56-0396E8F727E2}" type="slidenum">
              <a:rPr lang="en-US"/>
              <a:pPr/>
              <a:t>‹#›</a:t>
            </a:fld>
            <a:endParaRPr lang="en-US"/>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9F13CF54-BB6A-428C-90BD-FD01412E5FA7}" type="datetime4">
              <a:rPr lang="en-US"/>
              <a:pPr/>
              <a:t>July 16, 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DC8ADC9-39E9-4712-9B72-B2D99A9DEA7A}" type="slidenum">
              <a:rPr lang="en-US"/>
              <a:pPr/>
              <a:t>‹#›</a:t>
            </a:fld>
            <a:endParaRPr lang="en-US"/>
          </a:p>
        </p:txBody>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E786CE8-162E-4187-8FBE-A185E9493BBB}" type="datetime4">
              <a:rPr lang="en-US"/>
              <a:pPr/>
              <a:t>July 16, 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B17408F-8FA1-4511-A727-EBCD584BDA30}" type="slidenum">
              <a:rPr lang="en-US"/>
              <a:pPr/>
              <a:t>‹#›</a:t>
            </a:fld>
            <a:endParaRPr lang="en-US"/>
          </a:p>
        </p:txBody>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99F663D0-6424-4F40-9C9E-8443F0A17BE7}" type="datetime4">
              <a:rPr lang="en-US"/>
              <a:pPr/>
              <a:t>July 16, 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9BBF182-23E8-4345-ABE3-D7EF87D83696}" type="slidenum">
              <a:rPr lang="en-US"/>
              <a:pPr/>
              <a:t>‹#›</a:t>
            </a:fld>
            <a:endParaRPr lang="en-US"/>
          </a:p>
        </p:txBody>
      </p:sp>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F4DFFAFD-8F4B-4ED6-A107-CE0E96863149}" type="datetime4">
              <a:rPr lang="en-US"/>
              <a:pPr/>
              <a:t>July 16, 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6428AAA-C01D-4768-926B-050960E5B277}" type="slidenum">
              <a:rPr lang="en-US"/>
              <a:pPr/>
              <a:t>‹#›</a:t>
            </a:fld>
            <a:endParaRPr lang="en-US"/>
          </a:p>
        </p:txBody>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D646631-9A23-4B6B-9D85-3C6B8AC3CEF3}" type="datetime4">
              <a:rPr lang="en-US"/>
              <a:pPr/>
              <a:t>July 16, 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700B354-94AB-47D9-A923-56AE580E5FBB}" type="slidenum">
              <a:rPr lang="en-US"/>
              <a:pPr/>
              <a:t>‹#›</a:t>
            </a:fld>
            <a:endParaRPr lang="en-US"/>
          </a:p>
        </p:txBody>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57EEF04-DDCE-4F74-9A90-21926976C164}" type="datetime4">
              <a:rPr lang="en-US"/>
              <a:pPr/>
              <a:t>July 16, 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E345181-18D3-455B-9980-FE29118A0513}" type="slidenum">
              <a:rPr lang="en-US"/>
              <a:pPr/>
              <a:t>‹#›</a:t>
            </a:fld>
            <a:endParaRPr lang="en-US"/>
          </a:p>
        </p:txBody>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fld id="{961441B6-94B6-48B6-B896-96CF5855C720}" type="datetime4">
              <a:rPr lang="en-US"/>
              <a:pPr/>
              <a:t>July 16, 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42BFC78-23E4-42AD-A8D7-50AC052849B0}" type="slidenum">
              <a:rPr lang="en-US"/>
              <a:pPr/>
              <a:t>‹#›</a:t>
            </a:fld>
            <a:endParaRPr lang="en-US"/>
          </a:p>
        </p:txBody>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fld id="{DE45B021-3CFA-457C-80D1-43C2EAB62379}" type="datetime4">
              <a:rPr lang="en-US"/>
              <a:pPr/>
              <a:t>July 16, 2012</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chemeClr val="tx1"/>
                </a:solidFill>
              </a:defRPr>
            </a:lvl1pPr>
          </a:lstStyle>
          <a:p>
            <a:fld id="{20FBEA36-A94C-41EE-A6E3-2AFFB2D36FD2}" type="slidenum">
              <a:rPr lang="en-US"/>
              <a:pPr/>
              <a:t>‹#›</a:t>
            </a:fld>
            <a:endParaRPr lang="en-US"/>
          </a:p>
        </p:txBody>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wrap="square" lIns="91440" tIns="45720" rIns="91440" bIns="0" numCol="1" anchor="b" anchorCtr="0" compatLnSpc="1">
            <a:prstTxWarp prst="textNoShape">
              <a:avLst/>
            </a:prstTxWarp>
          </a:bodyPr>
          <a:lstStyle>
            <a:lvl1pPr>
              <a:defRPr sz="1000"/>
            </a:lvl1pPr>
          </a:lstStyle>
          <a:p>
            <a:fld id="{83C2E7F3-5B07-4ED2-B039-B0E1381D81E4}" type="datetime4">
              <a:rPr lang="en-US"/>
              <a:pPr/>
              <a:t>July 16, 2012</a:t>
            </a:fld>
            <a:endParaRPr lang="en-US"/>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fontAlgn="auto">
              <a:spcBef>
                <a:spcPts val="0"/>
              </a:spcBef>
              <a:spcAft>
                <a:spcPts val="0"/>
              </a:spcAft>
              <a:defRPr sz="1000">
                <a:solidFill>
                  <a:schemeClr val="tx1"/>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prstTxWarp prst="textNoShape">
              <a:avLst/>
            </a:prstTxWarp>
          </a:bodyPr>
          <a:lstStyle>
            <a:lvl1pPr>
              <a:defRPr sz="2400" b="1">
                <a:solidFill>
                  <a:schemeClr val="tx2"/>
                </a:solidFill>
              </a:defRPr>
            </a:lvl1pPr>
          </a:lstStyle>
          <a:p>
            <a:fld id="{3B68698C-22C7-4C68-9562-F7EE795C25D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3991" r:id="rId2"/>
    <p:sldLayoutId id="2147483992" r:id="rId3"/>
    <p:sldLayoutId id="2147483993" r:id="rId4"/>
    <p:sldLayoutId id="2147483994" r:id="rId5"/>
    <p:sldLayoutId id="2147483995" r:id="rId6"/>
    <p:sldLayoutId id="2147483996" r:id="rId7"/>
    <p:sldLayoutId id="2147483997" r:id="rId8"/>
    <p:sldLayoutId id="2147484001" r:id="rId9"/>
    <p:sldLayoutId id="2147483998" r:id="rId10"/>
    <p:sldLayoutId id="2147483999" r:id="rId11"/>
  </p:sldLayoutIdLst>
  <p:transition xmlns:p14="http://schemas.microsoft.com/office/powerpoint/2010/main" spd="slow"/>
  <p:hf sldNum="0" hdr="0" ftr="0" dt="0"/>
  <p:txStyles>
    <p:titleStyle>
      <a:lvl1pPr algn="l" rtl="0" eaLnBrk="0" fontAlgn="base" hangingPunct="0">
        <a:spcBef>
          <a:spcPct val="0"/>
        </a:spcBef>
        <a:spcAft>
          <a:spcPct val="0"/>
        </a:spcAft>
        <a:defRPr sz="4000" kern="1200" cap="all" spc="-60">
          <a:solidFill>
            <a:schemeClr val="tx2"/>
          </a:solidFill>
          <a:latin typeface="Calibri"/>
          <a:ea typeface="ＭＳ Ｐゴシック" charset="-128"/>
          <a:cs typeface="Calibri"/>
        </a:defRPr>
      </a:lvl1pPr>
      <a:lvl2pPr algn="l"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2pPr>
      <a:lvl3pPr algn="l"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3pPr>
      <a:lvl4pPr algn="l"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4pPr>
      <a:lvl5pPr algn="l"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5pPr>
      <a:lvl6pPr marL="457200" algn="l" rtl="0" fontAlgn="base">
        <a:spcBef>
          <a:spcPct val="0"/>
        </a:spcBef>
        <a:spcAft>
          <a:spcPct val="0"/>
        </a:spcAft>
        <a:defRPr sz="4000">
          <a:solidFill>
            <a:schemeClr val="tx2"/>
          </a:solidFill>
          <a:latin typeface="Calibri" pitchFamily="34" charset="0"/>
          <a:ea typeface="ＭＳ Ｐゴシック" charset="-128"/>
        </a:defRPr>
      </a:lvl6pPr>
      <a:lvl7pPr marL="914400" algn="l" rtl="0" fontAlgn="base">
        <a:spcBef>
          <a:spcPct val="0"/>
        </a:spcBef>
        <a:spcAft>
          <a:spcPct val="0"/>
        </a:spcAft>
        <a:defRPr sz="4000">
          <a:solidFill>
            <a:schemeClr val="tx2"/>
          </a:solidFill>
          <a:latin typeface="Calibri" pitchFamily="34" charset="0"/>
          <a:ea typeface="ＭＳ Ｐゴシック" charset="-128"/>
        </a:defRPr>
      </a:lvl7pPr>
      <a:lvl8pPr marL="1371600" algn="l" rtl="0" fontAlgn="base">
        <a:spcBef>
          <a:spcPct val="0"/>
        </a:spcBef>
        <a:spcAft>
          <a:spcPct val="0"/>
        </a:spcAft>
        <a:defRPr sz="4000">
          <a:solidFill>
            <a:schemeClr val="tx2"/>
          </a:solidFill>
          <a:latin typeface="Calibri" pitchFamily="34" charset="0"/>
          <a:ea typeface="ＭＳ Ｐゴシック" charset="-128"/>
        </a:defRPr>
      </a:lvl8pPr>
      <a:lvl9pPr marL="1828800" algn="l" rtl="0" fontAlgn="base">
        <a:spcBef>
          <a:spcPct val="0"/>
        </a:spcBef>
        <a:spcAft>
          <a:spcPct val="0"/>
        </a:spcAft>
        <a:defRPr sz="4000">
          <a:solidFill>
            <a:schemeClr val="tx2"/>
          </a:solidFill>
          <a:latin typeface="Calibri" pitchFamily="34" charset="0"/>
          <a:ea typeface="ＭＳ Ｐゴシック" charset="-128"/>
        </a:defRPr>
      </a:lvl9pPr>
    </p:titleStyle>
    <p:bodyStyle>
      <a:lvl1pPr marL="342900" indent="-342900" algn="l" rtl="0" eaLnBrk="0" fontAlgn="base" hangingPunct="0">
        <a:spcBef>
          <a:spcPct val="20000"/>
        </a:spcBef>
        <a:spcAft>
          <a:spcPts val="600"/>
        </a:spcAft>
        <a:buFont typeface="Arial" pitchFamily="34" charset="0"/>
        <a:defRPr sz="3600" b="1" kern="1200">
          <a:solidFill>
            <a:schemeClr val="tx1"/>
          </a:solidFill>
          <a:latin typeface="Calibri"/>
          <a:ea typeface="ＭＳ Ｐゴシック" charset="-128"/>
          <a:cs typeface="Calibri"/>
        </a:defRPr>
      </a:lvl1pPr>
      <a:lvl2pPr marL="457200" indent="-182563" algn="l" rtl="0" eaLnBrk="0" fontAlgn="base" hangingPunct="0">
        <a:spcBef>
          <a:spcPct val="20000"/>
        </a:spcBef>
        <a:spcAft>
          <a:spcPct val="0"/>
        </a:spcAft>
        <a:buClr>
          <a:schemeClr val="tx2"/>
        </a:buClr>
        <a:buFont typeface="Arial" pitchFamily="34" charset="0"/>
        <a:buChar char="•"/>
        <a:defRPr sz="3600" kern="1200">
          <a:solidFill>
            <a:schemeClr val="tx1"/>
          </a:solidFill>
          <a:latin typeface="Calibri"/>
          <a:ea typeface="ＭＳ Ｐゴシック" charset="-128"/>
          <a:cs typeface="Calibri"/>
        </a:defRPr>
      </a:lvl2pPr>
      <a:lvl3pPr marL="1143000" indent="-228600" algn="l" rtl="0" eaLnBrk="0" fontAlgn="base" hangingPunct="0">
        <a:spcBef>
          <a:spcPct val="20000"/>
        </a:spcBef>
        <a:spcAft>
          <a:spcPct val="0"/>
        </a:spcAft>
        <a:buClr>
          <a:schemeClr val="tx2"/>
        </a:buClr>
        <a:buFont typeface="Arial" pitchFamily="34" charset="0"/>
        <a:buChar char="•"/>
        <a:defRPr kern="1200">
          <a:solidFill>
            <a:schemeClr val="tx1"/>
          </a:solidFill>
          <a:latin typeface="Calibri"/>
          <a:ea typeface="ＭＳ Ｐゴシック" charset="-128"/>
          <a:cs typeface="Calibri"/>
        </a:defRPr>
      </a:lvl3pPr>
      <a:lvl4pPr marL="1600200" indent="-228600" algn="l" rtl="0" eaLnBrk="0" fontAlgn="base" hangingPunct="0">
        <a:spcBef>
          <a:spcPct val="20000"/>
        </a:spcBef>
        <a:spcAft>
          <a:spcPct val="0"/>
        </a:spcAft>
        <a:buClr>
          <a:schemeClr val="tx2"/>
        </a:buClr>
        <a:buFont typeface="Arial" pitchFamily="34" charset="0"/>
        <a:buChar char="•"/>
        <a:defRPr kern="1200">
          <a:solidFill>
            <a:schemeClr val="tx1"/>
          </a:solidFill>
          <a:latin typeface="Calibri"/>
          <a:ea typeface="ＭＳ Ｐゴシック" charset="-128"/>
          <a:cs typeface="Calibri"/>
        </a:defRPr>
      </a:lvl4pPr>
      <a:lvl5pPr marL="2057400" indent="-228600" algn="l" rtl="0" eaLnBrk="0" fontAlgn="base" hangingPunct="0">
        <a:spcBef>
          <a:spcPct val="20000"/>
        </a:spcBef>
        <a:spcAft>
          <a:spcPct val="0"/>
        </a:spcAft>
        <a:buClr>
          <a:schemeClr val="tx2"/>
        </a:buClr>
        <a:buFont typeface="Arial" pitchFamily="34" charset="0"/>
        <a:buChar char="•"/>
        <a:defRPr kern="1200">
          <a:solidFill>
            <a:schemeClr val="tx1"/>
          </a:solidFill>
          <a:latin typeface="Calibri"/>
          <a:ea typeface="ＭＳ Ｐゴシック" charset="-128"/>
          <a:cs typeface="Calibri"/>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file://localhost/Volumes/EB4_IRDVD_1/Chapter_13/B_Jpeg_Images/13_Labeled_Images/13_08HomologousStructures-L.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 Id="rId3" Type="http://schemas.openxmlformats.org/officeDocument/2006/relationships/hyperlink" Target="http://www.pbs.org/wgbh/evolution/library/04/2/l_042_03.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 Id="rId3" Type="http://schemas.openxmlformats.org/officeDocument/2006/relationships/image" Target="file://localhost/Volumes/EB4_IRDVD_1/Chapter_13/B_Jpeg_Images/13_Labeled_Images/13_09_ComparativeEmbryolo-L.jp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file://localhost/Volumes/EB4_IRDVD_1/Chapter_13/B_Jpeg_Images/13_Labeled_Images/13_07_Biogeography-L.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4" Type="http://schemas.microsoft.com/office/2007/relationships/hdphoto" Target="../media/hdphoto3.wdp"/><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file://localhost/Volumes/EB4_IRDVD_1/Chapter_13/B_Jpeg_Images/13_Labeled_Images/13_10PrimateGenetic-L.jpg"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hyperlink" Target="http://www.youtube.com/watch?v=E1zmfTr2d4c&amp;list=PL7E135D5698D08CF6&amp;feature=player_detailpag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 Id="rId3" Type="http://schemas.openxmlformats.org/officeDocument/2006/relationships/image" Target="../media/image5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 Id="rId3" Type="http://schemas.openxmlformats.org/officeDocument/2006/relationships/image" Target="../media/image5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5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 Id="rId3" Type="http://schemas.openxmlformats.org/officeDocument/2006/relationships/image" Target="../media/image6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evolution.berkeley.edu/evolibrary/home.php" TargetMode="External"/><Relationship Id="rId3" Type="http://schemas.openxmlformats.org/officeDocument/2006/relationships/hyperlink" Target="http://evolution.berkeley.edu/evolibrary/teach/framework.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864242" cy="1331430"/>
          </a:xfrm>
        </p:spPr>
        <p:txBody>
          <a:bodyPr>
            <a:normAutofit/>
          </a:bodyPr>
          <a:lstStyle/>
          <a:p>
            <a:r>
              <a:rPr lang="en-US" sz="3600" dirty="0" smtClean="0"/>
              <a:t>Academic language: </a:t>
            </a:r>
            <a:br>
              <a:rPr lang="en-US" sz="3600" dirty="0" smtClean="0"/>
            </a:br>
            <a:r>
              <a:rPr lang="en-US" sz="3600" dirty="0" smtClean="0"/>
              <a:t>Just another brick in the Word Wall</a:t>
            </a:r>
            <a:endParaRPr lang="en-US" sz="3600" dirty="0"/>
          </a:p>
        </p:txBody>
      </p:sp>
      <p:sp>
        <p:nvSpPr>
          <p:cNvPr id="3" name="Content Placeholder 2"/>
          <p:cNvSpPr>
            <a:spLocks noGrp="1"/>
          </p:cNvSpPr>
          <p:nvPr>
            <p:ph idx="1"/>
          </p:nvPr>
        </p:nvSpPr>
        <p:spPr>
          <a:xfrm>
            <a:off x="0" y="1483830"/>
            <a:ext cx="9144000" cy="1043711"/>
          </a:xfrm>
        </p:spPr>
        <p:txBody>
          <a:bodyPr/>
          <a:lstStyle/>
          <a:p>
            <a:r>
              <a:rPr lang="en-US" sz="3200" b="0" dirty="0" smtClean="0"/>
              <a:t>The language necessary to succeed in school, particularly the sciences</a:t>
            </a:r>
          </a:p>
        </p:txBody>
      </p:sp>
      <p:pic>
        <p:nvPicPr>
          <p:cNvPr id="4" name="Picture 7" descr="http://0.tqn.com/d/geology/1/0/a/6/1/bricknmortar.jpg"/>
          <p:cNvPicPr>
            <a:picLocks noChangeAspect="1" noChangeArrowheads="1"/>
          </p:cNvPicPr>
          <p:nvPr/>
        </p:nvPicPr>
        <p:blipFill>
          <a:blip r:embed="rId2" cstate="print"/>
          <a:srcRect/>
          <a:stretch>
            <a:fillRect/>
          </a:stretch>
        </p:blipFill>
        <p:spPr bwMode="auto">
          <a:xfrm>
            <a:off x="5331119" y="2829337"/>
            <a:ext cx="3765736" cy="2937463"/>
          </a:xfrm>
          <a:prstGeom prst="rect">
            <a:avLst/>
          </a:prstGeom>
          <a:noFill/>
        </p:spPr>
      </p:pic>
      <p:sp>
        <p:nvSpPr>
          <p:cNvPr id="5" name="Content Placeholder 2"/>
          <p:cNvSpPr txBox="1">
            <a:spLocks/>
          </p:cNvSpPr>
          <p:nvPr/>
        </p:nvSpPr>
        <p:spPr bwMode="auto">
          <a:xfrm>
            <a:off x="-1" y="2527541"/>
            <a:ext cx="5331120" cy="43304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ts val="600"/>
              </a:spcAft>
              <a:buFont typeface="Arial" pitchFamily="34" charset="0"/>
              <a:defRPr sz="3600" b="1" kern="1200">
                <a:solidFill>
                  <a:schemeClr val="tx1"/>
                </a:solidFill>
                <a:latin typeface="Calibri"/>
                <a:ea typeface="ＭＳ Ｐゴシック" charset="-128"/>
                <a:cs typeface="Calibri"/>
              </a:defRPr>
            </a:lvl1pPr>
            <a:lvl2pPr marL="457200" indent="-182563" algn="l" rtl="0" eaLnBrk="0" fontAlgn="base" hangingPunct="0">
              <a:spcBef>
                <a:spcPct val="20000"/>
              </a:spcBef>
              <a:spcAft>
                <a:spcPct val="0"/>
              </a:spcAft>
              <a:buClr>
                <a:schemeClr val="tx2"/>
              </a:buClr>
              <a:buFont typeface="Arial" pitchFamily="34" charset="0"/>
              <a:buChar char="•"/>
              <a:defRPr sz="3600" kern="1200">
                <a:solidFill>
                  <a:schemeClr val="tx1"/>
                </a:solidFill>
                <a:latin typeface="Calibri"/>
                <a:ea typeface="ＭＳ Ｐゴシック" charset="-128"/>
                <a:cs typeface="Calibri"/>
              </a:defRPr>
            </a:lvl2pPr>
            <a:lvl3pPr marL="1143000" indent="-228600" algn="l" rtl="0" eaLnBrk="0" fontAlgn="base" hangingPunct="0">
              <a:spcBef>
                <a:spcPct val="20000"/>
              </a:spcBef>
              <a:spcAft>
                <a:spcPct val="0"/>
              </a:spcAft>
              <a:buClr>
                <a:schemeClr val="tx2"/>
              </a:buClr>
              <a:buFont typeface="Arial" pitchFamily="34" charset="0"/>
              <a:buChar char="•"/>
              <a:defRPr kern="1200">
                <a:solidFill>
                  <a:schemeClr val="tx1"/>
                </a:solidFill>
                <a:latin typeface="Calibri"/>
                <a:ea typeface="ＭＳ Ｐゴシック" charset="-128"/>
                <a:cs typeface="Calibri"/>
              </a:defRPr>
            </a:lvl3pPr>
            <a:lvl4pPr marL="1600200" indent="-228600" algn="l" rtl="0" eaLnBrk="0" fontAlgn="base" hangingPunct="0">
              <a:spcBef>
                <a:spcPct val="20000"/>
              </a:spcBef>
              <a:spcAft>
                <a:spcPct val="0"/>
              </a:spcAft>
              <a:buClr>
                <a:schemeClr val="tx2"/>
              </a:buClr>
              <a:buFont typeface="Arial" pitchFamily="34" charset="0"/>
              <a:buChar char="•"/>
              <a:defRPr kern="1200">
                <a:solidFill>
                  <a:schemeClr val="tx1"/>
                </a:solidFill>
                <a:latin typeface="Calibri"/>
                <a:ea typeface="ＭＳ Ｐゴシック" charset="-128"/>
                <a:cs typeface="Calibri"/>
              </a:defRPr>
            </a:lvl4pPr>
            <a:lvl5pPr marL="2057400" indent="-228600" algn="l" rtl="0" eaLnBrk="0" fontAlgn="base" hangingPunct="0">
              <a:spcBef>
                <a:spcPct val="20000"/>
              </a:spcBef>
              <a:spcAft>
                <a:spcPct val="0"/>
              </a:spcAft>
              <a:buClr>
                <a:schemeClr val="tx2"/>
              </a:buClr>
              <a:buFont typeface="Arial" pitchFamily="34" charset="0"/>
              <a:buChar char="•"/>
              <a:defRPr kern="1200">
                <a:solidFill>
                  <a:schemeClr val="tx1"/>
                </a:solidFill>
                <a:latin typeface="Calibri"/>
                <a:ea typeface="ＭＳ Ｐゴシック" charset="-128"/>
                <a:cs typeface="Calibri"/>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3200" b="0" dirty="0" smtClean="0"/>
              <a:t>Falls into two major categories</a:t>
            </a:r>
          </a:p>
          <a:p>
            <a:pPr marL="571500" indent="-571500">
              <a:buFont typeface="Arial"/>
              <a:buChar char="•"/>
            </a:pPr>
            <a:r>
              <a:rPr lang="en-US" sz="3200" b="0" dirty="0" smtClean="0"/>
              <a:t>Content specific vocabulary = “brick” words</a:t>
            </a:r>
          </a:p>
          <a:p>
            <a:pPr marL="571500" indent="-571500">
              <a:buFont typeface="Arial"/>
              <a:buChar char="•"/>
            </a:pPr>
            <a:r>
              <a:rPr lang="en-US" sz="3200" b="0" dirty="0" smtClean="0"/>
              <a:t>Transportable vocabulary (used in multiple disciplines) = “mortar” words</a:t>
            </a:r>
            <a:endParaRPr lang="en-US" sz="3200" b="0" dirty="0"/>
          </a:p>
        </p:txBody>
      </p:sp>
      <p:sp>
        <p:nvSpPr>
          <p:cNvPr id="6" name="TextBox 5"/>
          <p:cNvSpPr txBox="1"/>
          <p:nvPr/>
        </p:nvSpPr>
        <p:spPr>
          <a:xfrm>
            <a:off x="5491424" y="5917697"/>
            <a:ext cx="3652576" cy="646331"/>
          </a:xfrm>
          <a:prstGeom prst="rect">
            <a:avLst/>
          </a:prstGeom>
          <a:noFill/>
        </p:spPr>
        <p:txBody>
          <a:bodyPr wrap="square" rtlCol="0">
            <a:spAutoFit/>
          </a:bodyPr>
          <a:lstStyle/>
          <a:p>
            <a:r>
              <a:rPr lang="en-US" dirty="0" smtClean="0">
                <a:latin typeface="Calibri"/>
                <a:cs typeface="Calibri"/>
              </a:rPr>
              <a:t>Sometimes the mortar words get messy.</a:t>
            </a:r>
            <a:endParaRPr lang="en-US" dirty="0">
              <a:latin typeface="Calibri"/>
              <a:cs typeface="Calibri"/>
            </a:endParaRPr>
          </a:p>
        </p:txBody>
      </p:sp>
    </p:spTree>
    <p:extLst>
      <p:ext uri="{BB962C8B-B14F-4D97-AF65-F5344CB8AC3E}">
        <p14:creationId xmlns:p14="http://schemas.microsoft.com/office/powerpoint/2010/main" val="1562776255"/>
      </p:ext>
    </p:extLst>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 y="4380285"/>
            <a:ext cx="9080499" cy="2368177"/>
          </a:xfrm>
        </p:spPr>
        <p:txBody>
          <a:bodyPr rtlCol="0">
            <a:normAutofit/>
          </a:bodyPr>
          <a:lstStyle/>
          <a:p>
            <a:pPr marL="457200" indent="-457200" eaLnBrk="1" fontAlgn="auto" hangingPunct="1">
              <a:buFont typeface="Arial"/>
              <a:buChar char="•"/>
              <a:defRPr/>
            </a:pPr>
            <a:r>
              <a:rPr lang="en-US" sz="2800" b="0" dirty="0" smtClean="0">
                <a:ea typeface="+mn-ea"/>
              </a:rPr>
              <a:t>Evolution is the </a:t>
            </a:r>
            <a:r>
              <a:rPr lang="en-US" sz="2800" b="0" i="1" dirty="0" smtClean="0">
                <a:ea typeface="+mn-ea"/>
              </a:rPr>
              <a:t>unifying principle </a:t>
            </a:r>
            <a:r>
              <a:rPr lang="en-US" sz="2800" b="0" dirty="0" smtClean="0">
                <a:ea typeface="+mn-ea"/>
              </a:rPr>
              <a:t>of biology.</a:t>
            </a:r>
          </a:p>
          <a:p>
            <a:pPr marL="457200" indent="-457200" eaLnBrk="1" fontAlgn="auto" hangingPunct="1">
              <a:buFont typeface="Arial"/>
              <a:buChar char="•"/>
              <a:defRPr/>
            </a:pPr>
            <a:r>
              <a:rPr lang="en-US" sz="2800" b="0" dirty="0" smtClean="0">
                <a:latin typeface="Calibri" charset="0"/>
                <a:ea typeface="+mn-ea"/>
              </a:rPr>
              <a:t>We study biology to determine the commonalities of life, in order to more clearly understand its diversity.</a:t>
            </a:r>
          </a:p>
          <a:p>
            <a:pPr marL="457200" indent="-457200" eaLnBrk="1" fontAlgn="auto" hangingPunct="1">
              <a:buFont typeface="Arial"/>
              <a:buChar char="•"/>
              <a:defRPr/>
            </a:pPr>
            <a:r>
              <a:rPr lang="en-US" sz="2800" b="0" dirty="0" smtClean="0">
                <a:latin typeface="Calibri" charset="0"/>
                <a:ea typeface="+mn-ea"/>
              </a:rPr>
              <a:t>Understanding evolution opens the door to such clarity.</a:t>
            </a:r>
          </a:p>
          <a:p>
            <a:pPr marL="571500" lvl="1" indent="-457200" eaLnBrk="1" fontAlgn="auto" hangingPunct="1">
              <a:buFont typeface="Arial"/>
              <a:buChar char="•"/>
              <a:defRPr/>
            </a:pPr>
            <a:endParaRPr lang="en-US" sz="2800" b="0" dirty="0">
              <a:ea typeface="+mn-ea"/>
            </a:endParaRPr>
          </a:p>
        </p:txBody>
      </p:sp>
      <p:pic>
        <p:nvPicPr>
          <p:cNvPr id="4" name="Picture 3"/>
          <p:cNvPicPr>
            <a:picLocks noChangeAspect="1"/>
          </p:cNvPicPr>
          <p:nvPr/>
        </p:nvPicPr>
        <p:blipFill>
          <a:blip r:embed="rId2"/>
          <a:stretch>
            <a:fillRect/>
          </a:stretch>
        </p:blipFill>
        <p:spPr>
          <a:xfrm>
            <a:off x="1628871" y="289073"/>
            <a:ext cx="5742465" cy="3828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08976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865" y="1516117"/>
            <a:ext cx="8739460" cy="2862322"/>
          </a:xfrm>
          <a:prstGeom prst="rect">
            <a:avLst/>
          </a:prstGeom>
          <a:noFill/>
        </p:spPr>
        <p:txBody>
          <a:bodyPr wrap="square" rtlCol="0">
            <a:spAutoFit/>
          </a:bodyPr>
          <a:lstStyle/>
          <a:p>
            <a:pPr algn="ctr"/>
            <a:r>
              <a:rPr lang="en-US" sz="3600" dirty="0" smtClean="0">
                <a:latin typeface="Calibri"/>
                <a:cs typeface="Calibri"/>
              </a:rPr>
              <a:t>What are meanings and contexts of the word, </a:t>
            </a:r>
            <a:r>
              <a:rPr lang="en-US" sz="3600" i="1" dirty="0" smtClean="0">
                <a:latin typeface="Calibri"/>
                <a:cs typeface="Calibri"/>
              </a:rPr>
              <a:t>evolution</a:t>
            </a:r>
            <a:r>
              <a:rPr lang="en-US" sz="3600" dirty="0" smtClean="0">
                <a:latin typeface="Calibri"/>
                <a:cs typeface="Calibri"/>
              </a:rPr>
              <a:t>?</a:t>
            </a:r>
          </a:p>
          <a:p>
            <a:pPr algn="ctr"/>
            <a:endParaRPr lang="en-US" sz="3600" dirty="0" smtClean="0">
              <a:latin typeface="Calibri"/>
              <a:cs typeface="Calibri"/>
            </a:endParaRPr>
          </a:p>
          <a:p>
            <a:pPr algn="ctr"/>
            <a:r>
              <a:rPr lang="en-US" sz="3600" dirty="0" smtClean="0">
                <a:latin typeface="Calibri"/>
                <a:cs typeface="Calibri"/>
              </a:rPr>
              <a:t>How do we distinguish </a:t>
            </a:r>
            <a:r>
              <a:rPr lang="en-US" sz="3600" i="1" dirty="0" smtClean="0">
                <a:latin typeface="Calibri"/>
                <a:cs typeface="Calibri"/>
              </a:rPr>
              <a:t>evolution</a:t>
            </a:r>
            <a:r>
              <a:rPr lang="en-US" sz="3600" dirty="0" smtClean="0">
                <a:latin typeface="Calibri"/>
                <a:cs typeface="Calibri"/>
              </a:rPr>
              <a:t> from</a:t>
            </a:r>
            <a:r>
              <a:rPr lang="en-US" sz="3600" i="1" dirty="0" smtClean="0">
                <a:latin typeface="Calibri"/>
                <a:cs typeface="Calibri"/>
              </a:rPr>
              <a:t> biological evolution</a:t>
            </a:r>
            <a:r>
              <a:rPr lang="en-US" sz="3600" dirty="0" smtClean="0">
                <a:latin typeface="Calibri"/>
                <a:cs typeface="Calibri"/>
              </a:rPr>
              <a:t>?</a:t>
            </a:r>
            <a:endParaRPr lang="en-US" sz="3600" dirty="0">
              <a:latin typeface="Calibri"/>
              <a:cs typeface="Calibri"/>
            </a:endParaRPr>
          </a:p>
        </p:txBody>
      </p:sp>
    </p:spTree>
    <p:extLst>
      <p:ext uri="{BB962C8B-B14F-4D97-AF65-F5344CB8AC3E}">
        <p14:creationId xmlns:p14="http://schemas.microsoft.com/office/powerpoint/2010/main" val="317711701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1" y="-9525"/>
            <a:ext cx="8762999" cy="866775"/>
          </a:xfrm>
        </p:spPr>
        <p:txBody>
          <a:bodyPr>
            <a:normAutofit/>
          </a:bodyPr>
          <a:lstStyle/>
          <a:p>
            <a:pPr eaLnBrk="1" fontAlgn="auto" hangingPunct="1">
              <a:spcAft>
                <a:spcPts val="0"/>
              </a:spcAft>
              <a:defRPr/>
            </a:pPr>
            <a:r>
              <a:rPr lang="en-US" dirty="0" smtClean="0">
                <a:ea typeface="+mj-ea"/>
              </a:rPr>
              <a:t>Defining BIOLOGICAL evolution</a:t>
            </a:r>
            <a:endParaRPr lang="en-US" dirty="0">
              <a:ea typeface="+mj-ea"/>
            </a:endParaRPr>
          </a:p>
        </p:txBody>
      </p:sp>
      <p:sp>
        <p:nvSpPr>
          <p:cNvPr id="3" name="Content Placeholder 2"/>
          <p:cNvSpPr>
            <a:spLocks noGrp="1"/>
          </p:cNvSpPr>
          <p:nvPr>
            <p:ph idx="1"/>
          </p:nvPr>
        </p:nvSpPr>
        <p:spPr>
          <a:xfrm>
            <a:off x="63501" y="1019175"/>
            <a:ext cx="8929688" cy="5729288"/>
          </a:xfrm>
        </p:spPr>
        <p:txBody>
          <a:bodyPr rtlCol="0">
            <a:normAutofit lnSpcReduction="10000"/>
          </a:bodyPr>
          <a:lstStyle/>
          <a:p>
            <a:pPr marL="457200" indent="-457200" eaLnBrk="1" fontAlgn="auto" hangingPunct="1">
              <a:buFont typeface="Arial"/>
              <a:buChar char="•"/>
              <a:defRPr/>
            </a:pPr>
            <a:r>
              <a:rPr lang="en-US" sz="2800" b="0" u="sng" dirty="0" smtClean="0">
                <a:ea typeface="+mn-ea"/>
              </a:rPr>
              <a:t>Biological evolution </a:t>
            </a:r>
            <a:r>
              <a:rPr lang="en-US" sz="2800" b="0" dirty="0" smtClean="0">
                <a:ea typeface="+mn-ea"/>
              </a:rPr>
              <a:t>is descent with modification; all life on Earth shares a common ancestor.</a:t>
            </a:r>
          </a:p>
          <a:p>
            <a:pPr marL="571500" lvl="1" indent="-457200" eaLnBrk="1" fontAlgn="auto" hangingPunct="1">
              <a:buFont typeface="Arial"/>
              <a:buChar char="•"/>
              <a:defRPr/>
            </a:pPr>
            <a:r>
              <a:rPr lang="en-US" sz="2800" b="0" dirty="0">
                <a:latin typeface="Calibri" charset="0"/>
              </a:rPr>
              <a:t>Not just change over time </a:t>
            </a:r>
            <a:endParaRPr lang="en-US" sz="2800" dirty="0">
              <a:latin typeface="Calibri" charset="0"/>
            </a:endParaRPr>
          </a:p>
          <a:p>
            <a:pPr marL="571500" lvl="1" indent="-457200" eaLnBrk="1" fontAlgn="auto" hangingPunct="1">
              <a:buFont typeface="Arial"/>
              <a:buChar char="•"/>
              <a:defRPr/>
            </a:pPr>
            <a:r>
              <a:rPr lang="en-US" sz="2800" b="0" dirty="0" smtClean="0">
                <a:latin typeface="Calibri" charset="0"/>
              </a:rPr>
              <a:t>Must </a:t>
            </a:r>
            <a:r>
              <a:rPr lang="en-US" sz="2800" b="0" dirty="0">
                <a:latin typeface="Calibri" charset="0"/>
              </a:rPr>
              <a:t>involve descent through genetic </a:t>
            </a:r>
            <a:r>
              <a:rPr lang="en-US" sz="2800" b="0" dirty="0" smtClean="0">
                <a:latin typeface="Calibri" charset="0"/>
              </a:rPr>
              <a:t>inheritance</a:t>
            </a:r>
            <a:endParaRPr lang="en-US" sz="2800" b="0" dirty="0" smtClean="0">
              <a:ea typeface="+mn-ea"/>
            </a:endParaRPr>
          </a:p>
          <a:p>
            <a:pPr marL="457200" indent="-457200" eaLnBrk="1" fontAlgn="auto" hangingPunct="1">
              <a:buFont typeface="Arial"/>
              <a:buChar char="•"/>
              <a:defRPr/>
            </a:pPr>
            <a:r>
              <a:rPr lang="en-US" sz="2800" b="0" dirty="0" smtClean="0">
                <a:latin typeface="Calibri" charset="0"/>
                <a:ea typeface="+mn-ea"/>
              </a:rPr>
              <a:t>Encompasses both </a:t>
            </a:r>
          </a:p>
          <a:p>
            <a:pPr marL="571500" lvl="1" indent="-457200" eaLnBrk="1" fontAlgn="auto" hangingPunct="1">
              <a:buFont typeface="Arial"/>
              <a:buChar char="•"/>
              <a:defRPr/>
            </a:pPr>
            <a:r>
              <a:rPr lang="en-US" sz="2800" u="sng" dirty="0" smtClean="0">
                <a:latin typeface="Calibri" charset="0"/>
                <a:ea typeface="+mn-ea"/>
              </a:rPr>
              <a:t>Microevolution</a:t>
            </a:r>
            <a:r>
              <a:rPr lang="en-US" sz="2800" dirty="0" smtClean="0">
                <a:latin typeface="Calibri" charset="0"/>
                <a:ea typeface="+mn-ea"/>
              </a:rPr>
              <a:t>: small-scale evolution or changes in gene frequency in a population from one generation to the next</a:t>
            </a:r>
          </a:p>
          <a:p>
            <a:pPr marL="571500" lvl="1" indent="-457200" eaLnBrk="1" fontAlgn="auto" hangingPunct="1">
              <a:buFont typeface="Arial"/>
              <a:buChar char="•"/>
              <a:defRPr/>
            </a:pPr>
            <a:r>
              <a:rPr lang="en-US" sz="2800" u="sng" dirty="0" smtClean="0">
                <a:latin typeface="Calibri" charset="0"/>
                <a:ea typeface="+mn-ea"/>
              </a:rPr>
              <a:t>Macroevolution</a:t>
            </a:r>
            <a:r>
              <a:rPr lang="en-US" sz="2800" dirty="0" smtClean="0">
                <a:latin typeface="Calibri" charset="0"/>
                <a:ea typeface="+mn-ea"/>
              </a:rPr>
              <a:t>: large-scale evolution or descent of different species from a common ancestor over many generations</a:t>
            </a:r>
          </a:p>
          <a:p>
            <a:pPr marL="457200" indent="-457200" eaLnBrk="1" fontAlgn="auto" hangingPunct="1">
              <a:buFont typeface="Arial"/>
              <a:buChar char="•"/>
              <a:defRPr/>
            </a:pPr>
            <a:r>
              <a:rPr lang="en-US" sz="2800" b="0" dirty="0" smtClean="0">
                <a:latin typeface="Calibri" charset="0"/>
                <a:ea typeface="+mn-ea"/>
              </a:rPr>
              <a:t>Allows us to understand the history of life</a:t>
            </a:r>
          </a:p>
          <a:p>
            <a:pPr marL="571500" lvl="1" indent="-457200" eaLnBrk="1" fontAlgn="auto" hangingPunct="1">
              <a:buFont typeface="Arial"/>
              <a:buChar char="•"/>
              <a:defRPr/>
            </a:pPr>
            <a:endParaRPr lang="en-US" sz="2800" b="0" dirty="0">
              <a:ea typeface="+mn-ea"/>
            </a:endParaRPr>
          </a:p>
        </p:txBody>
      </p:sp>
    </p:spTree>
    <p:extLst>
      <p:ext uri="{BB962C8B-B14F-4D97-AF65-F5344CB8AC3E}">
        <p14:creationId xmlns:p14="http://schemas.microsoft.com/office/powerpoint/2010/main" val="9143427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53000" cy="762000"/>
          </a:xfrm>
        </p:spPr>
        <p:txBody>
          <a:bodyPr/>
          <a:lstStyle/>
          <a:p>
            <a:pPr>
              <a:defRPr/>
            </a:pPr>
            <a:r>
              <a:rPr lang="en-US" dirty="0" smtClean="0"/>
              <a:t>He is the man</a:t>
            </a:r>
            <a:endParaRPr lang="en-US" dirty="0"/>
          </a:p>
        </p:txBody>
      </p:sp>
      <p:sp>
        <p:nvSpPr>
          <p:cNvPr id="18434" name="Content Placeholder 2"/>
          <p:cNvSpPr>
            <a:spLocks noGrp="1"/>
          </p:cNvSpPr>
          <p:nvPr>
            <p:ph idx="1"/>
          </p:nvPr>
        </p:nvSpPr>
        <p:spPr>
          <a:xfrm>
            <a:off x="0" y="762000"/>
            <a:ext cx="4724400" cy="6096000"/>
          </a:xfrm>
        </p:spPr>
        <p:txBody>
          <a:bodyPr/>
          <a:lstStyle/>
          <a:p>
            <a:pPr marL="457200" indent="-457200">
              <a:buFont typeface="Arial"/>
              <a:buChar char="•"/>
            </a:pPr>
            <a:r>
              <a:rPr lang="en-US" sz="2800" b="0" dirty="0">
                <a:latin typeface="Calibri" charset="0"/>
              </a:rPr>
              <a:t>Charles Darwin published </a:t>
            </a:r>
            <a:r>
              <a:rPr lang="en-US" sz="2800" b="0" i="1" dirty="0">
                <a:latin typeface="Calibri" charset="0"/>
              </a:rPr>
              <a:t>On the Origin of Species by Means of Natural Selection</a:t>
            </a:r>
            <a:r>
              <a:rPr lang="en-US" sz="2800" b="0" dirty="0">
                <a:latin typeface="Calibri" charset="0"/>
              </a:rPr>
              <a:t> (1859)</a:t>
            </a:r>
          </a:p>
          <a:p>
            <a:pPr marL="457200" indent="-457200">
              <a:buFont typeface="Arial"/>
              <a:buChar char="•"/>
            </a:pPr>
            <a:r>
              <a:rPr lang="en-US" sz="2800" b="0" dirty="0">
                <a:latin typeface="Calibri" charset="0"/>
              </a:rPr>
              <a:t>Darwin’s main concepts</a:t>
            </a:r>
          </a:p>
          <a:p>
            <a:pPr lvl="1"/>
            <a:r>
              <a:rPr lang="en-US" sz="2800" dirty="0">
                <a:latin typeface="Calibri" charset="0"/>
              </a:rPr>
              <a:t>Life evolves</a:t>
            </a:r>
          </a:p>
          <a:p>
            <a:pPr lvl="1"/>
            <a:r>
              <a:rPr lang="en-US" sz="2800" dirty="0">
                <a:latin typeface="Calibri" charset="0"/>
              </a:rPr>
              <a:t>Change occurs as result of “descent with </a:t>
            </a:r>
            <a:r>
              <a:rPr lang="en-US" sz="2800" dirty="0" smtClean="0">
                <a:latin typeface="Calibri" charset="0"/>
              </a:rPr>
              <a:t>modification” via natural </a:t>
            </a:r>
            <a:r>
              <a:rPr lang="en-US" sz="2800" dirty="0">
                <a:latin typeface="Calibri" charset="0"/>
              </a:rPr>
              <a:t>selection </a:t>
            </a:r>
            <a:endParaRPr lang="en-US" sz="2800" dirty="0" smtClean="0">
              <a:latin typeface="Calibri" charset="0"/>
            </a:endParaRPr>
          </a:p>
          <a:p>
            <a:pPr lvl="1"/>
            <a:r>
              <a:rPr lang="en-US" sz="2800" dirty="0" smtClean="0">
                <a:latin typeface="Calibri" charset="0"/>
              </a:rPr>
              <a:t>Organisms </a:t>
            </a:r>
            <a:r>
              <a:rPr lang="en-US" sz="2800" dirty="0">
                <a:latin typeface="Calibri" charset="0"/>
              </a:rPr>
              <a:t>descended from ancestral species </a:t>
            </a:r>
          </a:p>
          <a:p>
            <a:pPr lvl="1"/>
            <a:endParaRPr lang="en-US" sz="2800" dirty="0">
              <a:latin typeface="Calibri" charset="0"/>
            </a:endParaRPr>
          </a:p>
        </p:txBody>
      </p:sp>
      <p:pic>
        <p:nvPicPr>
          <p:cNvPr id="18435" name="Picture 3" descr="13_02dOriginSpeciesTitleP-L.jpg"/>
          <p:cNvPicPr>
            <a:picLocks noChangeAspect="1"/>
          </p:cNvPicPr>
          <p:nvPr/>
        </p:nvPicPr>
        <p:blipFill>
          <a:blip r:embed="rId2" cstate="print">
            <a:extLst>
              <a:ext uri="{28A0092B-C50C-407E-A947-70E740481C1C}">
                <a14:useLocalDpi xmlns:a14="http://schemas.microsoft.com/office/drawing/2010/main" val="0"/>
              </a:ext>
            </a:extLst>
          </a:blip>
          <a:srcRect l="22546" t="999" r="22263" b="3059"/>
          <a:stretch>
            <a:fillRect/>
          </a:stretch>
        </p:blipFill>
        <p:spPr bwMode="auto">
          <a:xfrm>
            <a:off x="6065838" y="2697163"/>
            <a:ext cx="3082925" cy="41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13_03aDarwinPortrait-L.jpg"/>
          <p:cNvPicPr>
            <a:picLocks noChangeAspect="1"/>
          </p:cNvPicPr>
          <p:nvPr/>
        </p:nvPicPr>
        <p:blipFill rotWithShape="1">
          <a:blip r:embed="rId3" cstate="print">
            <a:extLst>
              <a:ext uri="{28A0092B-C50C-407E-A947-70E740481C1C}">
                <a14:useLocalDpi xmlns:a14="http://schemas.microsoft.com/office/drawing/2010/main" val="0"/>
              </a:ext>
            </a:extLst>
          </a:blip>
          <a:srcRect l="22338" r="22919"/>
          <a:stretch/>
        </p:blipFill>
        <p:spPr>
          <a:xfrm>
            <a:off x="4724400" y="25295"/>
            <a:ext cx="2125282" cy="2994945"/>
          </a:xfrm>
          <a:prstGeom prst="rect">
            <a:avLst/>
          </a:prstGeom>
          <a:ln>
            <a:noFill/>
          </a:ln>
          <a:effectLst>
            <a:softEdge rad="112500"/>
          </a:effectLst>
        </p:spPr>
      </p:pic>
    </p:spTree>
    <p:extLst>
      <p:ext uri="{BB962C8B-B14F-4D97-AF65-F5344CB8AC3E}">
        <p14:creationId xmlns:p14="http://schemas.microsoft.com/office/powerpoint/2010/main" val="387802946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3" y="-9525"/>
            <a:ext cx="8516937" cy="866775"/>
          </a:xfrm>
        </p:spPr>
        <p:txBody>
          <a:bodyPr>
            <a:normAutofit/>
          </a:bodyPr>
          <a:lstStyle/>
          <a:p>
            <a:pPr eaLnBrk="1" fontAlgn="auto" hangingPunct="1">
              <a:spcAft>
                <a:spcPts val="0"/>
              </a:spcAft>
              <a:defRPr/>
            </a:pPr>
            <a:r>
              <a:rPr lang="en-US" dirty="0" smtClean="0">
                <a:ea typeface="+mj-ea"/>
              </a:rPr>
              <a:t>Lines of Evidence – Overview </a:t>
            </a:r>
            <a:endParaRPr lang="en-US" dirty="0">
              <a:ea typeface="+mj-ea"/>
            </a:endParaRPr>
          </a:p>
        </p:txBody>
      </p:sp>
      <p:sp>
        <p:nvSpPr>
          <p:cNvPr id="3" name="Content Placeholder 2"/>
          <p:cNvSpPr>
            <a:spLocks noGrp="1"/>
          </p:cNvSpPr>
          <p:nvPr>
            <p:ph idx="1"/>
          </p:nvPr>
        </p:nvSpPr>
        <p:spPr>
          <a:xfrm>
            <a:off x="63501" y="1019175"/>
            <a:ext cx="8929688" cy="5729288"/>
          </a:xfrm>
        </p:spPr>
        <p:txBody>
          <a:bodyPr rtlCol="0">
            <a:normAutofit/>
          </a:bodyPr>
          <a:lstStyle/>
          <a:p>
            <a:pPr marL="457200" indent="-457200" eaLnBrk="1" fontAlgn="auto" hangingPunct="1">
              <a:buFont typeface="Arial"/>
              <a:buChar char="•"/>
              <a:defRPr/>
            </a:pPr>
            <a:r>
              <a:rPr lang="en-US" sz="2800" b="0" dirty="0" smtClean="0">
                <a:ea typeface="+mn-ea"/>
              </a:rPr>
              <a:t>Biological evolution leaves observable signs.</a:t>
            </a:r>
          </a:p>
          <a:p>
            <a:pPr marL="457200" indent="-457200" eaLnBrk="1" fontAlgn="auto" hangingPunct="1">
              <a:buFont typeface="Arial"/>
              <a:buChar char="•"/>
              <a:defRPr/>
            </a:pPr>
            <a:r>
              <a:rPr lang="en-US" sz="2800" b="0" dirty="0" smtClean="0">
                <a:ea typeface="+mn-ea"/>
              </a:rPr>
              <a:t>We will examine some of the </a:t>
            </a:r>
            <a:r>
              <a:rPr lang="en-US" sz="2800" b="0" i="1" dirty="0" smtClean="0">
                <a:ea typeface="+mn-ea"/>
              </a:rPr>
              <a:t>many</a:t>
            </a:r>
            <a:r>
              <a:rPr lang="en-US" sz="2800" b="0" dirty="0" smtClean="0">
                <a:ea typeface="+mn-ea"/>
              </a:rPr>
              <a:t> lines of evidence in support of evolution</a:t>
            </a:r>
          </a:p>
          <a:p>
            <a:pPr lvl="1">
              <a:buFont typeface="Arial"/>
              <a:buChar char="•"/>
              <a:defRPr/>
            </a:pPr>
            <a:r>
              <a:rPr lang="en-US" sz="2800" dirty="0">
                <a:latin typeface="Calibri" charset="0"/>
              </a:rPr>
              <a:t>The fossil </a:t>
            </a:r>
            <a:r>
              <a:rPr lang="en-US" sz="2800" dirty="0" smtClean="0">
                <a:latin typeface="Calibri" charset="0"/>
              </a:rPr>
              <a:t>record</a:t>
            </a:r>
            <a:endParaRPr lang="en-US" sz="2800" dirty="0">
              <a:latin typeface="Calibri" charset="0"/>
            </a:endParaRPr>
          </a:p>
          <a:p>
            <a:pPr lvl="1">
              <a:buFont typeface="Arial"/>
              <a:buChar char="•"/>
              <a:defRPr/>
            </a:pPr>
            <a:r>
              <a:rPr lang="en-US" sz="2800" dirty="0">
                <a:latin typeface="Calibri" charset="0"/>
              </a:rPr>
              <a:t>Comparative anatomy</a:t>
            </a:r>
          </a:p>
          <a:p>
            <a:pPr lvl="1">
              <a:buFont typeface="Arial"/>
              <a:buChar char="•"/>
              <a:defRPr/>
            </a:pPr>
            <a:r>
              <a:rPr lang="en-US" sz="2800" dirty="0">
                <a:latin typeface="Calibri" charset="0"/>
              </a:rPr>
              <a:t>Comparative </a:t>
            </a:r>
            <a:r>
              <a:rPr lang="en-US" sz="2800" dirty="0" smtClean="0">
                <a:latin typeface="Calibri" charset="0"/>
              </a:rPr>
              <a:t>embryology</a:t>
            </a:r>
          </a:p>
          <a:p>
            <a:pPr lvl="1">
              <a:buFont typeface="Arial"/>
              <a:buChar char="•"/>
              <a:defRPr/>
            </a:pPr>
            <a:r>
              <a:rPr lang="en-US" sz="2800" dirty="0">
                <a:latin typeface="Calibri" charset="0"/>
              </a:rPr>
              <a:t>Biogeography</a:t>
            </a:r>
          </a:p>
          <a:p>
            <a:pPr lvl="1">
              <a:buFont typeface="Arial"/>
              <a:buChar char="•"/>
              <a:defRPr/>
            </a:pPr>
            <a:r>
              <a:rPr lang="en-US" sz="2800" dirty="0">
                <a:latin typeface="Calibri" charset="0"/>
              </a:rPr>
              <a:t>Molecular biology</a:t>
            </a:r>
          </a:p>
          <a:p>
            <a:pPr marL="571500" lvl="1" indent="-457200" eaLnBrk="1" fontAlgn="auto" hangingPunct="1">
              <a:buFont typeface="Arial"/>
              <a:buChar char="•"/>
              <a:defRPr/>
            </a:pPr>
            <a:endParaRPr lang="en-US" sz="2800" b="0" dirty="0">
              <a:ea typeface="+mn-ea"/>
            </a:endParaRPr>
          </a:p>
        </p:txBody>
      </p:sp>
    </p:spTree>
    <p:extLst>
      <p:ext uri="{BB962C8B-B14F-4D97-AF65-F5344CB8AC3E}">
        <p14:creationId xmlns:p14="http://schemas.microsoft.com/office/powerpoint/2010/main" val="8758743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038600" cy="609600"/>
          </a:xfrm>
        </p:spPr>
        <p:txBody>
          <a:bodyPr/>
          <a:lstStyle/>
          <a:p>
            <a:pPr>
              <a:defRPr/>
            </a:pPr>
            <a:r>
              <a:rPr lang="en-US" sz="3200" dirty="0" smtClean="0"/>
              <a:t>The Fossil Record</a:t>
            </a:r>
            <a:endParaRPr lang="en-US" sz="3200" dirty="0"/>
          </a:p>
        </p:txBody>
      </p:sp>
      <p:sp>
        <p:nvSpPr>
          <p:cNvPr id="20482" name="Content Placeholder 2"/>
          <p:cNvSpPr>
            <a:spLocks noGrp="1"/>
          </p:cNvSpPr>
          <p:nvPr>
            <p:ph idx="1"/>
          </p:nvPr>
        </p:nvSpPr>
        <p:spPr>
          <a:xfrm>
            <a:off x="0" y="609600"/>
            <a:ext cx="8972600" cy="6248400"/>
          </a:xfrm>
        </p:spPr>
        <p:txBody>
          <a:bodyPr/>
          <a:lstStyle/>
          <a:p>
            <a:r>
              <a:rPr lang="en-US" sz="2400" dirty="0" smtClean="0">
                <a:latin typeface="Calibri" charset="0"/>
              </a:rPr>
              <a:t>Fossils</a:t>
            </a:r>
            <a:endParaRPr lang="en-US" sz="2400" dirty="0">
              <a:latin typeface="Calibri" charset="0"/>
            </a:endParaRPr>
          </a:p>
          <a:p>
            <a:pPr lvl="1"/>
            <a:r>
              <a:rPr lang="en-US" sz="2400" dirty="0">
                <a:latin typeface="Calibri" charset="0"/>
              </a:rPr>
              <a:t>Imprints or remains of organisms that </a:t>
            </a:r>
            <a:r>
              <a:rPr lang="en-US" sz="2400" dirty="0" smtClean="0">
                <a:latin typeface="Calibri" charset="0"/>
              </a:rPr>
              <a:t>provide snapshots of the past</a:t>
            </a:r>
            <a:endParaRPr lang="en-US" sz="2400" dirty="0">
              <a:latin typeface="Calibri" charset="0"/>
            </a:endParaRPr>
          </a:p>
          <a:p>
            <a:pPr lvl="1"/>
            <a:r>
              <a:rPr lang="en-US" sz="2400" dirty="0" smtClean="0">
                <a:latin typeface="Calibri" charset="0"/>
              </a:rPr>
              <a:t>Evidence </a:t>
            </a:r>
            <a:r>
              <a:rPr lang="en-US" sz="2400" dirty="0">
                <a:latin typeface="Calibri" charset="0"/>
              </a:rPr>
              <a:t>for </a:t>
            </a:r>
            <a:r>
              <a:rPr lang="en-US" sz="2400" dirty="0" smtClean="0">
                <a:latin typeface="Calibri" charset="0"/>
              </a:rPr>
              <a:t>evolutionary links </a:t>
            </a:r>
            <a:r>
              <a:rPr lang="en-US" sz="2400" dirty="0">
                <a:latin typeface="Calibri" charset="0"/>
              </a:rPr>
              <a:t>between past &amp; present forms (“missing </a:t>
            </a:r>
            <a:r>
              <a:rPr lang="en-US" sz="2400" dirty="0" smtClean="0">
                <a:latin typeface="Calibri" charset="0"/>
              </a:rPr>
              <a:t>links,” or </a:t>
            </a:r>
            <a:r>
              <a:rPr lang="en-US" sz="2400" i="1" dirty="0" smtClean="0">
                <a:latin typeface="Calibri" charset="0"/>
              </a:rPr>
              <a:t>transitional forms</a:t>
            </a:r>
            <a:r>
              <a:rPr lang="en-US" sz="2400" dirty="0" smtClean="0">
                <a:latin typeface="Calibri" charset="0"/>
              </a:rPr>
              <a:t>) </a:t>
            </a:r>
            <a:endParaRPr lang="en-US" sz="2400" dirty="0">
              <a:latin typeface="Calibri" charset="0"/>
            </a:endParaRPr>
          </a:p>
        </p:txBody>
      </p:sp>
      <p:pic>
        <p:nvPicPr>
          <p:cNvPr id="20485" name="Picture 4" descr="13_06TransitionalFossil_3-L.jpg"/>
          <p:cNvPicPr>
            <a:picLocks noChangeAspect="1"/>
          </p:cNvPicPr>
          <p:nvPr/>
        </p:nvPicPr>
        <p:blipFill>
          <a:blip r:embed="rId2" cstate="print">
            <a:extLst>
              <a:ext uri="{28A0092B-C50C-407E-A947-70E740481C1C}">
                <a14:useLocalDpi xmlns:a14="http://schemas.microsoft.com/office/drawing/2010/main" val="0"/>
              </a:ext>
            </a:extLst>
          </a:blip>
          <a:srcRect t="10474" b="12704"/>
          <a:stretch>
            <a:fillRect/>
          </a:stretch>
        </p:blipFill>
        <p:spPr bwMode="auto">
          <a:xfrm>
            <a:off x="71770" y="2940946"/>
            <a:ext cx="4968245" cy="283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6"/>
          <p:cNvSpPr txBox="1">
            <a:spLocks noChangeArrowheads="1"/>
          </p:cNvSpPr>
          <p:nvPr/>
        </p:nvSpPr>
        <p:spPr bwMode="auto">
          <a:xfrm>
            <a:off x="0" y="6488113"/>
            <a:ext cx="220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chemeClr val="bg1"/>
                </a:solidFill>
              </a:rPr>
              <a:t>Fig. 13.6</a:t>
            </a:r>
          </a:p>
        </p:txBody>
      </p:sp>
      <p:sp>
        <p:nvSpPr>
          <p:cNvPr id="20487" name="Content Placeholder 2"/>
          <p:cNvSpPr txBox="1">
            <a:spLocks/>
          </p:cNvSpPr>
          <p:nvPr/>
        </p:nvSpPr>
        <p:spPr bwMode="auto">
          <a:xfrm>
            <a:off x="5012406" y="3097385"/>
            <a:ext cx="40386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dirty="0">
                <a:latin typeface="Calibri" charset="0"/>
              </a:rPr>
              <a:t>E.g. Discovery of fossilized hind limb bones of a whale ancestor = evidence that whales evolved from land-dwelling </a:t>
            </a:r>
            <a:r>
              <a:rPr lang="en-US" i="1" dirty="0" err="1">
                <a:latin typeface="Calibri" charset="0"/>
              </a:rPr>
              <a:t>tetrapods</a:t>
            </a:r>
            <a:r>
              <a:rPr lang="en-US" dirty="0">
                <a:latin typeface="Calibri" charset="0"/>
              </a:rPr>
              <a:t> (four-legged vertebrates)</a:t>
            </a:r>
          </a:p>
        </p:txBody>
      </p:sp>
    </p:spTree>
    <p:extLst>
      <p:ext uri="{BB962C8B-B14F-4D97-AF65-F5344CB8AC3E}">
        <p14:creationId xmlns:p14="http://schemas.microsoft.com/office/powerpoint/2010/main" val="333047197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105400" cy="609600"/>
          </a:xfrm>
        </p:spPr>
        <p:txBody>
          <a:bodyPr>
            <a:normAutofit/>
          </a:bodyPr>
          <a:lstStyle/>
          <a:p>
            <a:pPr>
              <a:defRPr/>
            </a:pPr>
            <a:r>
              <a:rPr lang="en-US" sz="3200" dirty="0" smtClean="0"/>
              <a:t>The Fossil Record (</a:t>
            </a:r>
            <a:r>
              <a:rPr lang="en-US" sz="2400" i="1" dirty="0" smtClean="0"/>
              <a:t>cont’d</a:t>
            </a:r>
            <a:r>
              <a:rPr lang="en-US" sz="3200" dirty="0" smtClean="0"/>
              <a:t>.)</a:t>
            </a:r>
            <a:endParaRPr lang="en-US" sz="3200" dirty="0"/>
          </a:p>
        </p:txBody>
      </p:sp>
      <p:sp>
        <p:nvSpPr>
          <p:cNvPr id="20482" name="Content Placeholder 2"/>
          <p:cNvSpPr>
            <a:spLocks noGrp="1"/>
          </p:cNvSpPr>
          <p:nvPr>
            <p:ph idx="1"/>
          </p:nvPr>
        </p:nvSpPr>
        <p:spPr>
          <a:xfrm>
            <a:off x="-1" y="609600"/>
            <a:ext cx="9009411" cy="1957836"/>
          </a:xfrm>
        </p:spPr>
        <p:txBody>
          <a:bodyPr/>
          <a:lstStyle/>
          <a:p>
            <a:r>
              <a:rPr lang="en-US" sz="2400" dirty="0" smtClean="0">
                <a:latin typeface="Calibri" charset="0"/>
              </a:rPr>
              <a:t>Transitional forms</a:t>
            </a:r>
            <a:endParaRPr lang="en-US" sz="2400" dirty="0">
              <a:latin typeface="Calibri" charset="0"/>
            </a:endParaRPr>
          </a:p>
          <a:p>
            <a:pPr lvl="1"/>
            <a:r>
              <a:rPr lang="en-US" sz="2400" dirty="0" smtClean="0">
                <a:latin typeface="Calibri" charset="0"/>
              </a:rPr>
              <a:t>Intermediates between ancestral forms &amp; present-day descendants</a:t>
            </a:r>
            <a:endParaRPr lang="en-US" sz="2400" dirty="0">
              <a:latin typeface="Calibri" charset="0"/>
            </a:endParaRPr>
          </a:p>
          <a:p>
            <a:pPr lvl="1"/>
            <a:r>
              <a:rPr lang="en-US" sz="2400" dirty="0" smtClean="0">
                <a:latin typeface="Calibri" charset="0"/>
              </a:rPr>
              <a:t>Evidence for modification from a common ancestor over time</a:t>
            </a:r>
          </a:p>
          <a:p>
            <a:pPr lvl="1"/>
            <a:r>
              <a:rPr lang="en-US" sz="2400" dirty="0" smtClean="0">
                <a:latin typeface="Calibri" charset="0"/>
              </a:rPr>
              <a:t>E.g. </a:t>
            </a:r>
            <a:r>
              <a:rPr lang="en-US" sz="2400" dirty="0" err="1" smtClean="0">
                <a:latin typeface="Calibri" charset="0"/>
              </a:rPr>
              <a:t>Pakicetid</a:t>
            </a:r>
            <a:r>
              <a:rPr lang="en-US" sz="2400" dirty="0" smtClean="0">
                <a:latin typeface="Calibri" charset="0"/>
              </a:rPr>
              <a:t> mammals were early ancestors to modern whales</a:t>
            </a:r>
            <a:endParaRPr lang="en-US" sz="2400" dirty="0">
              <a:latin typeface="Calibri" charset="0"/>
            </a:endParaRPr>
          </a:p>
        </p:txBody>
      </p:sp>
      <p:sp>
        <p:nvSpPr>
          <p:cNvPr id="20486" name="TextBox 6"/>
          <p:cNvSpPr txBox="1">
            <a:spLocks noChangeArrowheads="1"/>
          </p:cNvSpPr>
          <p:nvPr/>
        </p:nvSpPr>
        <p:spPr bwMode="auto">
          <a:xfrm>
            <a:off x="0" y="6488113"/>
            <a:ext cx="220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rPr>
              <a:t>Fig. 13.6</a:t>
            </a:r>
          </a:p>
        </p:txBody>
      </p:sp>
      <p:pic>
        <p:nvPicPr>
          <p:cNvPr id="5" name="Picture 4"/>
          <p:cNvPicPr>
            <a:picLocks noChangeAspect="1"/>
          </p:cNvPicPr>
          <p:nvPr/>
        </p:nvPicPr>
        <p:blipFill>
          <a:blip r:embed="rId2"/>
          <a:stretch>
            <a:fillRect/>
          </a:stretch>
        </p:blipFill>
        <p:spPr>
          <a:xfrm>
            <a:off x="727011" y="2631814"/>
            <a:ext cx="1927306" cy="1893294"/>
          </a:xfrm>
          <a:prstGeom prst="rect">
            <a:avLst/>
          </a:prstGeom>
        </p:spPr>
      </p:pic>
      <p:pic>
        <p:nvPicPr>
          <p:cNvPr id="6" name="Picture 5"/>
          <p:cNvPicPr>
            <a:picLocks noChangeAspect="1"/>
          </p:cNvPicPr>
          <p:nvPr/>
        </p:nvPicPr>
        <p:blipFill>
          <a:blip r:embed="rId3"/>
          <a:stretch>
            <a:fillRect/>
          </a:stretch>
        </p:blipFill>
        <p:spPr>
          <a:xfrm>
            <a:off x="6372176" y="2567436"/>
            <a:ext cx="1837665" cy="1805236"/>
          </a:xfrm>
          <a:prstGeom prst="rect">
            <a:avLst/>
          </a:prstGeom>
        </p:spPr>
      </p:pic>
      <p:sp>
        <p:nvSpPr>
          <p:cNvPr id="7" name="Right Arrow 6"/>
          <p:cNvSpPr/>
          <p:nvPr/>
        </p:nvSpPr>
        <p:spPr>
          <a:xfrm>
            <a:off x="3312960" y="3400242"/>
            <a:ext cx="2503125" cy="285271"/>
          </a:xfrm>
          <a:prstGeom prst="righ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206343" y="4686547"/>
            <a:ext cx="2540000" cy="1079500"/>
          </a:xfrm>
          <a:prstGeom prst="rect">
            <a:avLst/>
          </a:prstGeom>
        </p:spPr>
      </p:pic>
      <p:pic>
        <p:nvPicPr>
          <p:cNvPr id="9" name="Picture 8"/>
          <p:cNvPicPr>
            <a:picLocks noChangeAspect="1"/>
          </p:cNvPicPr>
          <p:nvPr/>
        </p:nvPicPr>
        <p:blipFill>
          <a:blip r:embed="rId5"/>
          <a:stretch>
            <a:fillRect/>
          </a:stretch>
        </p:blipFill>
        <p:spPr>
          <a:xfrm>
            <a:off x="6055354" y="4576120"/>
            <a:ext cx="2728767" cy="895035"/>
          </a:xfrm>
          <a:prstGeom prst="rect">
            <a:avLst/>
          </a:prstGeom>
        </p:spPr>
      </p:pic>
      <p:pic>
        <p:nvPicPr>
          <p:cNvPr id="10" name="Picture 9"/>
          <p:cNvPicPr>
            <a:picLocks noChangeAspect="1"/>
          </p:cNvPicPr>
          <p:nvPr/>
        </p:nvPicPr>
        <p:blipFill>
          <a:blip r:embed="rId6"/>
          <a:stretch>
            <a:fillRect/>
          </a:stretch>
        </p:blipFill>
        <p:spPr>
          <a:xfrm>
            <a:off x="3721143" y="2498831"/>
            <a:ext cx="1619301" cy="1802821"/>
          </a:xfrm>
          <a:prstGeom prst="rect">
            <a:avLst/>
          </a:prstGeom>
        </p:spPr>
      </p:pic>
      <p:pic>
        <p:nvPicPr>
          <p:cNvPr id="11" name="Picture 10"/>
          <p:cNvPicPr>
            <a:picLocks noChangeAspect="1"/>
          </p:cNvPicPr>
          <p:nvPr/>
        </p:nvPicPr>
        <p:blipFill>
          <a:blip r:embed="rId7"/>
          <a:stretch>
            <a:fillRect/>
          </a:stretch>
        </p:blipFill>
        <p:spPr>
          <a:xfrm>
            <a:off x="3609788" y="4576120"/>
            <a:ext cx="1795075" cy="1436060"/>
          </a:xfrm>
          <a:prstGeom prst="rect">
            <a:avLst/>
          </a:prstGeom>
          <a:ln>
            <a:noFill/>
          </a:ln>
          <a:effectLst>
            <a:softEdge rad="112500"/>
          </a:effectLst>
        </p:spPr>
      </p:pic>
    </p:spTree>
    <p:extLst>
      <p:ext uri="{BB962C8B-B14F-4D97-AF65-F5344CB8AC3E}">
        <p14:creationId xmlns:p14="http://schemas.microsoft.com/office/powerpoint/2010/main" val="136829741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105400" cy="609600"/>
          </a:xfrm>
        </p:spPr>
        <p:txBody>
          <a:bodyPr>
            <a:normAutofit/>
          </a:bodyPr>
          <a:lstStyle/>
          <a:p>
            <a:pPr>
              <a:defRPr/>
            </a:pPr>
            <a:r>
              <a:rPr lang="en-US" sz="3200" dirty="0" smtClean="0"/>
              <a:t>The Fossil Record (</a:t>
            </a:r>
            <a:r>
              <a:rPr lang="en-US" sz="2400" i="1" dirty="0" smtClean="0"/>
              <a:t>cont’d</a:t>
            </a:r>
            <a:r>
              <a:rPr lang="en-US" sz="3200" dirty="0" smtClean="0"/>
              <a:t>.)</a:t>
            </a:r>
            <a:endParaRPr lang="en-US" sz="3200" dirty="0"/>
          </a:p>
        </p:txBody>
      </p:sp>
      <p:sp>
        <p:nvSpPr>
          <p:cNvPr id="20482" name="Content Placeholder 2"/>
          <p:cNvSpPr>
            <a:spLocks noGrp="1"/>
          </p:cNvSpPr>
          <p:nvPr>
            <p:ph idx="1"/>
          </p:nvPr>
        </p:nvSpPr>
        <p:spPr>
          <a:xfrm>
            <a:off x="-1" y="609599"/>
            <a:ext cx="5199411" cy="6165581"/>
          </a:xfrm>
        </p:spPr>
        <p:txBody>
          <a:bodyPr/>
          <a:lstStyle/>
          <a:p>
            <a:r>
              <a:rPr lang="en-US" sz="2400" dirty="0" smtClean="0">
                <a:latin typeface="Calibri" charset="0"/>
              </a:rPr>
              <a:t>The classic example of evolutionary change over time: horse evolution</a:t>
            </a:r>
            <a:endParaRPr lang="en-US" sz="2400" dirty="0">
              <a:latin typeface="Calibri" charset="0"/>
            </a:endParaRPr>
          </a:p>
          <a:p>
            <a:pPr lvl="1"/>
            <a:r>
              <a:rPr lang="en-US" sz="2000" dirty="0" smtClean="0">
                <a:latin typeface="Calibri" charset="0"/>
              </a:rPr>
              <a:t>One of best-studied fossil record</a:t>
            </a:r>
          </a:p>
          <a:p>
            <a:pPr lvl="1"/>
            <a:r>
              <a:rPr lang="en-US" sz="2000" dirty="0" smtClean="0">
                <a:latin typeface="Calibri" charset="0"/>
              </a:rPr>
              <a:t>Complex lineage of &gt; 34 genera</a:t>
            </a:r>
          </a:p>
          <a:p>
            <a:pPr lvl="1"/>
            <a:r>
              <a:rPr lang="en-US" sz="2000" dirty="0" smtClean="0">
                <a:latin typeface="Calibri" charset="0"/>
              </a:rPr>
              <a:t>Environmental changes from tropical woodlands to grasslands </a:t>
            </a:r>
            <a:r>
              <a:rPr lang="en-US" sz="2000" dirty="0" smtClean="0">
                <a:latin typeface="Calibri" charset="0"/>
                <a:sym typeface="Wingdings"/>
              </a:rPr>
              <a:t>correspond with form-function changes</a:t>
            </a:r>
          </a:p>
          <a:p>
            <a:pPr lvl="2"/>
            <a:r>
              <a:rPr lang="en-US" sz="2000" dirty="0" smtClean="0">
                <a:latin typeface="Calibri" charset="0"/>
                <a:sym typeface="Wingdings"/>
              </a:rPr>
              <a:t>Reduction in # toes</a:t>
            </a:r>
          </a:p>
          <a:p>
            <a:pPr lvl="2"/>
            <a:r>
              <a:rPr lang="en-US" sz="2000" dirty="0" smtClean="0">
                <a:latin typeface="Calibri" charset="0"/>
                <a:sym typeface="Wingdings"/>
              </a:rPr>
              <a:t>Increase in body size, longer limbs</a:t>
            </a:r>
          </a:p>
          <a:p>
            <a:pPr lvl="2"/>
            <a:r>
              <a:rPr lang="en-US" sz="2000" dirty="0" smtClean="0">
                <a:latin typeface="Calibri" charset="0"/>
                <a:sym typeface="Wingdings"/>
              </a:rPr>
              <a:t>Changes in tooth morphology</a:t>
            </a:r>
          </a:p>
          <a:p>
            <a:pPr lvl="2"/>
            <a:endParaRPr lang="en-US" sz="2000" dirty="0">
              <a:latin typeface="Calibri" charset="0"/>
              <a:sym typeface="Wingdings"/>
            </a:endParaRPr>
          </a:p>
          <a:p>
            <a:pPr lvl="2"/>
            <a:endParaRPr lang="en-US" sz="2000" dirty="0" smtClean="0">
              <a:latin typeface="Calibri" charset="0"/>
              <a:sym typeface="Wingdings"/>
            </a:endParaRPr>
          </a:p>
          <a:p>
            <a:pPr lvl="2"/>
            <a:r>
              <a:rPr lang="en-US" sz="2000" dirty="0" smtClean="0">
                <a:latin typeface="Calibri" charset="0"/>
                <a:sym typeface="Wingdings"/>
              </a:rPr>
              <a:t>Faster locomotion over greater distances</a:t>
            </a:r>
          </a:p>
          <a:p>
            <a:pPr lvl="2"/>
            <a:r>
              <a:rPr lang="en-US" sz="2000" dirty="0" smtClean="0">
                <a:latin typeface="Calibri" charset="0"/>
                <a:sym typeface="Wingdings"/>
              </a:rPr>
              <a:t>Dietary shifts from leaves, shrubs to grasses</a:t>
            </a:r>
          </a:p>
          <a:p>
            <a:pPr lvl="2"/>
            <a:endParaRPr lang="en-US" sz="2000" dirty="0" smtClean="0">
              <a:latin typeface="Calibri" charset="0"/>
            </a:endParaRPr>
          </a:p>
          <a:p>
            <a:pPr lvl="1"/>
            <a:endParaRPr lang="en-US" sz="2400" dirty="0">
              <a:latin typeface="Calibri" charset="0"/>
            </a:endParaRPr>
          </a:p>
        </p:txBody>
      </p:sp>
      <p:sp>
        <p:nvSpPr>
          <p:cNvPr id="20486" name="TextBox 6"/>
          <p:cNvSpPr txBox="1">
            <a:spLocks noChangeArrowheads="1"/>
          </p:cNvSpPr>
          <p:nvPr/>
        </p:nvSpPr>
        <p:spPr bwMode="auto">
          <a:xfrm>
            <a:off x="0" y="6488113"/>
            <a:ext cx="220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rPr>
              <a:t>Fig. 13.6</a:t>
            </a:r>
          </a:p>
        </p:txBody>
      </p:sp>
      <p:pic>
        <p:nvPicPr>
          <p:cNvPr id="13" name="Picture 12"/>
          <p:cNvPicPr>
            <a:picLocks noChangeAspect="1"/>
          </p:cNvPicPr>
          <p:nvPr/>
        </p:nvPicPr>
        <p:blipFill>
          <a:blip r:embed="rId3"/>
          <a:stretch>
            <a:fillRect/>
          </a:stretch>
        </p:blipFill>
        <p:spPr>
          <a:xfrm>
            <a:off x="5105400" y="73619"/>
            <a:ext cx="3911456" cy="6701561"/>
          </a:xfrm>
          <a:prstGeom prst="rect">
            <a:avLst/>
          </a:prstGeom>
        </p:spPr>
      </p:pic>
      <p:sp>
        <p:nvSpPr>
          <p:cNvPr id="14" name="Down Arrow 13"/>
          <p:cNvSpPr/>
          <p:nvPr/>
        </p:nvSpPr>
        <p:spPr>
          <a:xfrm>
            <a:off x="2443308" y="4279060"/>
            <a:ext cx="322093" cy="77299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03541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43" y="3386330"/>
            <a:ext cx="9034757" cy="3362130"/>
          </a:xfrm>
        </p:spPr>
        <p:txBody>
          <a:bodyPr rtlCol="0">
            <a:normAutofit/>
          </a:bodyPr>
          <a:lstStyle/>
          <a:p>
            <a:pPr marL="457200" indent="-457200" eaLnBrk="1" fontAlgn="auto" hangingPunct="1">
              <a:buFont typeface="Arial"/>
              <a:buChar char="•"/>
              <a:defRPr/>
            </a:pPr>
            <a:r>
              <a:rPr lang="en-US" sz="2800" b="0" dirty="0" smtClean="0">
                <a:ea typeface="+mn-ea"/>
              </a:rPr>
              <a:t>Form teams of two.  </a:t>
            </a:r>
            <a:endParaRPr lang="en-US" sz="2800" b="0" dirty="0" smtClean="0">
              <a:latin typeface="Calibri" charset="0"/>
              <a:ea typeface="+mn-ea"/>
            </a:endParaRPr>
          </a:p>
          <a:p>
            <a:pPr marL="0" indent="0" eaLnBrk="1" fontAlgn="auto" hangingPunct="1">
              <a:defRPr/>
            </a:pPr>
            <a:endParaRPr lang="en-US" sz="2800" dirty="0">
              <a:latin typeface="Calibri" charset="0"/>
            </a:endParaRPr>
          </a:p>
          <a:p>
            <a:pPr marL="571500" lvl="1" indent="-457200" eaLnBrk="1" fontAlgn="auto" hangingPunct="1">
              <a:buFont typeface="Arial"/>
              <a:buChar char="•"/>
              <a:defRPr/>
            </a:pPr>
            <a:endParaRPr lang="en-US" sz="2800" b="0" dirty="0">
              <a:ea typeface="+mn-ea"/>
            </a:endParaRPr>
          </a:p>
        </p:txBody>
      </p:sp>
      <p:sp>
        <p:nvSpPr>
          <p:cNvPr id="4" name="Explosion 1 3"/>
          <p:cNvSpPr/>
          <p:nvPr/>
        </p:nvSpPr>
        <p:spPr>
          <a:xfrm>
            <a:off x="2816017" y="177457"/>
            <a:ext cx="3598242" cy="2049495"/>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itle 1"/>
          <p:cNvSpPr txBox="1">
            <a:spLocks/>
          </p:cNvSpPr>
          <p:nvPr/>
        </p:nvSpPr>
        <p:spPr>
          <a:xfrm>
            <a:off x="3763891" y="730927"/>
            <a:ext cx="1895750" cy="599455"/>
          </a:xfrm>
          <a:prstGeom prst="rect">
            <a:avLst/>
          </a:prstGeom>
        </p:spPr>
        <p:txBody>
          <a:bodyPr vert="horz" lIns="91440" tIns="45720" rIns="91440" bIns="45720" rtlCol="0" anchor="b">
            <a:normAutofit fontScale="85000" lnSpcReduction="10000"/>
            <a:scene3d>
              <a:camera prst="orthographicFront"/>
              <a:lightRig rig="threePt" dir="t"/>
            </a:scene3d>
            <a:sp3d extrusionH="57150">
              <a:bevelT w="38100" h="38100"/>
              <a:bevelB w="38100" h="38100"/>
            </a:sp3d>
          </a:bodyPr>
          <a:lstStyle>
            <a:lvl1pPr algn="l" rtl="0" eaLnBrk="0" fontAlgn="base" hangingPunct="0">
              <a:spcBef>
                <a:spcPct val="0"/>
              </a:spcBef>
              <a:spcAft>
                <a:spcPct val="0"/>
              </a:spcAft>
              <a:defRPr sz="4000" kern="1200" cap="all" spc="-60">
                <a:solidFill>
                  <a:schemeClr val="tx2"/>
                </a:solidFill>
                <a:latin typeface="Calibri"/>
                <a:ea typeface="ＭＳ Ｐゴシック" charset="-128"/>
                <a:cs typeface="Calibri"/>
              </a:defRPr>
            </a:lvl1pPr>
            <a:lvl2pPr algn="l"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2pPr>
            <a:lvl3pPr algn="l"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3pPr>
            <a:lvl4pPr algn="l"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4pPr>
            <a:lvl5pPr algn="l"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5pPr>
            <a:lvl6pPr marL="457200" algn="l" rtl="0" fontAlgn="base">
              <a:spcBef>
                <a:spcPct val="0"/>
              </a:spcBef>
              <a:spcAft>
                <a:spcPct val="0"/>
              </a:spcAft>
              <a:defRPr sz="4000">
                <a:solidFill>
                  <a:schemeClr val="tx2"/>
                </a:solidFill>
                <a:latin typeface="Calibri" pitchFamily="34" charset="0"/>
                <a:ea typeface="ＭＳ Ｐゴシック" charset="-128"/>
              </a:defRPr>
            </a:lvl6pPr>
            <a:lvl7pPr marL="914400" algn="l" rtl="0" fontAlgn="base">
              <a:spcBef>
                <a:spcPct val="0"/>
              </a:spcBef>
              <a:spcAft>
                <a:spcPct val="0"/>
              </a:spcAft>
              <a:defRPr sz="4000">
                <a:solidFill>
                  <a:schemeClr val="tx2"/>
                </a:solidFill>
                <a:latin typeface="Calibri" pitchFamily="34" charset="0"/>
                <a:ea typeface="ＭＳ Ｐゴシック" charset="-128"/>
              </a:defRPr>
            </a:lvl7pPr>
            <a:lvl8pPr marL="1371600" algn="l" rtl="0" fontAlgn="base">
              <a:spcBef>
                <a:spcPct val="0"/>
              </a:spcBef>
              <a:spcAft>
                <a:spcPct val="0"/>
              </a:spcAft>
              <a:defRPr sz="4000">
                <a:solidFill>
                  <a:schemeClr val="tx2"/>
                </a:solidFill>
                <a:latin typeface="Calibri" pitchFamily="34" charset="0"/>
                <a:ea typeface="ＭＳ Ｐゴシック" charset="-128"/>
              </a:defRPr>
            </a:lvl8pPr>
            <a:lvl9pPr marL="1828800" algn="l" rtl="0" fontAlgn="base">
              <a:spcBef>
                <a:spcPct val="0"/>
              </a:spcBef>
              <a:spcAft>
                <a:spcPct val="0"/>
              </a:spcAft>
              <a:defRPr sz="4000">
                <a:solidFill>
                  <a:schemeClr val="tx2"/>
                </a:solidFill>
                <a:latin typeface="Calibri" pitchFamily="34" charset="0"/>
                <a:ea typeface="ＭＳ Ｐゴシック" charset="-128"/>
              </a:defRPr>
            </a:lvl9pPr>
          </a:lstStyle>
          <a:p>
            <a:pPr eaLnBrk="1" fontAlgn="auto" hangingPunct="1">
              <a:spcAft>
                <a:spcPts val="0"/>
              </a:spcAft>
              <a:defRPr/>
            </a:pPr>
            <a:r>
              <a:rPr lang="en-US" b="1" cap="none" spc="0" dirty="0" smtClean="0">
                <a:ln w="10541" cmpd="sng">
                  <a:solidFill>
                    <a:schemeClr val="accent1">
                      <a:shade val="88000"/>
                      <a:satMod val="110000"/>
                    </a:schemeClr>
                  </a:solidFill>
                  <a:prstDash val="solid"/>
                </a:ln>
                <a:solidFill>
                  <a:schemeClr val="tx1"/>
                </a:solidFill>
                <a:ea typeface="+mj-ea"/>
              </a:rPr>
              <a:t>ACTIVITY</a:t>
            </a:r>
            <a:endParaRPr lang="en-US" dirty="0">
              <a:solidFill>
                <a:schemeClr val="tx1"/>
              </a:solidFill>
              <a:ea typeface="+mj-ea"/>
            </a:endParaRPr>
          </a:p>
        </p:txBody>
      </p:sp>
      <p:grpSp>
        <p:nvGrpSpPr>
          <p:cNvPr id="5" name="Group 4"/>
          <p:cNvGrpSpPr/>
          <p:nvPr/>
        </p:nvGrpSpPr>
        <p:grpSpPr>
          <a:xfrm>
            <a:off x="3763891" y="4551986"/>
            <a:ext cx="1895750" cy="1848604"/>
            <a:chOff x="7067649" y="5124620"/>
            <a:chExt cx="1613414" cy="1581146"/>
          </a:xfrm>
        </p:grpSpPr>
        <p:pic>
          <p:nvPicPr>
            <p:cNvPr id="7" name="Picture 6"/>
            <p:cNvPicPr>
              <a:picLocks noChangeAspect="1"/>
            </p:cNvPicPr>
            <p:nvPr/>
          </p:nvPicPr>
          <p:blipFill>
            <a:blip r:embed="rId2"/>
            <a:stretch>
              <a:fillRect/>
            </a:stretch>
          </p:blipFill>
          <p:spPr>
            <a:xfrm>
              <a:off x="7067649" y="5124620"/>
              <a:ext cx="1613414" cy="1581146"/>
            </a:xfrm>
            <a:prstGeom prst="rect">
              <a:avLst/>
            </a:prstGeom>
          </p:spPr>
        </p:pic>
        <p:sp>
          <p:nvSpPr>
            <p:cNvPr id="8" name="TextBox 7"/>
            <p:cNvSpPr txBox="1"/>
            <p:nvPr/>
          </p:nvSpPr>
          <p:spPr>
            <a:xfrm>
              <a:off x="7521527" y="5733022"/>
              <a:ext cx="1159536" cy="342222"/>
            </a:xfrm>
            <a:prstGeom prst="rect">
              <a:avLst/>
            </a:prstGeom>
            <a:noFill/>
          </p:spPr>
          <p:txBody>
            <a:bodyPr wrap="square" rtlCol="0">
              <a:spAutoFit/>
            </a:bodyPr>
            <a:lstStyle/>
            <a:p>
              <a:r>
                <a:rPr lang="en-US" sz="2000" b="1" dirty="0">
                  <a:solidFill>
                    <a:srgbClr val="FF0000"/>
                  </a:solidFill>
                  <a:latin typeface="Calibri"/>
                  <a:cs typeface="Calibri"/>
                </a:rPr>
                <a:t>4</a:t>
              </a:r>
              <a:r>
                <a:rPr lang="en-US" sz="2000" b="1" dirty="0" smtClean="0">
                  <a:solidFill>
                    <a:srgbClr val="FF0000"/>
                  </a:solidFill>
                  <a:latin typeface="Calibri"/>
                  <a:cs typeface="Calibri"/>
                </a:rPr>
                <a:t>0 min.</a:t>
              </a:r>
              <a:endParaRPr lang="en-US" sz="2000" b="1" dirty="0">
                <a:solidFill>
                  <a:srgbClr val="FF0000"/>
                </a:solidFill>
                <a:latin typeface="Calibri"/>
                <a:cs typeface="Calibri"/>
              </a:endParaRPr>
            </a:p>
          </p:txBody>
        </p:sp>
      </p:grpSp>
      <p:sp>
        <p:nvSpPr>
          <p:cNvPr id="2" name="TextBox 1"/>
          <p:cNvSpPr txBox="1"/>
          <p:nvPr/>
        </p:nvSpPr>
        <p:spPr>
          <a:xfrm>
            <a:off x="0" y="2451223"/>
            <a:ext cx="9144000" cy="646331"/>
          </a:xfrm>
          <a:prstGeom prst="rect">
            <a:avLst/>
          </a:prstGeom>
          <a:noFill/>
        </p:spPr>
        <p:txBody>
          <a:bodyPr wrap="square" rtlCol="0">
            <a:spAutoFit/>
          </a:bodyPr>
          <a:lstStyle/>
          <a:p>
            <a:pPr algn="ctr"/>
            <a:r>
              <a:rPr lang="en-US" sz="3600" dirty="0" smtClean="0">
                <a:latin typeface="Calibri"/>
                <a:cs typeface="Calibri"/>
              </a:rPr>
              <a:t>THE GREAT FOSSIL FIND</a:t>
            </a:r>
            <a:endParaRPr lang="en-US" sz="3600" dirty="0">
              <a:latin typeface="Calibri"/>
              <a:cs typeface="Calibri"/>
            </a:endParaRPr>
          </a:p>
        </p:txBody>
      </p:sp>
    </p:spTree>
    <p:extLst>
      <p:ext uri="{BB962C8B-B14F-4D97-AF65-F5344CB8AC3E}">
        <p14:creationId xmlns:p14="http://schemas.microsoft.com/office/powerpoint/2010/main" val="153605402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pPr>
              <a:defRPr/>
            </a:pPr>
            <a:r>
              <a:rPr lang="en-US" dirty="0" smtClean="0"/>
              <a:t>Comparative Anatomy</a:t>
            </a:r>
            <a:endParaRPr lang="en-US" dirty="0"/>
          </a:p>
        </p:txBody>
      </p:sp>
      <p:sp>
        <p:nvSpPr>
          <p:cNvPr id="24578" name="Content Placeholder 2"/>
          <p:cNvSpPr>
            <a:spLocks noGrp="1"/>
          </p:cNvSpPr>
          <p:nvPr>
            <p:ph idx="1"/>
          </p:nvPr>
        </p:nvSpPr>
        <p:spPr>
          <a:xfrm>
            <a:off x="0" y="762000"/>
            <a:ext cx="9018614" cy="1851448"/>
          </a:xfrm>
        </p:spPr>
        <p:txBody>
          <a:bodyPr/>
          <a:lstStyle/>
          <a:p>
            <a:pPr>
              <a:buFont typeface="Arial"/>
              <a:buChar char="•"/>
            </a:pPr>
            <a:r>
              <a:rPr lang="en-US" sz="2400" dirty="0">
                <a:latin typeface="Calibri" charset="0"/>
              </a:rPr>
              <a:t>Comparison of body structure (morphology) between different species </a:t>
            </a:r>
          </a:p>
          <a:p>
            <a:pPr>
              <a:buFont typeface="Arial"/>
              <a:buChar char="•"/>
            </a:pPr>
            <a:r>
              <a:rPr lang="en-US" sz="2400" dirty="0">
                <a:latin typeface="Calibri" charset="0"/>
              </a:rPr>
              <a:t>Evidence for descent </a:t>
            </a:r>
            <a:r>
              <a:rPr lang="en-US" sz="2400" dirty="0" smtClean="0">
                <a:latin typeface="Calibri" charset="0"/>
              </a:rPr>
              <a:t>with modification</a:t>
            </a:r>
            <a:endParaRPr lang="en-US" sz="2400" dirty="0">
              <a:latin typeface="Calibri" charset="0"/>
            </a:endParaRPr>
          </a:p>
          <a:p>
            <a:pPr>
              <a:buFont typeface="Arial"/>
              <a:buChar char="•"/>
            </a:pPr>
            <a:r>
              <a:rPr lang="en-US" sz="2400" u="sng" dirty="0">
                <a:latin typeface="Calibri" charset="0"/>
              </a:rPr>
              <a:t>Homology</a:t>
            </a:r>
          </a:p>
          <a:p>
            <a:pPr lvl="1"/>
            <a:r>
              <a:rPr lang="en-US" sz="2400" dirty="0">
                <a:latin typeface="Calibri" charset="0"/>
              </a:rPr>
              <a:t>Similarity in structures due to common ancestry</a:t>
            </a:r>
          </a:p>
          <a:p>
            <a:pPr lvl="1"/>
            <a:r>
              <a:rPr lang="en-US" sz="2400" dirty="0">
                <a:latin typeface="Calibri" charset="0"/>
              </a:rPr>
              <a:t>E.g. forelimbs of mammals are homologous structures </a:t>
            </a:r>
          </a:p>
        </p:txBody>
      </p:sp>
      <p:pic>
        <p:nvPicPr>
          <p:cNvPr id="24579" name="13_08HomologousStructures-L.jpg" descr="/Volumes/EB4_IRDVD_1/Chapter_13/B_Jpeg_Images/13_Labeled_Images/13_08HomologousStructures-L.jpg"/>
          <p:cNvPicPr>
            <a:picLocks noChangeAspect="1"/>
          </p:cNvPicPr>
          <p:nvPr/>
        </p:nvPicPr>
        <p:blipFill>
          <a:blip r:embed="rId2" r:link="rId3" cstate="print">
            <a:extLst>
              <a:ext uri="{28A0092B-C50C-407E-A947-70E740481C1C}">
                <a14:useLocalDpi xmlns:a14="http://schemas.microsoft.com/office/drawing/2010/main" val="0"/>
              </a:ext>
            </a:extLst>
          </a:blip>
          <a:srcRect t="10216" b="8344"/>
          <a:stretch>
            <a:fillRect/>
          </a:stretch>
        </p:blipFill>
        <p:spPr bwMode="auto">
          <a:xfrm>
            <a:off x="3643032" y="3524470"/>
            <a:ext cx="5320364" cy="334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Content Placeholder 2"/>
          <p:cNvSpPr txBox="1">
            <a:spLocks/>
          </p:cNvSpPr>
          <p:nvPr/>
        </p:nvSpPr>
        <p:spPr bwMode="auto">
          <a:xfrm>
            <a:off x="0" y="3524470"/>
            <a:ext cx="3616648" cy="348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spcBef>
                <a:spcPct val="20000"/>
              </a:spcBef>
              <a:buFont typeface="Arial" charset="0"/>
              <a:buNone/>
            </a:pPr>
            <a:r>
              <a:rPr lang="en-US" dirty="0">
                <a:latin typeface="Calibri" charset="0"/>
              </a:rPr>
              <a:t>that are constructed from the same skeletal components and are variations on a common anatomical theme.</a:t>
            </a:r>
          </a:p>
        </p:txBody>
      </p:sp>
    </p:spTree>
    <p:extLst>
      <p:ext uri="{BB962C8B-B14F-4D97-AF65-F5344CB8AC3E}">
        <p14:creationId xmlns:p14="http://schemas.microsoft.com/office/powerpoint/2010/main" val="45195156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8183880" cy="1051560"/>
          </a:xfrm>
        </p:spPr>
        <p:txBody>
          <a:bodyPr/>
          <a:lstStyle/>
          <a:p>
            <a:pPr eaLnBrk="1" hangingPunct="1"/>
            <a:r>
              <a:rPr lang="en-US" sz="3200" dirty="0" smtClean="0"/>
              <a:t>academic vocabulary – Tiered language</a:t>
            </a:r>
          </a:p>
        </p:txBody>
      </p:sp>
      <p:sp>
        <p:nvSpPr>
          <p:cNvPr id="13315" name="Rectangle 3"/>
          <p:cNvSpPr>
            <a:spLocks noGrp="1" noChangeArrowheads="1"/>
          </p:cNvSpPr>
          <p:nvPr>
            <p:ph idx="1"/>
          </p:nvPr>
        </p:nvSpPr>
        <p:spPr>
          <a:xfrm>
            <a:off x="0" y="1282633"/>
            <a:ext cx="9144000" cy="5575367"/>
          </a:xfrm>
        </p:spPr>
        <p:txBody>
          <a:bodyPr/>
          <a:lstStyle/>
          <a:p>
            <a:pPr indent="-4763" eaLnBrk="1" hangingPunct="1">
              <a:spcBef>
                <a:spcPts val="600"/>
              </a:spcBef>
              <a:spcAft>
                <a:spcPts val="600"/>
              </a:spcAft>
              <a:buNone/>
            </a:pPr>
            <a:r>
              <a:rPr lang="en-US" b="0" dirty="0" smtClean="0"/>
              <a:t>Academic words can be considered in three tiers to help deepen and refine our understanding of academic vocabulary and help us decide which words to “front load.”</a:t>
            </a:r>
          </a:p>
          <a:p>
            <a:pPr marL="1081087" indent="-742950" eaLnBrk="1" hangingPunct="1">
              <a:lnSpc>
                <a:spcPct val="150000"/>
              </a:lnSpc>
              <a:spcBef>
                <a:spcPts val="600"/>
              </a:spcBef>
              <a:spcAft>
                <a:spcPts val="600"/>
              </a:spcAft>
              <a:buFont typeface="+mj-lt"/>
              <a:buAutoNum type="arabicPeriod"/>
            </a:pPr>
            <a:r>
              <a:rPr lang="en-US" b="0" dirty="0" smtClean="0"/>
              <a:t>Tier 1</a:t>
            </a:r>
          </a:p>
          <a:p>
            <a:pPr marL="1081087" indent="-742950" eaLnBrk="1" hangingPunct="1">
              <a:lnSpc>
                <a:spcPct val="150000"/>
              </a:lnSpc>
              <a:spcBef>
                <a:spcPts val="600"/>
              </a:spcBef>
              <a:spcAft>
                <a:spcPts val="600"/>
              </a:spcAft>
              <a:buFont typeface="+mj-lt"/>
              <a:buAutoNum type="arabicPeriod"/>
            </a:pPr>
            <a:r>
              <a:rPr lang="en-US" b="0" dirty="0" smtClean="0"/>
              <a:t>Tier 2</a:t>
            </a:r>
          </a:p>
          <a:p>
            <a:pPr marL="1081087" indent="-742950" eaLnBrk="1" hangingPunct="1">
              <a:lnSpc>
                <a:spcPct val="150000"/>
              </a:lnSpc>
              <a:spcBef>
                <a:spcPts val="600"/>
              </a:spcBef>
              <a:spcAft>
                <a:spcPts val="600"/>
              </a:spcAft>
              <a:buFont typeface="+mj-lt"/>
              <a:buAutoNum type="arabicPeriod"/>
            </a:pPr>
            <a:r>
              <a:rPr lang="en-US" b="0" dirty="0" smtClean="0"/>
              <a:t>Tier 3</a:t>
            </a:r>
          </a:p>
          <a:p>
            <a:pPr indent="-4763" eaLnBrk="1" hangingPunct="1">
              <a:lnSpc>
                <a:spcPct val="150000"/>
              </a:lnSpc>
              <a:spcBef>
                <a:spcPts val="600"/>
              </a:spcBef>
              <a:spcAft>
                <a:spcPts val="600"/>
              </a:spcAft>
              <a:buNone/>
            </a:pPr>
            <a:endParaRPr lang="en-US" b="0" dirty="0" smtClean="0"/>
          </a:p>
        </p:txBody>
      </p:sp>
    </p:spTree>
    <p:extLst>
      <p:ext uri="{BB962C8B-B14F-4D97-AF65-F5344CB8AC3E}">
        <p14:creationId xmlns:p14="http://schemas.microsoft.com/office/powerpoint/2010/main" val="396475429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1767"/>
          </a:xfrm>
        </p:spPr>
        <p:txBody>
          <a:bodyPr>
            <a:normAutofit fontScale="90000"/>
          </a:bodyPr>
          <a:lstStyle/>
          <a:p>
            <a:pPr>
              <a:defRPr/>
            </a:pPr>
            <a:r>
              <a:rPr lang="en-US" dirty="0" smtClean="0"/>
              <a:t>Comparative Anatomy (</a:t>
            </a:r>
            <a:r>
              <a:rPr lang="en-US" sz="3200" i="1" dirty="0" smtClean="0"/>
              <a:t>cont’d</a:t>
            </a:r>
            <a:r>
              <a:rPr lang="en-US" dirty="0" smtClean="0"/>
              <a:t>.)</a:t>
            </a:r>
            <a:endParaRPr lang="en-US" dirty="0"/>
          </a:p>
        </p:txBody>
      </p:sp>
      <p:sp>
        <p:nvSpPr>
          <p:cNvPr id="25602" name="Content Placeholder 2"/>
          <p:cNvSpPr>
            <a:spLocks noGrp="1"/>
          </p:cNvSpPr>
          <p:nvPr>
            <p:ph idx="1"/>
          </p:nvPr>
        </p:nvSpPr>
        <p:spPr>
          <a:xfrm>
            <a:off x="0" y="671767"/>
            <a:ext cx="9144000" cy="6186233"/>
          </a:xfrm>
        </p:spPr>
        <p:txBody>
          <a:bodyPr/>
          <a:lstStyle/>
          <a:p>
            <a:r>
              <a:rPr lang="en-US" sz="2400" dirty="0" smtClean="0">
                <a:latin typeface="Calibri" charset="0"/>
              </a:rPr>
              <a:t>Forelimbs of </a:t>
            </a:r>
            <a:r>
              <a:rPr lang="en-US" sz="2400" u="sng" dirty="0" err="1" smtClean="0">
                <a:latin typeface="Calibri" charset="0"/>
              </a:rPr>
              <a:t>tetrapods</a:t>
            </a:r>
            <a:r>
              <a:rPr lang="en-US" sz="2400" dirty="0" smtClean="0">
                <a:latin typeface="Calibri" charset="0"/>
              </a:rPr>
              <a:t> (the four-limbed vertebrates)</a:t>
            </a:r>
            <a:endParaRPr lang="en-US" sz="2400" dirty="0">
              <a:latin typeface="Calibri" charset="0"/>
            </a:endParaRPr>
          </a:p>
          <a:p>
            <a:pPr>
              <a:buFont typeface="Arial"/>
              <a:buChar char="•"/>
            </a:pPr>
            <a:r>
              <a:rPr lang="en-US" sz="2400" b="0" dirty="0" smtClean="0">
                <a:latin typeface="Calibri" charset="0"/>
              </a:rPr>
              <a:t>Differ in form, corresponding to different functions</a:t>
            </a:r>
          </a:p>
          <a:p>
            <a:pPr>
              <a:buFont typeface="Arial"/>
              <a:buChar char="•"/>
            </a:pPr>
            <a:r>
              <a:rPr lang="en-US" sz="2400" b="0" dirty="0" smtClean="0">
                <a:latin typeface="Calibri" charset="0"/>
              </a:rPr>
              <a:t>All share same set of bones</a:t>
            </a:r>
            <a:r>
              <a:rPr lang="en-US" sz="2400" b="0" dirty="0">
                <a:latin typeface="Calibri" charset="0"/>
              </a:rPr>
              <a:t> </a:t>
            </a:r>
            <a:r>
              <a:rPr lang="en-US" sz="2400" b="0" dirty="0" smtClean="0">
                <a:latin typeface="Calibri" charset="0"/>
              </a:rPr>
              <a:t>- </a:t>
            </a:r>
            <a:r>
              <a:rPr lang="en-US" sz="2400" b="0" u="sng" dirty="0" err="1" smtClean="0">
                <a:latin typeface="Calibri" charset="0"/>
              </a:rPr>
              <a:t>humerus</a:t>
            </a:r>
            <a:r>
              <a:rPr lang="en-US" sz="2400" b="0" dirty="0" smtClean="0">
                <a:latin typeface="Calibri" charset="0"/>
              </a:rPr>
              <a:t>, </a:t>
            </a:r>
            <a:r>
              <a:rPr lang="en-US" sz="2400" b="0" u="sng" dirty="0" smtClean="0">
                <a:latin typeface="Calibri" charset="0"/>
              </a:rPr>
              <a:t>radius</a:t>
            </a:r>
            <a:r>
              <a:rPr lang="en-US" sz="2400" b="0" dirty="0" smtClean="0">
                <a:latin typeface="Calibri" charset="0"/>
              </a:rPr>
              <a:t>, and </a:t>
            </a:r>
            <a:r>
              <a:rPr lang="en-US" sz="2400" b="0" u="sng" dirty="0" smtClean="0">
                <a:latin typeface="Calibri" charset="0"/>
              </a:rPr>
              <a:t>ulna</a:t>
            </a:r>
          </a:p>
        </p:txBody>
      </p:sp>
      <p:pic>
        <p:nvPicPr>
          <p:cNvPr id="6" name="Picture 5"/>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06157" y="2239347"/>
            <a:ext cx="6781835" cy="4451385"/>
          </a:xfrm>
          <a:prstGeom prst="rect">
            <a:avLst/>
          </a:prstGeom>
          <a:noFill/>
          <a:ln>
            <a:noFill/>
          </a:ln>
        </p:spPr>
      </p:pic>
    </p:spTree>
    <p:extLst>
      <p:ext uri="{BB962C8B-B14F-4D97-AF65-F5344CB8AC3E}">
        <p14:creationId xmlns:p14="http://schemas.microsoft.com/office/powerpoint/2010/main" val="179086475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1767"/>
          </a:xfrm>
        </p:spPr>
        <p:txBody>
          <a:bodyPr>
            <a:normAutofit fontScale="90000"/>
          </a:bodyPr>
          <a:lstStyle/>
          <a:p>
            <a:pPr>
              <a:defRPr/>
            </a:pPr>
            <a:r>
              <a:rPr lang="en-US" dirty="0" smtClean="0"/>
              <a:t>Comparative Anatomy (</a:t>
            </a:r>
            <a:r>
              <a:rPr lang="en-US" sz="3200" i="1" dirty="0" smtClean="0"/>
              <a:t>cont’d</a:t>
            </a:r>
            <a:r>
              <a:rPr lang="en-US" dirty="0" smtClean="0"/>
              <a:t>.)</a:t>
            </a:r>
            <a:endParaRPr lang="en-US" dirty="0"/>
          </a:p>
        </p:txBody>
      </p:sp>
      <p:sp>
        <p:nvSpPr>
          <p:cNvPr id="25602" name="Content Placeholder 2"/>
          <p:cNvSpPr>
            <a:spLocks noGrp="1"/>
          </p:cNvSpPr>
          <p:nvPr>
            <p:ph idx="1"/>
          </p:nvPr>
        </p:nvSpPr>
        <p:spPr>
          <a:xfrm>
            <a:off x="0" y="671767"/>
            <a:ext cx="9144000" cy="6186233"/>
          </a:xfrm>
        </p:spPr>
        <p:txBody>
          <a:bodyPr/>
          <a:lstStyle/>
          <a:p>
            <a:r>
              <a:rPr lang="en-US" sz="2400" dirty="0" smtClean="0">
                <a:latin typeface="Calibri" charset="0"/>
              </a:rPr>
              <a:t>Forelimbs of </a:t>
            </a:r>
            <a:r>
              <a:rPr lang="en-US" sz="2400" dirty="0" err="1" smtClean="0">
                <a:latin typeface="Calibri" charset="0"/>
              </a:rPr>
              <a:t>tetrapods</a:t>
            </a:r>
            <a:r>
              <a:rPr lang="en-US" sz="2400" dirty="0" smtClean="0">
                <a:latin typeface="Calibri" charset="0"/>
              </a:rPr>
              <a:t> (the four-limbed vertebrates)</a:t>
            </a:r>
            <a:endParaRPr lang="en-US" sz="2400" dirty="0">
              <a:latin typeface="Calibri" charset="0"/>
            </a:endParaRPr>
          </a:p>
          <a:p>
            <a:pPr>
              <a:buFont typeface="Arial"/>
              <a:buChar char="•"/>
            </a:pPr>
            <a:r>
              <a:rPr lang="en-US" sz="2400" b="0" dirty="0" smtClean="0">
                <a:latin typeface="Calibri" charset="0"/>
              </a:rPr>
              <a:t>Same sets of bones seen in fossils of common ancestors and transitional forms</a:t>
            </a:r>
          </a:p>
          <a:p>
            <a:pPr>
              <a:buFont typeface="Arial"/>
              <a:buChar char="•"/>
            </a:pPr>
            <a:r>
              <a:rPr lang="en-US" sz="2400" b="0" dirty="0" smtClean="0">
                <a:latin typeface="Calibri" charset="0"/>
              </a:rPr>
              <a:t>These are same bones seen in fossils of extinct transitional animal, </a:t>
            </a:r>
            <a:r>
              <a:rPr lang="en-US" sz="2400" b="0" i="1" dirty="0" err="1" smtClean="0">
                <a:latin typeface="Calibri" charset="0"/>
              </a:rPr>
              <a:t>Eusthenopteron</a:t>
            </a:r>
            <a:r>
              <a:rPr lang="en-US" sz="2400" b="0" i="1" dirty="0" smtClean="0">
                <a:latin typeface="Calibri" charset="0"/>
              </a:rPr>
              <a:t> </a:t>
            </a:r>
            <a:endParaRPr lang="en-US" sz="2400" b="0" i="1" dirty="0">
              <a:latin typeface="Calibri" charset="0"/>
            </a:endParaRPr>
          </a:p>
        </p:txBody>
      </p:sp>
      <p:pic>
        <p:nvPicPr>
          <p:cNvPr id="3" name="Picture 2"/>
          <p:cNvPicPr>
            <a:picLocks noChangeAspect="1"/>
          </p:cNvPicPr>
          <p:nvPr/>
        </p:nvPicPr>
        <p:blipFill>
          <a:blip r:embed="rId2"/>
          <a:stretch>
            <a:fillRect/>
          </a:stretch>
        </p:blipFill>
        <p:spPr>
          <a:xfrm>
            <a:off x="0" y="2048183"/>
            <a:ext cx="9144000" cy="4291160"/>
          </a:xfrm>
          <a:prstGeom prst="rect">
            <a:avLst/>
          </a:prstGeom>
        </p:spPr>
      </p:pic>
      <p:sp>
        <p:nvSpPr>
          <p:cNvPr id="4" name="Rectangle 3"/>
          <p:cNvSpPr/>
          <p:nvPr/>
        </p:nvSpPr>
        <p:spPr>
          <a:xfrm>
            <a:off x="3092096" y="6510373"/>
            <a:ext cx="6051904" cy="338554"/>
          </a:xfrm>
          <a:prstGeom prst="rect">
            <a:avLst/>
          </a:prstGeom>
        </p:spPr>
        <p:txBody>
          <a:bodyPr wrap="square">
            <a:spAutoFit/>
          </a:bodyPr>
          <a:lstStyle/>
          <a:p>
            <a:pPr algn="r"/>
            <a:r>
              <a:rPr lang="en-US" sz="1600" dirty="0" err="1" smtClean="0">
                <a:latin typeface="Calibri"/>
                <a:cs typeface="Calibri"/>
              </a:rPr>
              <a:t>mygeologypage.ucdavis.edu</a:t>
            </a:r>
            <a:r>
              <a:rPr lang="en-US" sz="1600" dirty="0">
                <a:latin typeface="Calibri"/>
                <a:cs typeface="Calibri"/>
              </a:rPr>
              <a:t>/</a:t>
            </a:r>
            <a:r>
              <a:rPr lang="en-US" sz="1600" dirty="0" err="1">
                <a:latin typeface="Calibri"/>
                <a:cs typeface="Calibri"/>
              </a:rPr>
              <a:t>cowen</a:t>
            </a:r>
            <a:r>
              <a:rPr lang="en-US" sz="1600" dirty="0">
                <a:latin typeface="Calibri"/>
                <a:cs typeface="Calibri"/>
              </a:rPr>
              <a:t>/</a:t>
            </a:r>
            <a:r>
              <a:rPr lang="en-US" sz="1600" dirty="0" err="1">
                <a:latin typeface="Calibri"/>
                <a:cs typeface="Calibri"/>
              </a:rPr>
              <a:t>historyoflife</a:t>
            </a:r>
            <a:r>
              <a:rPr lang="en-US" sz="1600" dirty="0">
                <a:latin typeface="Calibri"/>
                <a:cs typeface="Calibri"/>
              </a:rPr>
              <a:t>/ch08images.html</a:t>
            </a:r>
          </a:p>
        </p:txBody>
      </p:sp>
    </p:spTree>
    <p:extLst>
      <p:ext uri="{BB962C8B-B14F-4D97-AF65-F5344CB8AC3E}">
        <p14:creationId xmlns:p14="http://schemas.microsoft.com/office/powerpoint/2010/main" val="183758209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r="63556"/>
          <a:stretch/>
        </p:blipFill>
        <p:spPr bwMode="auto">
          <a:xfrm>
            <a:off x="2785875" y="2067328"/>
            <a:ext cx="2247984" cy="4121465"/>
          </a:xfrm>
          <a:prstGeom prst="rect">
            <a:avLst/>
          </a:prstGeom>
          <a:noFill/>
          <a:ln>
            <a:noFill/>
          </a:ln>
        </p:spPr>
      </p:pic>
      <p:pic>
        <p:nvPicPr>
          <p:cNvPr id="8" name="Content Placeholder 7"/>
          <p:cNvPicPr>
            <a:picLocks noGrp="1" noChangeAspect="1"/>
          </p:cNvPicPr>
          <p:nvPr>
            <p:ph idx="1"/>
          </p:nvPr>
        </p:nvPicPr>
        <p:blipFill rotWithShape="1">
          <a:blip r:embed="rId4"/>
          <a:srcRect t="-114" b="-29783"/>
          <a:stretch/>
        </p:blipFill>
        <p:spPr>
          <a:xfrm>
            <a:off x="5404750" y="2067328"/>
            <a:ext cx="2576861" cy="5208491"/>
          </a:xfrm>
        </p:spPr>
      </p:pic>
      <p:sp>
        <p:nvSpPr>
          <p:cNvPr id="9" name="TextBox 8"/>
          <p:cNvSpPr txBox="1"/>
          <p:nvPr/>
        </p:nvSpPr>
        <p:spPr>
          <a:xfrm>
            <a:off x="0" y="368091"/>
            <a:ext cx="9144000" cy="1815882"/>
          </a:xfrm>
          <a:prstGeom prst="rect">
            <a:avLst/>
          </a:prstGeom>
          <a:noFill/>
        </p:spPr>
        <p:txBody>
          <a:bodyPr wrap="square" rtlCol="0">
            <a:spAutoFit/>
          </a:bodyPr>
          <a:lstStyle/>
          <a:p>
            <a:pPr marL="285750" indent="-285750">
              <a:buFont typeface="Arial"/>
              <a:buChar char="•"/>
            </a:pPr>
            <a:r>
              <a:rPr lang="en-US" sz="2800" dirty="0" smtClean="0">
                <a:latin typeface="Calibri"/>
                <a:cs typeface="Calibri"/>
              </a:rPr>
              <a:t>Vertebrate forelimb bones are </a:t>
            </a:r>
            <a:r>
              <a:rPr lang="en-US" sz="2800" u="sng" dirty="0" smtClean="0">
                <a:latin typeface="Calibri"/>
                <a:cs typeface="Calibri"/>
              </a:rPr>
              <a:t>homologous</a:t>
            </a:r>
            <a:r>
              <a:rPr lang="en-US" sz="2800" dirty="0" smtClean="0">
                <a:latin typeface="Calibri"/>
                <a:cs typeface="Calibri"/>
              </a:rPr>
              <a:t> – bones of the forelimbs are the same</a:t>
            </a:r>
          </a:p>
          <a:p>
            <a:pPr marL="285750" indent="-285750">
              <a:buFont typeface="Arial"/>
              <a:buChar char="•"/>
            </a:pPr>
            <a:r>
              <a:rPr lang="en-US" sz="2800" dirty="0" smtClean="0">
                <a:latin typeface="Calibri"/>
                <a:cs typeface="Calibri"/>
              </a:rPr>
              <a:t>Vertebrate wings are </a:t>
            </a:r>
            <a:r>
              <a:rPr lang="en-US" sz="2800" u="sng" dirty="0" smtClean="0">
                <a:latin typeface="Calibri"/>
                <a:cs typeface="Calibri"/>
              </a:rPr>
              <a:t>analogous</a:t>
            </a:r>
            <a:r>
              <a:rPr lang="en-US" sz="2800" dirty="0" smtClean="0">
                <a:latin typeface="Calibri"/>
                <a:cs typeface="Calibri"/>
              </a:rPr>
              <a:t> – similar function but evolved independently</a:t>
            </a:r>
            <a:endParaRPr lang="en-US" sz="2800" dirty="0">
              <a:latin typeface="Calibri"/>
              <a:cs typeface="Calibri"/>
            </a:endParaRPr>
          </a:p>
        </p:txBody>
      </p:sp>
      <p:pic>
        <p:nvPicPr>
          <p:cNvPr id="10" name="Picture 9"/>
          <p:cNvPicPr/>
          <p:nvPr/>
        </p:nvPicPr>
        <p:blipFill rotWithShape="1">
          <a:blip r:embed="rId5">
            <a:extLst>
              <a:ext uri="{28A0092B-C50C-407E-A947-70E740481C1C}">
                <a14:useLocalDpi xmlns:a14="http://schemas.microsoft.com/office/drawing/2010/main" val="0"/>
              </a:ext>
            </a:extLst>
          </a:blip>
          <a:srcRect t="65793" r="63556" b="6806"/>
          <a:stretch/>
        </p:blipFill>
        <p:spPr bwMode="auto">
          <a:xfrm>
            <a:off x="2785875" y="3545435"/>
            <a:ext cx="2247984" cy="1129324"/>
          </a:xfrm>
          <a:prstGeom prst="rect">
            <a:avLst/>
          </a:prstGeom>
          <a:noFill/>
          <a:ln>
            <a:noFill/>
          </a:ln>
        </p:spPr>
      </p:pic>
      <p:pic>
        <p:nvPicPr>
          <p:cNvPr id="11" name="Picture 10"/>
          <p:cNvPicPr/>
          <p:nvPr/>
        </p:nvPicPr>
        <p:blipFill rotWithShape="1">
          <a:blip r:embed="rId5">
            <a:extLst>
              <a:ext uri="{28A0092B-C50C-407E-A947-70E740481C1C}">
                <a14:useLocalDpi xmlns:a14="http://schemas.microsoft.com/office/drawing/2010/main" val="0"/>
              </a:ext>
            </a:extLst>
          </a:blip>
          <a:srcRect t="39875" r="63556" b="34001"/>
          <a:stretch/>
        </p:blipFill>
        <p:spPr bwMode="auto">
          <a:xfrm>
            <a:off x="2785875" y="4797650"/>
            <a:ext cx="2247984" cy="1076667"/>
          </a:xfrm>
          <a:prstGeom prst="rect">
            <a:avLst/>
          </a:prstGeom>
          <a:noFill/>
          <a:ln>
            <a:noFill/>
          </a:ln>
        </p:spPr>
      </p:pic>
    </p:spTree>
    <p:extLst>
      <p:ext uri="{BB962C8B-B14F-4D97-AF65-F5344CB8AC3E}">
        <p14:creationId xmlns:p14="http://schemas.microsoft.com/office/powerpoint/2010/main" val="300478509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1767"/>
          </a:xfrm>
        </p:spPr>
        <p:txBody>
          <a:bodyPr>
            <a:normAutofit fontScale="90000"/>
          </a:bodyPr>
          <a:lstStyle/>
          <a:p>
            <a:pPr>
              <a:defRPr/>
            </a:pPr>
            <a:r>
              <a:rPr lang="en-US" dirty="0" smtClean="0"/>
              <a:t>Comparative Anatomy (</a:t>
            </a:r>
            <a:r>
              <a:rPr lang="en-US" sz="3200" i="1" dirty="0" smtClean="0"/>
              <a:t>cont’d</a:t>
            </a:r>
            <a:r>
              <a:rPr lang="en-US" dirty="0" smtClean="0"/>
              <a:t>.)</a:t>
            </a:r>
            <a:endParaRPr lang="en-US" dirty="0"/>
          </a:p>
        </p:txBody>
      </p:sp>
      <p:sp>
        <p:nvSpPr>
          <p:cNvPr id="25602" name="Content Placeholder 2"/>
          <p:cNvSpPr>
            <a:spLocks noGrp="1"/>
          </p:cNvSpPr>
          <p:nvPr>
            <p:ph idx="1"/>
          </p:nvPr>
        </p:nvSpPr>
        <p:spPr>
          <a:xfrm>
            <a:off x="0" y="671767"/>
            <a:ext cx="9144000" cy="6186233"/>
          </a:xfrm>
        </p:spPr>
        <p:txBody>
          <a:bodyPr/>
          <a:lstStyle/>
          <a:p>
            <a:r>
              <a:rPr lang="en-US" sz="2400" u="sng" dirty="0">
                <a:latin typeface="Calibri" charset="0"/>
              </a:rPr>
              <a:t>Vestigial</a:t>
            </a:r>
            <a:r>
              <a:rPr lang="en-US" sz="2400" dirty="0">
                <a:latin typeface="Calibri" charset="0"/>
              </a:rPr>
              <a:t> structures</a:t>
            </a:r>
          </a:p>
          <a:p>
            <a:pPr>
              <a:buFont typeface="Arial"/>
              <a:buChar char="•"/>
            </a:pPr>
            <a:r>
              <a:rPr lang="en-US" sz="2400" b="0" dirty="0">
                <a:latin typeface="Calibri" charset="0"/>
              </a:rPr>
              <a:t>Remnants of features that served important functions in an organism’s ancestors</a:t>
            </a:r>
          </a:p>
          <a:p>
            <a:pPr>
              <a:buFont typeface="Arial"/>
              <a:buChar char="•"/>
            </a:pPr>
            <a:r>
              <a:rPr lang="en-US" sz="2400" b="0" dirty="0">
                <a:latin typeface="Calibri" charset="0"/>
              </a:rPr>
              <a:t>Now have only marginal, if any, function</a:t>
            </a:r>
          </a:p>
          <a:p>
            <a:pPr lvl="1">
              <a:buFont typeface="Arial"/>
              <a:buChar char="•"/>
            </a:pPr>
            <a:r>
              <a:rPr lang="en-US" sz="2400" b="0" dirty="0">
                <a:latin typeface="Calibri" charset="0"/>
              </a:rPr>
              <a:t>E.g. snake pelvic bones</a:t>
            </a:r>
          </a:p>
          <a:p>
            <a:pPr lvl="1">
              <a:buFont typeface="Arial"/>
              <a:buChar char="•"/>
            </a:pPr>
            <a:r>
              <a:rPr lang="en-US" sz="2400" b="0" dirty="0">
                <a:latin typeface="Calibri" charset="0"/>
              </a:rPr>
              <a:t>E.g. whale pelvic bones</a:t>
            </a:r>
          </a:p>
        </p:txBody>
      </p:sp>
      <p:pic>
        <p:nvPicPr>
          <p:cNvPr id="25603" name="Picture 3"/>
          <p:cNvPicPr>
            <a:picLocks noChangeAspect="1"/>
          </p:cNvPicPr>
          <p:nvPr/>
        </p:nvPicPr>
        <p:blipFill>
          <a:blip r:embed="rId2">
            <a:extLst>
              <a:ext uri="{28A0092B-C50C-407E-A947-70E740481C1C}">
                <a14:useLocalDpi xmlns:a14="http://schemas.microsoft.com/office/drawing/2010/main" val="0"/>
              </a:ext>
            </a:extLst>
          </a:blip>
          <a:srcRect l="2467" t="6676" r="4118" b="2586"/>
          <a:stretch>
            <a:fillRect/>
          </a:stretch>
        </p:blipFill>
        <p:spPr bwMode="auto">
          <a:xfrm>
            <a:off x="0" y="3423249"/>
            <a:ext cx="6019800" cy="344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1985" y="1704950"/>
            <a:ext cx="3006731" cy="293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40185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4164898" cy="559836"/>
          </a:xfrm>
        </p:spPr>
        <p:txBody>
          <a:bodyPr>
            <a:normAutofit fontScale="90000"/>
          </a:bodyPr>
          <a:lstStyle/>
          <a:p>
            <a:pPr>
              <a:defRPr/>
            </a:pPr>
            <a:r>
              <a:rPr lang="en-US" sz="2800" dirty="0" smtClean="0"/>
              <a:t>Comparative Embryology</a:t>
            </a:r>
            <a:endParaRPr lang="en-US" sz="3600" dirty="0"/>
          </a:p>
        </p:txBody>
      </p:sp>
      <p:pic>
        <p:nvPicPr>
          <p:cNvPr id="3" name="Content Placeholder 2"/>
          <p:cNvPicPr>
            <a:picLocks noGrp="1" noChangeAspect="1"/>
          </p:cNvPicPr>
          <p:nvPr>
            <p:ph idx="1"/>
          </p:nvPr>
        </p:nvPicPr>
        <p:blipFill rotWithShape="1">
          <a:blip r:embed="rId2"/>
          <a:srcRect t="-184" b="5570"/>
          <a:stretch/>
        </p:blipFill>
        <p:spPr>
          <a:xfrm>
            <a:off x="4026211" y="232127"/>
            <a:ext cx="5117789" cy="6625873"/>
          </a:xfrm>
        </p:spPr>
      </p:pic>
      <p:sp>
        <p:nvSpPr>
          <p:cNvPr id="4" name="Rectangle 3"/>
          <p:cNvSpPr/>
          <p:nvPr/>
        </p:nvSpPr>
        <p:spPr>
          <a:xfrm>
            <a:off x="0" y="688790"/>
            <a:ext cx="4334456" cy="5909310"/>
          </a:xfrm>
          <a:prstGeom prst="rect">
            <a:avLst/>
          </a:prstGeom>
        </p:spPr>
        <p:txBody>
          <a:bodyPr wrap="square">
            <a:spAutoFit/>
          </a:bodyPr>
          <a:lstStyle/>
          <a:p>
            <a:pPr marL="285750" indent="-285750">
              <a:buFont typeface="Arial"/>
              <a:buChar char="•"/>
            </a:pPr>
            <a:r>
              <a:rPr lang="en-US" sz="2400" dirty="0" smtClean="0">
                <a:latin typeface="Calibri"/>
                <a:cs typeface="Calibri"/>
              </a:rPr>
              <a:t>All </a:t>
            </a:r>
            <a:r>
              <a:rPr lang="en-US" sz="2400" dirty="0">
                <a:latin typeface="Calibri"/>
                <a:cs typeface="Calibri"/>
              </a:rPr>
              <a:t>vertebrate embryos follow a common developmental path due to </a:t>
            </a:r>
            <a:r>
              <a:rPr lang="en-US" sz="2400" dirty="0" smtClean="0">
                <a:latin typeface="Calibri"/>
                <a:cs typeface="Calibri"/>
              </a:rPr>
              <a:t>common </a:t>
            </a:r>
            <a:r>
              <a:rPr lang="en-US" sz="2400" dirty="0">
                <a:latin typeface="Calibri"/>
                <a:cs typeface="Calibri"/>
              </a:rPr>
              <a:t>ancestry.  </a:t>
            </a:r>
            <a:endParaRPr lang="en-US" sz="2400" dirty="0" smtClean="0">
              <a:latin typeface="Calibri"/>
              <a:cs typeface="Calibri"/>
            </a:endParaRPr>
          </a:p>
          <a:p>
            <a:pPr marL="285750" indent="-285750">
              <a:buFont typeface="Arial"/>
              <a:buChar char="•"/>
            </a:pPr>
            <a:r>
              <a:rPr lang="en-US" sz="2400" dirty="0" smtClean="0">
                <a:latin typeface="Calibri"/>
                <a:cs typeface="Calibri"/>
              </a:rPr>
              <a:t>All </a:t>
            </a:r>
            <a:r>
              <a:rPr lang="en-US" sz="2400" dirty="0">
                <a:latin typeface="Calibri"/>
                <a:cs typeface="Calibri"/>
              </a:rPr>
              <a:t>have a set of very similar genes that define their basic body plan.  </a:t>
            </a:r>
            <a:endParaRPr lang="en-US" sz="2400" dirty="0" smtClean="0">
              <a:latin typeface="Calibri"/>
              <a:cs typeface="Calibri"/>
            </a:endParaRPr>
          </a:p>
          <a:p>
            <a:pPr marL="285750" indent="-285750">
              <a:buFont typeface="Arial"/>
              <a:buChar char="•"/>
            </a:pPr>
            <a:r>
              <a:rPr lang="en-US" sz="2400" dirty="0" smtClean="0">
                <a:latin typeface="Calibri"/>
                <a:cs typeface="Calibri"/>
              </a:rPr>
              <a:t>As </a:t>
            </a:r>
            <a:r>
              <a:rPr lang="en-US" sz="2400" dirty="0">
                <a:latin typeface="Calibri"/>
                <a:cs typeface="Calibri"/>
              </a:rPr>
              <a:t>they grow, </a:t>
            </a:r>
            <a:r>
              <a:rPr lang="en-US" sz="2400" dirty="0" smtClean="0">
                <a:latin typeface="Calibri"/>
                <a:cs typeface="Calibri"/>
              </a:rPr>
              <a:t>distinctions become </a:t>
            </a:r>
            <a:r>
              <a:rPr lang="en-US" sz="2400" dirty="0">
                <a:latin typeface="Calibri"/>
                <a:cs typeface="Calibri"/>
              </a:rPr>
              <a:t>more </a:t>
            </a:r>
            <a:r>
              <a:rPr lang="en-US" sz="2400" dirty="0" smtClean="0">
                <a:latin typeface="Calibri"/>
                <a:cs typeface="Calibri"/>
              </a:rPr>
              <a:t>apparent</a:t>
            </a:r>
            <a:r>
              <a:rPr lang="en-US" sz="2400" dirty="0">
                <a:latin typeface="Calibri"/>
                <a:cs typeface="Calibri"/>
              </a:rPr>
              <a:t>.  </a:t>
            </a:r>
            <a:endParaRPr lang="en-US" sz="2400" dirty="0" smtClean="0">
              <a:latin typeface="Calibri"/>
              <a:cs typeface="Calibri"/>
            </a:endParaRPr>
          </a:p>
          <a:p>
            <a:pPr marL="285750" indent="-285750">
              <a:buFont typeface="Arial"/>
              <a:buChar char="•"/>
            </a:pPr>
            <a:r>
              <a:rPr lang="en-US" sz="2400" dirty="0" smtClean="0">
                <a:latin typeface="Calibri"/>
                <a:cs typeface="Calibri"/>
              </a:rPr>
              <a:t>The </a:t>
            </a:r>
            <a:r>
              <a:rPr lang="en-US" sz="2400" dirty="0">
                <a:latin typeface="Calibri"/>
                <a:cs typeface="Calibri"/>
              </a:rPr>
              <a:t>study of this development can yield insights into the process of </a:t>
            </a:r>
            <a:r>
              <a:rPr lang="en-US" sz="2400" dirty="0" smtClean="0">
                <a:latin typeface="Calibri"/>
                <a:cs typeface="Calibri"/>
              </a:rPr>
              <a:t>evolution.</a:t>
            </a:r>
          </a:p>
          <a:p>
            <a:endParaRPr lang="en-US" sz="2400" dirty="0">
              <a:latin typeface="Calibri"/>
              <a:cs typeface="Calibri"/>
            </a:endParaRPr>
          </a:p>
          <a:p>
            <a:pPr marL="285750" indent="-285750">
              <a:buFont typeface="Arial"/>
              <a:buChar char="•"/>
            </a:pPr>
            <a:r>
              <a:rPr lang="en-US" dirty="0" smtClean="0"/>
              <a:t>Activity </a:t>
            </a:r>
            <a:r>
              <a:rPr lang="en-US" dirty="0"/>
              <a:t>to support this concept – Comparative Embryology: The Vertebrate Body from PBS </a:t>
            </a:r>
            <a:r>
              <a:rPr lang="en-US" dirty="0" smtClean="0"/>
              <a:t>Evolution </a:t>
            </a:r>
            <a:r>
              <a:rPr lang="en-US" u="sng" dirty="0" smtClean="0">
                <a:hlinkClick r:id="rId3"/>
              </a:rPr>
              <a:t>http</a:t>
            </a:r>
            <a:r>
              <a:rPr lang="en-US" u="sng" dirty="0">
                <a:hlinkClick r:id="rId3"/>
              </a:rPr>
              <a:t>://www.pbs.org/wgbh/evolution/library/04/2/l_042_03.html</a:t>
            </a:r>
            <a:endParaRPr lang="en-US" dirty="0"/>
          </a:p>
        </p:txBody>
      </p:sp>
    </p:spTree>
    <p:extLst>
      <p:ext uri="{BB962C8B-B14F-4D97-AF65-F5344CB8AC3E}">
        <p14:creationId xmlns:p14="http://schemas.microsoft.com/office/powerpoint/2010/main" val="377118726"/>
      </p:ext>
    </p:extLst>
  </p:cSld>
  <p:clrMapOvr>
    <a:masterClrMapping/>
  </p:clrMapOvr>
  <p:transition xmlns:p14="http://schemas.microsoft.com/office/powerpoint/2010/mai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4587"/>
          </a:xfrm>
        </p:spPr>
        <p:txBody>
          <a:bodyPr/>
          <a:lstStyle/>
          <a:p>
            <a:pPr>
              <a:defRPr/>
            </a:pPr>
            <a:r>
              <a:rPr lang="en-US" dirty="0" smtClean="0"/>
              <a:t>Comparative </a:t>
            </a:r>
            <a:r>
              <a:rPr lang="en-US" dirty="0"/>
              <a:t>Embryology (</a:t>
            </a:r>
            <a:r>
              <a:rPr lang="en-US" sz="2400" i="1" dirty="0"/>
              <a:t>cont’d</a:t>
            </a:r>
            <a:r>
              <a:rPr lang="en-US" dirty="0"/>
              <a:t>.)</a:t>
            </a:r>
          </a:p>
        </p:txBody>
      </p:sp>
      <p:sp>
        <p:nvSpPr>
          <p:cNvPr id="26626" name="Content Placeholder 2"/>
          <p:cNvSpPr>
            <a:spLocks noGrp="1"/>
          </p:cNvSpPr>
          <p:nvPr>
            <p:ph idx="1"/>
          </p:nvPr>
        </p:nvSpPr>
        <p:spPr>
          <a:xfrm>
            <a:off x="0" y="754587"/>
            <a:ext cx="8972600" cy="6103413"/>
          </a:xfrm>
        </p:spPr>
        <p:txBody>
          <a:bodyPr/>
          <a:lstStyle/>
          <a:p>
            <a:pPr>
              <a:buFont typeface="Arial"/>
              <a:buChar char="•"/>
            </a:pPr>
            <a:r>
              <a:rPr lang="en-US" sz="2800" b="0" dirty="0" smtClean="0">
                <a:latin typeface="Calibri" charset="0"/>
              </a:rPr>
              <a:t>E.g</a:t>
            </a:r>
            <a:r>
              <a:rPr lang="en-US" sz="2800" b="0" dirty="0">
                <a:latin typeface="Calibri" charset="0"/>
              </a:rPr>
              <a:t>. pharyngeal gill pouches appear on side of embryo’s throat, which</a:t>
            </a:r>
          </a:p>
          <a:p>
            <a:pPr lvl="1"/>
            <a:r>
              <a:rPr lang="en-US" sz="2800" dirty="0">
                <a:latin typeface="Calibri" charset="0"/>
              </a:rPr>
              <a:t>d</a:t>
            </a:r>
            <a:r>
              <a:rPr lang="en-US" sz="2800" dirty="0" smtClean="0">
                <a:latin typeface="Calibri" charset="0"/>
              </a:rPr>
              <a:t>evelop </a:t>
            </a:r>
            <a:r>
              <a:rPr lang="en-US" sz="2800" dirty="0">
                <a:latin typeface="Calibri" charset="0"/>
              </a:rPr>
              <a:t>into gill structures in fish</a:t>
            </a:r>
          </a:p>
          <a:p>
            <a:pPr lvl="1"/>
            <a:r>
              <a:rPr lang="en-US" sz="2800" dirty="0">
                <a:latin typeface="Calibri" charset="0"/>
              </a:rPr>
              <a:t>f</a:t>
            </a:r>
            <a:r>
              <a:rPr lang="en-US" sz="2800" dirty="0" smtClean="0">
                <a:latin typeface="Calibri" charset="0"/>
              </a:rPr>
              <a:t>orm </a:t>
            </a:r>
            <a:r>
              <a:rPr lang="en-US" sz="2800" dirty="0">
                <a:latin typeface="Calibri" charset="0"/>
              </a:rPr>
              <a:t>parts of the ear &amp; throat in humans</a:t>
            </a:r>
          </a:p>
        </p:txBody>
      </p:sp>
      <p:pic>
        <p:nvPicPr>
          <p:cNvPr id="26627" name="13_09_ComparativeEmbryolo-L.jpg" descr="/Volumes/EB4_IRDVD_1/Chapter_13/B_Jpeg_Images/13_Labeled_Images/13_09_ComparativeEmbryolo-L.jpg"/>
          <p:cNvPicPr>
            <a:picLocks noChangeAspect="1"/>
          </p:cNvPicPr>
          <p:nvPr/>
        </p:nvPicPr>
        <p:blipFill>
          <a:blip r:embed="rId2" r:link="rId3">
            <a:extLst>
              <a:ext uri="{28A0092B-C50C-407E-A947-70E740481C1C}">
                <a14:useLocalDpi xmlns:a14="http://schemas.microsoft.com/office/drawing/2010/main" val="0"/>
              </a:ext>
            </a:extLst>
          </a:blip>
          <a:srcRect t="16824" b="18524"/>
          <a:stretch>
            <a:fillRect/>
          </a:stretch>
        </p:blipFill>
        <p:spPr bwMode="auto">
          <a:xfrm>
            <a:off x="1644229" y="3211596"/>
            <a:ext cx="5962926" cy="29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24102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pPr>
              <a:defRPr/>
            </a:pPr>
            <a:r>
              <a:rPr lang="en-US" dirty="0" smtClean="0"/>
              <a:t>Biogeography</a:t>
            </a:r>
            <a:endParaRPr lang="en-US" dirty="0"/>
          </a:p>
        </p:txBody>
      </p:sp>
      <p:sp>
        <p:nvSpPr>
          <p:cNvPr id="21506" name="Content Placeholder 2"/>
          <p:cNvSpPr>
            <a:spLocks noGrp="1"/>
          </p:cNvSpPr>
          <p:nvPr>
            <p:ph idx="1"/>
          </p:nvPr>
        </p:nvSpPr>
        <p:spPr>
          <a:xfrm>
            <a:off x="0" y="685800"/>
            <a:ext cx="9144000" cy="6172200"/>
          </a:xfrm>
        </p:spPr>
        <p:txBody>
          <a:bodyPr/>
          <a:lstStyle/>
          <a:p>
            <a:pPr>
              <a:buFont typeface="Arial"/>
              <a:buChar char="•"/>
            </a:pPr>
            <a:r>
              <a:rPr lang="en-US" sz="2400" b="0" dirty="0">
                <a:latin typeface="Calibri" charset="0"/>
              </a:rPr>
              <a:t>Study of the geographic distribution of species that first suggested to Darwin that today’s organisms evolved from ancestral forms</a:t>
            </a:r>
          </a:p>
          <a:p>
            <a:pPr>
              <a:buFont typeface="Arial"/>
              <a:buChar char="•"/>
            </a:pPr>
            <a:r>
              <a:rPr lang="en-US" sz="2400" b="0" dirty="0">
                <a:latin typeface="Calibri" charset="0"/>
              </a:rPr>
              <a:t>Many biogeographic examples would be difficult to understand, except from an evolutionary perspective</a:t>
            </a:r>
          </a:p>
          <a:p>
            <a:pPr>
              <a:buFont typeface="Arial"/>
              <a:buChar char="•"/>
            </a:pPr>
            <a:r>
              <a:rPr lang="en-US" sz="2400" b="0" dirty="0">
                <a:latin typeface="Calibri" charset="0"/>
              </a:rPr>
              <a:t>E.g. marsupial mammals in </a:t>
            </a:r>
            <a:r>
              <a:rPr lang="en-US" sz="2400" b="0" dirty="0" smtClean="0">
                <a:latin typeface="Calibri" charset="0"/>
              </a:rPr>
              <a:t>Australia</a:t>
            </a:r>
            <a:endParaRPr lang="en-US" sz="2400" b="0" dirty="0">
              <a:latin typeface="Calibri" charset="0"/>
            </a:endParaRPr>
          </a:p>
        </p:txBody>
      </p:sp>
      <p:pic>
        <p:nvPicPr>
          <p:cNvPr id="21507" name="13_07_Biogeography-L.jpg" descr="/Volumes/EB4_IRDVD_1/Chapter_13/B_Jpeg_Images/13_Labeled_Images/13_07_Biogeography-L.jpg"/>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024586" y="2880093"/>
            <a:ext cx="5290613" cy="394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85612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71"/>
            <a:ext cx="5486400" cy="685800"/>
          </a:xfrm>
        </p:spPr>
        <p:txBody>
          <a:bodyPr>
            <a:normAutofit fontScale="90000"/>
          </a:bodyPr>
          <a:lstStyle/>
          <a:p>
            <a:pPr>
              <a:defRPr/>
            </a:pPr>
            <a:r>
              <a:rPr lang="en-US" dirty="0" smtClean="0"/>
              <a:t>E.g. Marsupial Evolution</a:t>
            </a:r>
            <a:endParaRPr lang="en-US" dirty="0"/>
          </a:p>
        </p:txBody>
      </p:sp>
      <p:sp>
        <p:nvSpPr>
          <p:cNvPr id="4" name="Content Placeholder 3"/>
          <p:cNvSpPr>
            <a:spLocks noGrp="1"/>
          </p:cNvSpPr>
          <p:nvPr>
            <p:ph idx="1"/>
          </p:nvPr>
        </p:nvSpPr>
        <p:spPr>
          <a:xfrm>
            <a:off x="0" y="609600"/>
            <a:ext cx="5334000" cy="6248400"/>
          </a:xfrm>
        </p:spPr>
        <p:txBody>
          <a:bodyPr/>
          <a:lstStyle/>
          <a:p>
            <a:pPr>
              <a:buFont typeface="Arial"/>
              <a:buChar char="•"/>
              <a:defRPr/>
            </a:pPr>
            <a:r>
              <a:rPr lang="en-US" sz="2400" b="0" dirty="0" smtClean="0"/>
              <a:t>Marsupials occur in greatest diversity in Australia (&amp; New Zealand) but also found in Americas</a:t>
            </a:r>
          </a:p>
          <a:p>
            <a:pPr>
              <a:defRPr/>
            </a:pPr>
            <a:endParaRPr lang="en-US" sz="2400" dirty="0" smtClean="0"/>
          </a:p>
          <a:p>
            <a:pPr>
              <a:defRPr/>
            </a:pPr>
            <a:endParaRPr lang="en-US" sz="2400" dirty="0"/>
          </a:p>
          <a:p>
            <a:pPr>
              <a:defRPr/>
            </a:pPr>
            <a:endParaRPr lang="en-US" sz="2400" dirty="0"/>
          </a:p>
          <a:p>
            <a:pPr marL="0" indent="0">
              <a:buFont typeface="Arial" charset="0"/>
              <a:buNone/>
              <a:defRPr/>
            </a:pPr>
            <a:endParaRPr lang="en-US" sz="2400" dirty="0" smtClean="0"/>
          </a:p>
          <a:p>
            <a:pPr>
              <a:buFont typeface="Arial"/>
              <a:buChar char="•"/>
              <a:defRPr/>
            </a:pPr>
            <a:r>
              <a:rPr lang="en-US" sz="2400" b="0" dirty="0" smtClean="0"/>
              <a:t>Fossil marsupials found in Antarctic, South America, &amp; Australia</a:t>
            </a:r>
          </a:p>
          <a:p>
            <a:pPr lvl="1">
              <a:defRPr/>
            </a:pPr>
            <a:r>
              <a:rPr lang="en-US" sz="2400" dirty="0" err="1" smtClean="0"/>
              <a:t>Gondwana</a:t>
            </a:r>
            <a:r>
              <a:rPr lang="en-US" sz="2400" dirty="0" smtClean="0"/>
              <a:t> split apart 160</a:t>
            </a:r>
            <a:r>
              <a:rPr lang="en-US" sz="2400" dirty="0"/>
              <a:t> </a:t>
            </a:r>
            <a:r>
              <a:rPr lang="en-US" sz="2400" dirty="0" smtClean="0"/>
              <a:t>to 90 </a:t>
            </a:r>
            <a:r>
              <a:rPr lang="en-US" sz="2400" dirty="0" err="1" smtClean="0"/>
              <a:t>mya</a:t>
            </a:r>
            <a:r>
              <a:rPr lang="en-US" sz="2400" dirty="0" smtClean="0">
                <a:sym typeface="Wingdings"/>
              </a:rPr>
              <a:t>  Australia + Antarctica  Australia</a:t>
            </a:r>
          </a:p>
          <a:p>
            <a:pPr lvl="1">
              <a:defRPr/>
            </a:pPr>
            <a:r>
              <a:rPr lang="en-US" sz="2400" dirty="0" smtClean="0">
                <a:sym typeface="Wingdings"/>
              </a:rPr>
              <a:t>Marsupials diversify in “isolation” on this island continent</a:t>
            </a:r>
            <a:endParaRPr lang="en-US" sz="2400" dirty="0" smtClean="0"/>
          </a:p>
        </p:txBody>
      </p:sp>
      <p:pic>
        <p:nvPicPr>
          <p:cNvPr id="22533"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334000" y="-4371"/>
            <a:ext cx="3810000" cy="4551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2534"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9962" y="1409700"/>
            <a:ext cx="18240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0432" y="1887137"/>
            <a:ext cx="3568700" cy="1930400"/>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7"/>
          <a:stretch>
            <a:fillRect/>
          </a:stretch>
        </p:blipFill>
        <p:spPr>
          <a:xfrm>
            <a:off x="5486400" y="4696275"/>
            <a:ext cx="3568700" cy="2070100"/>
          </a:xfrm>
          <a:prstGeom prst="rect">
            <a:avLst/>
          </a:prstGeom>
        </p:spPr>
      </p:pic>
      <p:pic>
        <p:nvPicPr>
          <p:cNvPr id="25" name="Picture 24"/>
          <p:cNvPicPr>
            <a:picLocks noChangeAspect="1"/>
          </p:cNvPicPr>
          <p:nvPr/>
        </p:nvPicPr>
        <p:blipFill>
          <a:blip r:embed="rId8"/>
          <a:stretch>
            <a:fillRect/>
          </a:stretch>
        </p:blipFill>
        <p:spPr>
          <a:xfrm>
            <a:off x="5486400" y="4696275"/>
            <a:ext cx="3568700" cy="2070100"/>
          </a:xfrm>
          <a:prstGeom prst="rect">
            <a:avLst/>
          </a:prstGeom>
        </p:spPr>
      </p:pic>
      <p:pic>
        <p:nvPicPr>
          <p:cNvPr id="26" name="Picture 25"/>
          <p:cNvPicPr>
            <a:picLocks noChangeAspect="1"/>
          </p:cNvPicPr>
          <p:nvPr/>
        </p:nvPicPr>
        <p:blipFill>
          <a:blip r:embed="rId9">
            <a:alphaModFix/>
          </a:blip>
          <a:stretch>
            <a:fillRect/>
          </a:stretch>
        </p:blipFill>
        <p:spPr>
          <a:xfrm>
            <a:off x="5486400" y="4696275"/>
            <a:ext cx="3568700" cy="2070100"/>
          </a:xfrm>
          <a:prstGeom prst="rect">
            <a:avLst/>
          </a:prstGeom>
        </p:spPr>
      </p:pic>
    </p:spTree>
    <p:extLst>
      <p:ext uri="{BB962C8B-B14F-4D97-AF65-F5344CB8AC3E}">
        <p14:creationId xmlns:p14="http://schemas.microsoft.com/office/powerpoint/2010/main" val="135863924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defRPr/>
            </a:pPr>
            <a:r>
              <a:rPr lang="en-US" dirty="0" smtClean="0"/>
              <a:t>Molecular Genetics</a:t>
            </a:r>
            <a:endParaRPr lang="en-US" dirty="0"/>
          </a:p>
        </p:txBody>
      </p:sp>
      <p:sp>
        <p:nvSpPr>
          <p:cNvPr id="27650" name="Content Placeholder 2"/>
          <p:cNvSpPr>
            <a:spLocks noGrp="1"/>
          </p:cNvSpPr>
          <p:nvPr>
            <p:ph idx="1"/>
          </p:nvPr>
        </p:nvSpPr>
        <p:spPr>
          <a:xfrm>
            <a:off x="0" y="838200"/>
            <a:ext cx="9144000" cy="1752600"/>
          </a:xfrm>
        </p:spPr>
        <p:txBody>
          <a:bodyPr/>
          <a:lstStyle/>
          <a:p>
            <a:pPr>
              <a:buFont typeface="Arial"/>
              <a:buChar char="•"/>
            </a:pPr>
            <a:r>
              <a:rPr lang="en-US" sz="2400" b="0" dirty="0">
                <a:latin typeface="Calibri" charset="0"/>
              </a:rPr>
              <a:t>Evolutionary relationships among </a:t>
            </a:r>
            <a:r>
              <a:rPr lang="en-US" sz="2400" b="0" dirty="0" smtClean="0">
                <a:latin typeface="Calibri" charset="0"/>
              </a:rPr>
              <a:t>species can </a:t>
            </a:r>
            <a:r>
              <a:rPr lang="en-US" sz="2400" b="0" dirty="0">
                <a:latin typeface="Calibri" charset="0"/>
              </a:rPr>
              <a:t>be determined by </a:t>
            </a:r>
            <a:r>
              <a:rPr lang="en-US" sz="2400" b="0" dirty="0" smtClean="0">
                <a:latin typeface="Calibri" charset="0"/>
              </a:rPr>
              <a:t>comparing gene sequences</a:t>
            </a:r>
            <a:endParaRPr lang="en-US" sz="2400" b="0" dirty="0">
              <a:latin typeface="Calibri" charset="0"/>
            </a:endParaRPr>
          </a:p>
          <a:p>
            <a:pPr lvl="1">
              <a:buFont typeface="Arial"/>
              <a:buChar char="•"/>
            </a:pPr>
            <a:r>
              <a:rPr lang="en-US" sz="2400" dirty="0" smtClean="0">
                <a:latin typeface="Calibri" charset="0"/>
              </a:rPr>
              <a:t>The DNA code itself is a  homology that links all life to a common ancestor</a:t>
            </a:r>
            <a:endParaRPr lang="en-US" sz="2400" b="0" dirty="0" smtClean="0">
              <a:latin typeface="Calibri" charset="0"/>
            </a:endParaRPr>
          </a:p>
        </p:txBody>
      </p:sp>
      <p:pic>
        <p:nvPicPr>
          <p:cNvPr id="27651" name="13_10PrimateGenetic-L.jpg" descr="/Volumes/EB4_IRDVD_1/Chapter_13/B_Jpeg_Images/13_Labeled_Images/13_10PrimateGenetic-L.jpg"/>
          <p:cNvPicPr>
            <a:picLocks noChangeAspect="1"/>
          </p:cNvPicPr>
          <p:nvPr/>
        </p:nvPicPr>
        <p:blipFill>
          <a:blip r:embed="rId3" r:link="rId4" cstate="print">
            <a:extLst>
              <a:ext uri="{28A0092B-C50C-407E-A947-70E740481C1C}">
                <a14:useLocalDpi xmlns:a14="http://schemas.microsoft.com/office/drawing/2010/main" val="0"/>
              </a:ext>
            </a:extLst>
          </a:blip>
          <a:srcRect l="7452" r="6848"/>
          <a:stretch>
            <a:fillRect/>
          </a:stretch>
        </p:blipFill>
        <p:spPr bwMode="auto">
          <a:xfrm>
            <a:off x="4240213" y="2438400"/>
            <a:ext cx="491013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Content Placeholder 2"/>
          <p:cNvSpPr txBox="1">
            <a:spLocks/>
          </p:cNvSpPr>
          <p:nvPr/>
        </p:nvSpPr>
        <p:spPr bwMode="auto">
          <a:xfrm>
            <a:off x="0" y="2590800"/>
            <a:ext cx="4343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dirty="0" smtClean="0">
                <a:latin typeface="Calibri" charset="0"/>
              </a:rPr>
              <a:t>Gene &amp; protein comparisons </a:t>
            </a:r>
            <a:r>
              <a:rPr lang="en-US" dirty="0">
                <a:latin typeface="Calibri" charset="0"/>
              </a:rPr>
              <a:t>among diverse </a:t>
            </a:r>
            <a:r>
              <a:rPr lang="en-US" dirty="0" smtClean="0">
                <a:latin typeface="Calibri" charset="0"/>
              </a:rPr>
              <a:t>species </a:t>
            </a:r>
            <a:r>
              <a:rPr lang="en-US" dirty="0" smtClean="0">
                <a:latin typeface="Calibri" charset="0"/>
                <a:sym typeface="Wingdings" charset="0"/>
              </a:rPr>
              <a:t> </a:t>
            </a:r>
            <a:r>
              <a:rPr lang="en-US" dirty="0">
                <a:latin typeface="Calibri" charset="0"/>
                <a:sym typeface="Wingdings" charset="0"/>
              </a:rPr>
              <a:t>genetic relatedness &amp; understanding of evolutionary </a:t>
            </a:r>
            <a:r>
              <a:rPr lang="en-US" dirty="0" smtClean="0">
                <a:latin typeface="Calibri" charset="0"/>
                <a:sym typeface="Wingdings" charset="0"/>
              </a:rPr>
              <a:t>divergence</a:t>
            </a:r>
          </a:p>
          <a:p>
            <a:pPr lvl="1">
              <a:spcBef>
                <a:spcPct val="20000"/>
              </a:spcBef>
              <a:buFont typeface="Arial" charset="0"/>
              <a:buChar char="•"/>
            </a:pPr>
            <a:r>
              <a:rPr lang="en-US" dirty="0" smtClean="0">
                <a:latin typeface="Calibri" charset="0"/>
                <a:sym typeface="Wingdings" charset="0"/>
              </a:rPr>
              <a:t>E.g</a:t>
            </a:r>
            <a:r>
              <a:rPr lang="en-US" dirty="0">
                <a:latin typeface="Calibri" charset="0"/>
                <a:sym typeface="Wingdings" charset="0"/>
              </a:rPr>
              <a:t>. homologous genes have DNA sequences that match closely and are thus inherited by a relatively recent common ancestor</a:t>
            </a:r>
          </a:p>
        </p:txBody>
      </p:sp>
    </p:spTree>
    <p:extLst>
      <p:ext uri="{BB962C8B-B14F-4D97-AF65-F5344CB8AC3E}">
        <p14:creationId xmlns:p14="http://schemas.microsoft.com/office/powerpoint/2010/main" val="320501542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43" y="3386330"/>
            <a:ext cx="9034757" cy="3362130"/>
          </a:xfrm>
        </p:spPr>
        <p:txBody>
          <a:bodyPr rtlCol="0">
            <a:normAutofit/>
          </a:bodyPr>
          <a:lstStyle/>
          <a:p>
            <a:pPr marL="457200" indent="-457200" eaLnBrk="1" fontAlgn="auto" hangingPunct="1">
              <a:buFont typeface="Arial"/>
              <a:buChar char="•"/>
              <a:defRPr/>
            </a:pPr>
            <a:r>
              <a:rPr lang="en-US" sz="2800" b="0" dirty="0" smtClean="0">
                <a:ea typeface="+mn-ea"/>
              </a:rPr>
              <a:t>Visit the various displays – there are </a:t>
            </a:r>
            <a:r>
              <a:rPr lang="en-US" sz="2800" dirty="0" smtClean="0">
                <a:ea typeface="+mn-ea"/>
              </a:rPr>
              <a:t>four</a:t>
            </a:r>
            <a:r>
              <a:rPr lang="en-US" sz="2800" b="0" dirty="0" smtClean="0">
                <a:ea typeface="+mn-ea"/>
              </a:rPr>
              <a:t> stations.  </a:t>
            </a:r>
          </a:p>
          <a:p>
            <a:pPr marL="457200" indent="-457200" eaLnBrk="1" fontAlgn="auto" hangingPunct="1">
              <a:buFont typeface="Arial"/>
              <a:buChar char="•"/>
              <a:defRPr/>
            </a:pPr>
            <a:r>
              <a:rPr lang="en-US" sz="2800" b="0" dirty="0">
                <a:latin typeface="Calibri" charset="0"/>
                <a:ea typeface="+mn-ea"/>
              </a:rPr>
              <a:t>A</a:t>
            </a:r>
            <a:r>
              <a:rPr lang="en-US" sz="2800" b="0" dirty="0" smtClean="0">
                <a:latin typeface="Calibri" charset="0"/>
                <a:ea typeface="+mn-ea"/>
              </a:rPr>
              <a:t>nswer the guiding questions as you visit each station.  </a:t>
            </a:r>
          </a:p>
          <a:p>
            <a:pPr marL="0" indent="0" eaLnBrk="1" fontAlgn="auto" hangingPunct="1">
              <a:defRPr/>
            </a:pPr>
            <a:endParaRPr lang="en-US" sz="2800" dirty="0">
              <a:latin typeface="Calibri" charset="0"/>
            </a:endParaRPr>
          </a:p>
          <a:p>
            <a:pPr marL="571500" lvl="1" indent="-457200" eaLnBrk="1" fontAlgn="auto" hangingPunct="1">
              <a:buFont typeface="Arial"/>
              <a:buChar char="•"/>
              <a:defRPr/>
            </a:pPr>
            <a:endParaRPr lang="en-US" sz="2800" b="0" dirty="0">
              <a:ea typeface="+mn-ea"/>
            </a:endParaRPr>
          </a:p>
        </p:txBody>
      </p:sp>
      <p:sp>
        <p:nvSpPr>
          <p:cNvPr id="4" name="Explosion 1 3"/>
          <p:cNvSpPr/>
          <p:nvPr/>
        </p:nvSpPr>
        <p:spPr>
          <a:xfrm>
            <a:off x="2816017" y="177457"/>
            <a:ext cx="3598242" cy="2049495"/>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itle 1"/>
          <p:cNvSpPr txBox="1">
            <a:spLocks/>
          </p:cNvSpPr>
          <p:nvPr/>
        </p:nvSpPr>
        <p:spPr>
          <a:xfrm>
            <a:off x="3763891" y="730927"/>
            <a:ext cx="1895750" cy="599455"/>
          </a:xfrm>
          <a:prstGeom prst="rect">
            <a:avLst/>
          </a:prstGeom>
        </p:spPr>
        <p:txBody>
          <a:bodyPr vert="horz" lIns="91440" tIns="45720" rIns="91440" bIns="45720" rtlCol="0" anchor="b">
            <a:normAutofit fontScale="85000" lnSpcReduction="10000"/>
            <a:scene3d>
              <a:camera prst="orthographicFront"/>
              <a:lightRig rig="threePt" dir="t"/>
            </a:scene3d>
            <a:sp3d extrusionH="57150">
              <a:bevelT w="38100" h="38100"/>
              <a:bevelB w="38100" h="38100"/>
            </a:sp3d>
          </a:bodyPr>
          <a:lstStyle>
            <a:lvl1pPr algn="l" rtl="0" eaLnBrk="0" fontAlgn="base" hangingPunct="0">
              <a:spcBef>
                <a:spcPct val="0"/>
              </a:spcBef>
              <a:spcAft>
                <a:spcPct val="0"/>
              </a:spcAft>
              <a:defRPr sz="4000" kern="1200" cap="all" spc="-60">
                <a:solidFill>
                  <a:schemeClr val="tx2"/>
                </a:solidFill>
                <a:latin typeface="Calibri"/>
                <a:ea typeface="ＭＳ Ｐゴシック" charset="-128"/>
                <a:cs typeface="Calibri"/>
              </a:defRPr>
            </a:lvl1pPr>
            <a:lvl2pPr algn="l"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2pPr>
            <a:lvl3pPr algn="l"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3pPr>
            <a:lvl4pPr algn="l"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4pPr>
            <a:lvl5pPr algn="l"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5pPr>
            <a:lvl6pPr marL="457200" algn="l" rtl="0" fontAlgn="base">
              <a:spcBef>
                <a:spcPct val="0"/>
              </a:spcBef>
              <a:spcAft>
                <a:spcPct val="0"/>
              </a:spcAft>
              <a:defRPr sz="4000">
                <a:solidFill>
                  <a:schemeClr val="tx2"/>
                </a:solidFill>
                <a:latin typeface="Calibri" pitchFamily="34" charset="0"/>
                <a:ea typeface="ＭＳ Ｐゴシック" charset="-128"/>
              </a:defRPr>
            </a:lvl6pPr>
            <a:lvl7pPr marL="914400" algn="l" rtl="0" fontAlgn="base">
              <a:spcBef>
                <a:spcPct val="0"/>
              </a:spcBef>
              <a:spcAft>
                <a:spcPct val="0"/>
              </a:spcAft>
              <a:defRPr sz="4000">
                <a:solidFill>
                  <a:schemeClr val="tx2"/>
                </a:solidFill>
                <a:latin typeface="Calibri" pitchFamily="34" charset="0"/>
                <a:ea typeface="ＭＳ Ｐゴシック" charset="-128"/>
              </a:defRPr>
            </a:lvl7pPr>
            <a:lvl8pPr marL="1371600" algn="l" rtl="0" fontAlgn="base">
              <a:spcBef>
                <a:spcPct val="0"/>
              </a:spcBef>
              <a:spcAft>
                <a:spcPct val="0"/>
              </a:spcAft>
              <a:defRPr sz="4000">
                <a:solidFill>
                  <a:schemeClr val="tx2"/>
                </a:solidFill>
                <a:latin typeface="Calibri" pitchFamily="34" charset="0"/>
                <a:ea typeface="ＭＳ Ｐゴシック" charset="-128"/>
              </a:defRPr>
            </a:lvl8pPr>
            <a:lvl9pPr marL="1828800" algn="l" rtl="0" fontAlgn="base">
              <a:spcBef>
                <a:spcPct val="0"/>
              </a:spcBef>
              <a:spcAft>
                <a:spcPct val="0"/>
              </a:spcAft>
              <a:defRPr sz="4000">
                <a:solidFill>
                  <a:schemeClr val="tx2"/>
                </a:solidFill>
                <a:latin typeface="Calibri" pitchFamily="34" charset="0"/>
                <a:ea typeface="ＭＳ Ｐゴシック" charset="-128"/>
              </a:defRPr>
            </a:lvl9pPr>
          </a:lstStyle>
          <a:p>
            <a:pPr eaLnBrk="1" fontAlgn="auto" hangingPunct="1">
              <a:spcAft>
                <a:spcPts val="0"/>
              </a:spcAft>
              <a:defRPr/>
            </a:pPr>
            <a:r>
              <a:rPr lang="en-US" b="1" cap="none" spc="0" dirty="0" smtClean="0">
                <a:ln w="10541" cmpd="sng">
                  <a:solidFill>
                    <a:schemeClr val="accent1">
                      <a:shade val="88000"/>
                      <a:satMod val="110000"/>
                    </a:schemeClr>
                  </a:solidFill>
                  <a:prstDash val="solid"/>
                </a:ln>
                <a:solidFill>
                  <a:schemeClr val="tx1"/>
                </a:solidFill>
                <a:ea typeface="+mj-ea"/>
              </a:rPr>
              <a:t>ACTIVITY</a:t>
            </a:r>
            <a:endParaRPr lang="en-US" dirty="0">
              <a:solidFill>
                <a:schemeClr val="tx1"/>
              </a:solidFill>
              <a:ea typeface="+mj-ea"/>
            </a:endParaRPr>
          </a:p>
        </p:txBody>
      </p:sp>
      <p:pic>
        <p:nvPicPr>
          <p:cNvPr id="7" name="Picture 6"/>
          <p:cNvPicPr>
            <a:picLocks noChangeAspect="1"/>
          </p:cNvPicPr>
          <p:nvPr/>
        </p:nvPicPr>
        <p:blipFill>
          <a:blip r:embed="rId2"/>
          <a:stretch>
            <a:fillRect/>
          </a:stretch>
        </p:blipFill>
        <p:spPr>
          <a:xfrm>
            <a:off x="7067649" y="5083564"/>
            <a:ext cx="1613414" cy="1581146"/>
          </a:xfrm>
          <a:prstGeom prst="rect">
            <a:avLst/>
          </a:prstGeom>
        </p:spPr>
      </p:pic>
      <p:sp>
        <p:nvSpPr>
          <p:cNvPr id="8" name="TextBox 7"/>
          <p:cNvSpPr txBox="1"/>
          <p:nvPr/>
        </p:nvSpPr>
        <p:spPr>
          <a:xfrm>
            <a:off x="7426552" y="5733022"/>
            <a:ext cx="1159536" cy="400110"/>
          </a:xfrm>
          <a:prstGeom prst="rect">
            <a:avLst/>
          </a:prstGeom>
          <a:noFill/>
        </p:spPr>
        <p:txBody>
          <a:bodyPr wrap="square" rtlCol="0">
            <a:spAutoFit/>
          </a:bodyPr>
          <a:lstStyle/>
          <a:p>
            <a:r>
              <a:rPr lang="en-US" sz="2000" b="1" dirty="0" smtClean="0">
                <a:solidFill>
                  <a:srgbClr val="FF0000"/>
                </a:solidFill>
                <a:latin typeface="Calibri"/>
                <a:cs typeface="Calibri"/>
              </a:rPr>
              <a:t>20 min.</a:t>
            </a:r>
            <a:endParaRPr lang="en-US" sz="2000" b="1" dirty="0">
              <a:solidFill>
                <a:srgbClr val="FF0000"/>
              </a:solidFill>
              <a:latin typeface="Calibri"/>
              <a:cs typeface="Calibri"/>
            </a:endParaRPr>
          </a:p>
        </p:txBody>
      </p:sp>
      <p:sp>
        <p:nvSpPr>
          <p:cNvPr id="2" name="TextBox 1"/>
          <p:cNvSpPr txBox="1"/>
          <p:nvPr/>
        </p:nvSpPr>
        <p:spPr>
          <a:xfrm>
            <a:off x="0" y="2451223"/>
            <a:ext cx="9144000" cy="646331"/>
          </a:xfrm>
          <a:prstGeom prst="rect">
            <a:avLst/>
          </a:prstGeom>
          <a:noFill/>
        </p:spPr>
        <p:txBody>
          <a:bodyPr wrap="square" rtlCol="0">
            <a:spAutoFit/>
          </a:bodyPr>
          <a:lstStyle/>
          <a:p>
            <a:pPr algn="ctr"/>
            <a:r>
              <a:rPr lang="en-US" sz="3600" dirty="0" smtClean="0">
                <a:latin typeface="Calibri"/>
                <a:cs typeface="Calibri"/>
              </a:rPr>
              <a:t>MUSEUM WALK</a:t>
            </a:r>
            <a:endParaRPr lang="en-US" sz="3600" dirty="0">
              <a:latin typeface="Calibri"/>
              <a:cs typeface="Calibri"/>
            </a:endParaRPr>
          </a:p>
        </p:txBody>
      </p:sp>
    </p:spTree>
    <p:extLst>
      <p:ext uri="{BB962C8B-B14F-4D97-AF65-F5344CB8AC3E}">
        <p14:creationId xmlns:p14="http://schemas.microsoft.com/office/powerpoint/2010/main" val="332202201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327" y="25149"/>
            <a:ext cx="9144000" cy="1538077"/>
          </a:xfrm>
        </p:spPr>
        <p:txBody>
          <a:bodyPr>
            <a:normAutofit/>
          </a:bodyPr>
          <a:lstStyle/>
          <a:p>
            <a:pPr eaLnBrk="1" hangingPunct="1"/>
            <a:r>
              <a:rPr lang="en-US" sz="3600" dirty="0" smtClean="0"/>
              <a:t>Tier 1:  The most basic words</a:t>
            </a:r>
            <a:r>
              <a:rPr lang="en-US" sz="3600" dirty="0"/>
              <a:t> </a:t>
            </a:r>
            <a:r>
              <a:rPr lang="en-US" sz="3600" dirty="0" smtClean="0"/>
              <a:t>-                Survival English</a:t>
            </a:r>
          </a:p>
        </p:txBody>
      </p:sp>
      <p:sp>
        <p:nvSpPr>
          <p:cNvPr id="16387" name="Rectangle 3"/>
          <p:cNvSpPr>
            <a:spLocks noGrp="1" noChangeArrowheads="1"/>
          </p:cNvSpPr>
          <p:nvPr>
            <p:ph idx="1"/>
          </p:nvPr>
        </p:nvSpPr>
        <p:spPr>
          <a:xfrm>
            <a:off x="176028" y="1563226"/>
            <a:ext cx="3948045" cy="4562937"/>
          </a:xfrm>
        </p:spPr>
        <p:txBody>
          <a:bodyPr>
            <a:normAutofit fontScale="77500" lnSpcReduction="20000"/>
          </a:bodyPr>
          <a:lstStyle/>
          <a:p>
            <a:pPr eaLnBrk="1" hangingPunct="1">
              <a:buFontTx/>
              <a:buNone/>
            </a:pPr>
            <a:endParaRPr lang="en-US" sz="2400" dirty="0" smtClean="0"/>
          </a:p>
          <a:p>
            <a:pPr marL="265113" indent="-265113" eaLnBrk="1" hangingPunct="1">
              <a:buFontTx/>
              <a:buNone/>
            </a:pPr>
            <a:r>
              <a:rPr lang="en-US" sz="3600" b="0" dirty="0" smtClean="0"/>
              <a:t>Examples</a:t>
            </a:r>
          </a:p>
          <a:p>
            <a:pPr marL="692150" indent="-571500" eaLnBrk="1" hangingPunct="1">
              <a:buFont typeface="Arial"/>
              <a:buChar char="•"/>
            </a:pPr>
            <a:r>
              <a:rPr lang="en-US" sz="3600" b="0" dirty="0" smtClean="0"/>
              <a:t>table</a:t>
            </a:r>
          </a:p>
          <a:p>
            <a:pPr marL="692150" indent="-571500" eaLnBrk="1" hangingPunct="1">
              <a:buFont typeface="Arial"/>
              <a:buChar char="•"/>
            </a:pPr>
            <a:r>
              <a:rPr lang="en-US" sz="3600" b="0" dirty="0" smtClean="0"/>
              <a:t>hamburger</a:t>
            </a:r>
          </a:p>
          <a:p>
            <a:pPr marL="692150" indent="-571500" eaLnBrk="1" hangingPunct="1">
              <a:buFont typeface="Arial"/>
              <a:buChar char="•"/>
            </a:pPr>
            <a:r>
              <a:rPr lang="en-US" sz="3600" b="0" dirty="0" smtClean="0"/>
              <a:t>walk</a:t>
            </a:r>
          </a:p>
          <a:p>
            <a:pPr marL="692150" indent="-571500" eaLnBrk="1" hangingPunct="1">
              <a:buFont typeface="Arial"/>
              <a:buChar char="•"/>
            </a:pPr>
            <a:r>
              <a:rPr lang="en-US" sz="3600" b="0" dirty="0" smtClean="0"/>
              <a:t>dance</a:t>
            </a:r>
          </a:p>
          <a:p>
            <a:pPr marL="692150" indent="-571500" eaLnBrk="1" hangingPunct="1">
              <a:buFont typeface="Arial"/>
              <a:buChar char="•"/>
            </a:pPr>
            <a:r>
              <a:rPr lang="en-US" sz="3600" b="0" dirty="0" smtClean="0"/>
              <a:t>happy</a:t>
            </a:r>
          </a:p>
          <a:p>
            <a:pPr marL="692150" indent="-571500" eaLnBrk="1" hangingPunct="1">
              <a:buFont typeface="Arial"/>
              <a:buChar char="•"/>
            </a:pPr>
            <a:r>
              <a:rPr lang="en-US" sz="3600" b="0" dirty="0" smtClean="0"/>
              <a:t>red</a:t>
            </a:r>
          </a:p>
          <a:p>
            <a:pPr marL="692150" indent="-571500" eaLnBrk="1" hangingPunct="1">
              <a:buFont typeface="Arial"/>
              <a:buChar char="•"/>
            </a:pPr>
            <a:r>
              <a:rPr lang="en-US" sz="3600" b="0" dirty="0" smtClean="0"/>
              <a:t>homework</a:t>
            </a:r>
          </a:p>
          <a:p>
            <a:pPr lvl="1" eaLnBrk="1" hangingPunct="1"/>
            <a:endParaRPr lang="en-US" sz="2000" dirty="0" smtClean="0"/>
          </a:p>
        </p:txBody>
      </p:sp>
      <p:sp>
        <p:nvSpPr>
          <p:cNvPr id="4" name="TextBox 3"/>
          <p:cNvSpPr txBox="1"/>
          <p:nvPr/>
        </p:nvSpPr>
        <p:spPr>
          <a:xfrm>
            <a:off x="4267200" y="1975576"/>
            <a:ext cx="2971800" cy="1815882"/>
          </a:xfrm>
          <a:prstGeom prst="rect">
            <a:avLst/>
          </a:prstGeom>
          <a:noFill/>
        </p:spPr>
        <p:txBody>
          <a:bodyPr wrap="square" rtlCol="0">
            <a:spAutoFit/>
          </a:bodyPr>
          <a:lstStyle/>
          <a:p>
            <a:r>
              <a:rPr lang="en-US" sz="2800" dirty="0" smtClean="0">
                <a:latin typeface="Calibri"/>
                <a:cs typeface="Calibri"/>
              </a:rPr>
              <a:t>These words tend to be simple nouns, verb, and adjectives.</a:t>
            </a:r>
            <a:endParaRPr lang="en-US" sz="2800" dirty="0">
              <a:latin typeface="Calibri"/>
              <a:cs typeface="Calibri"/>
            </a:endParaRPr>
          </a:p>
        </p:txBody>
      </p:sp>
      <p:sp>
        <p:nvSpPr>
          <p:cNvPr id="5" name="TextBox 4"/>
          <p:cNvSpPr txBox="1"/>
          <p:nvPr/>
        </p:nvSpPr>
        <p:spPr>
          <a:xfrm>
            <a:off x="4267200" y="4419600"/>
            <a:ext cx="3962400" cy="954107"/>
          </a:xfrm>
          <a:prstGeom prst="rect">
            <a:avLst/>
          </a:prstGeom>
          <a:noFill/>
        </p:spPr>
        <p:txBody>
          <a:bodyPr wrap="square" rtlCol="0">
            <a:spAutoFit/>
          </a:bodyPr>
          <a:lstStyle/>
          <a:p>
            <a:r>
              <a:rPr lang="en-US" sz="2800" dirty="0" smtClean="0">
                <a:solidFill>
                  <a:srgbClr val="FF0000"/>
                </a:solidFill>
                <a:latin typeface="Calibri"/>
                <a:cs typeface="Calibri"/>
              </a:rPr>
              <a:t>These words should be front loaded.</a:t>
            </a:r>
            <a:endParaRPr lang="en-US" sz="2800" dirty="0">
              <a:solidFill>
                <a:srgbClr val="FF0000"/>
              </a:solidFill>
              <a:latin typeface="Calibri"/>
              <a:cs typeface="Calibri"/>
            </a:endParaRPr>
          </a:p>
        </p:txBody>
      </p:sp>
    </p:spTree>
    <p:extLst>
      <p:ext uri="{BB962C8B-B14F-4D97-AF65-F5344CB8AC3E}">
        <p14:creationId xmlns:p14="http://schemas.microsoft.com/office/powerpoint/2010/main" val="218032443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1" y="-9525"/>
            <a:ext cx="9080498" cy="675991"/>
          </a:xfrm>
        </p:spPr>
        <p:txBody>
          <a:bodyPr>
            <a:normAutofit/>
          </a:bodyPr>
          <a:lstStyle/>
          <a:p>
            <a:pPr algn="ctr" eaLnBrk="1" fontAlgn="auto" hangingPunct="1">
              <a:spcAft>
                <a:spcPts val="0"/>
              </a:spcAft>
              <a:defRPr/>
            </a:pPr>
            <a:r>
              <a:rPr lang="en-US" sz="3200" dirty="0" smtClean="0">
                <a:solidFill>
                  <a:srgbClr val="000000"/>
                </a:solidFill>
                <a:ea typeface="+mj-ea"/>
              </a:rPr>
              <a:t>AVIAN ARCHITECTS</a:t>
            </a:r>
            <a:endParaRPr lang="en-US" sz="3200" dirty="0">
              <a:solidFill>
                <a:srgbClr val="000000"/>
              </a:solidFill>
              <a:ea typeface="+mj-ea"/>
            </a:endParaRPr>
          </a:p>
        </p:txBody>
      </p:sp>
      <p:sp>
        <p:nvSpPr>
          <p:cNvPr id="3" name="Content Placeholder 2"/>
          <p:cNvSpPr>
            <a:spLocks noGrp="1"/>
          </p:cNvSpPr>
          <p:nvPr>
            <p:ph idx="1"/>
          </p:nvPr>
        </p:nvSpPr>
        <p:spPr>
          <a:xfrm>
            <a:off x="63500" y="666466"/>
            <a:ext cx="9080499" cy="6191534"/>
          </a:xfrm>
        </p:spPr>
        <p:txBody>
          <a:bodyPr rtlCol="0">
            <a:normAutofit/>
          </a:bodyPr>
          <a:lstStyle/>
          <a:p>
            <a:pPr marL="114300" lvl="1" indent="0" eaLnBrk="1" fontAlgn="auto" hangingPunct="1">
              <a:buNone/>
              <a:defRPr/>
            </a:pPr>
            <a:r>
              <a:rPr lang="en-US" sz="2400" b="0" dirty="0" smtClean="0">
                <a:ea typeface="+mn-ea"/>
              </a:rPr>
              <a:t>Male bowerbirds court potential mates by building elaborate “bowers” that serve as a stage for performing an elaborate courtship ritual.  </a:t>
            </a: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800" dirty="0" smtClean="0">
              <a:ea typeface="+mn-ea"/>
            </a:endParaRPr>
          </a:p>
          <a:p>
            <a:pPr marL="114300" lvl="1" indent="0" eaLnBrk="1" fontAlgn="auto" hangingPunct="1">
              <a:buNone/>
              <a:defRPr/>
            </a:pPr>
            <a:r>
              <a:rPr lang="en-US" sz="2800" dirty="0" smtClean="0">
                <a:ea typeface="+mn-ea"/>
              </a:rPr>
              <a:t>The bower building mating ritual behavior is</a:t>
            </a:r>
          </a:p>
          <a:p>
            <a:pPr marL="628650" lvl="1" indent="-514350" eaLnBrk="1" fontAlgn="auto" hangingPunct="1">
              <a:buAutoNum type="alphaUcParenBoth"/>
              <a:defRPr/>
            </a:pPr>
            <a:r>
              <a:rPr lang="en-US" sz="2800" dirty="0">
                <a:ea typeface="+mn-ea"/>
              </a:rPr>
              <a:t>h</a:t>
            </a:r>
            <a:r>
              <a:rPr lang="en-US" sz="2800" dirty="0" smtClean="0">
                <a:ea typeface="+mn-ea"/>
              </a:rPr>
              <a:t>omologous</a:t>
            </a:r>
          </a:p>
          <a:p>
            <a:pPr marL="628650" lvl="1" indent="-514350" eaLnBrk="1" fontAlgn="auto" hangingPunct="1">
              <a:buAutoNum type="alphaUcParenBoth"/>
              <a:defRPr/>
            </a:pPr>
            <a:r>
              <a:rPr lang="en-US" sz="2800" dirty="0">
                <a:ea typeface="+mn-ea"/>
              </a:rPr>
              <a:t>a</a:t>
            </a:r>
            <a:r>
              <a:rPr lang="en-US" sz="2800" dirty="0" smtClean="0">
                <a:ea typeface="+mn-ea"/>
              </a:rPr>
              <a:t>nalogous </a:t>
            </a:r>
            <a:endParaRPr lang="en-US" sz="2800" dirty="0">
              <a:ea typeface="+mn-ea"/>
            </a:endParaRPr>
          </a:p>
        </p:txBody>
      </p:sp>
      <p:sp>
        <p:nvSpPr>
          <p:cNvPr id="7" name="TextBox 6"/>
          <p:cNvSpPr txBox="1"/>
          <p:nvPr/>
        </p:nvSpPr>
        <p:spPr>
          <a:xfrm>
            <a:off x="2118444" y="3802933"/>
            <a:ext cx="1905042" cy="369332"/>
          </a:xfrm>
          <a:prstGeom prst="rect">
            <a:avLst/>
          </a:prstGeom>
          <a:noFill/>
        </p:spPr>
        <p:txBody>
          <a:bodyPr wrap="square" rtlCol="0">
            <a:spAutoFit/>
          </a:bodyPr>
          <a:lstStyle/>
          <a:p>
            <a:r>
              <a:rPr lang="en-US" dirty="0" smtClean="0"/>
              <a:t>Satin Bowerbird</a:t>
            </a:r>
            <a:endParaRPr lang="en-US" dirty="0"/>
          </a:p>
        </p:txBody>
      </p:sp>
      <p:sp>
        <p:nvSpPr>
          <p:cNvPr id="8" name="TextBox 7"/>
          <p:cNvSpPr txBox="1"/>
          <p:nvPr/>
        </p:nvSpPr>
        <p:spPr>
          <a:xfrm>
            <a:off x="4822114" y="3834434"/>
            <a:ext cx="2793999" cy="369332"/>
          </a:xfrm>
          <a:prstGeom prst="rect">
            <a:avLst/>
          </a:prstGeom>
          <a:noFill/>
        </p:spPr>
        <p:txBody>
          <a:bodyPr wrap="square" rtlCol="0">
            <a:spAutoFit/>
          </a:bodyPr>
          <a:lstStyle/>
          <a:p>
            <a:pPr algn="ctr"/>
            <a:r>
              <a:rPr lang="en-US" dirty="0" err="1" smtClean="0"/>
              <a:t>MacGregor’s</a:t>
            </a:r>
            <a:r>
              <a:rPr lang="en-US" dirty="0" smtClean="0"/>
              <a:t> Bowerbird</a:t>
            </a:r>
            <a:endParaRPr lang="en-US" dirty="0"/>
          </a:p>
        </p:txBody>
      </p:sp>
      <p:pic>
        <p:nvPicPr>
          <p:cNvPr id="6" name="Picture 5"/>
          <p:cNvPicPr>
            <a:picLocks noChangeAspect="1"/>
          </p:cNvPicPr>
          <p:nvPr/>
        </p:nvPicPr>
        <p:blipFill>
          <a:blip r:embed="rId2"/>
          <a:stretch>
            <a:fillRect/>
          </a:stretch>
        </p:blipFill>
        <p:spPr>
          <a:xfrm>
            <a:off x="4822114" y="1910633"/>
            <a:ext cx="2794000" cy="1892300"/>
          </a:xfrm>
          <a:prstGeom prst="rect">
            <a:avLst/>
          </a:prstGeom>
        </p:spPr>
      </p:pic>
      <p:pic>
        <p:nvPicPr>
          <p:cNvPr id="9" name="Picture 8"/>
          <p:cNvPicPr>
            <a:picLocks noChangeAspect="1"/>
          </p:cNvPicPr>
          <p:nvPr/>
        </p:nvPicPr>
        <p:blipFill>
          <a:blip r:embed="rId3"/>
          <a:stretch>
            <a:fillRect/>
          </a:stretch>
        </p:blipFill>
        <p:spPr>
          <a:xfrm>
            <a:off x="1578179" y="1910633"/>
            <a:ext cx="2794000" cy="1892300"/>
          </a:xfrm>
          <a:prstGeom prst="rect">
            <a:avLst/>
          </a:prstGeom>
        </p:spPr>
      </p:pic>
    </p:spTree>
    <p:extLst>
      <p:ext uri="{BB962C8B-B14F-4D97-AF65-F5344CB8AC3E}">
        <p14:creationId xmlns:p14="http://schemas.microsoft.com/office/powerpoint/2010/main" val="67998550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3999" cy="6858000"/>
          </a:xfrm>
        </p:spPr>
        <p:txBody>
          <a:bodyPr rtlCol="0">
            <a:normAutofit/>
          </a:bodyPr>
          <a:lstStyle/>
          <a:p>
            <a:pPr eaLnBrk="1" fontAlgn="auto" hangingPunct="1">
              <a:buFont typeface="Arial"/>
              <a:buChar char="•"/>
              <a:defRPr/>
            </a:pPr>
            <a:r>
              <a:rPr lang="en-US" sz="2400" b="0" dirty="0" smtClean="0">
                <a:ea typeface="+mn-ea"/>
              </a:rPr>
              <a:t>Each species of bowerbird builds slightly different bowers and puts on different courtship performances.  However, all bowerbird species inherited this behavior from a common ancestor who also used this type of mating ritual.  Thus, this behavior pattern is a </a:t>
            </a:r>
            <a:r>
              <a:rPr lang="en-US" sz="2400" dirty="0" smtClean="0">
                <a:ea typeface="+mn-ea"/>
              </a:rPr>
              <a:t>homology</a:t>
            </a:r>
            <a:r>
              <a:rPr lang="en-US" sz="2400" b="0" dirty="0">
                <a:ea typeface="+mn-ea"/>
              </a:rPr>
              <a:t> </a:t>
            </a:r>
            <a:r>
              <a:rPr lang="en-US" sz="2400" b="0" dirty="0" smtClean="0">
                <a:ea typeface="+mn-ea"/>
              </a:rPr>
              <a:t>and supports the close evolutionary relationship among bowerbird species.  </a:t>
            </a:r>
          </a:p>
          <a:p>
            <a:pPr eaLnBrk="1" fontAlgn="auto" hangingPunct="1">
              <a:buFont typeface="Arial"/>
              <a:buChar char="•"/>
              <a:defRPr/>
            </a:pPr>
            <a:endParaRPr lang="en-US" sz="2400" b="0" dirty="0" smtClean="0">
              <a:ea typeface="+mn-ea"/>
            </a:endParaRPr>
          </a:p>
          <a:p>
            <a:pPr marL="114300" lvl="1" indent="0" eaLnBrk="1" fontAlgn="auto" hangingPunct="1">
              <a:buNone/>
              <a:defRPr/>
            </a:pPr>
            <a:endParaRPr lang="en-US" sz="2400" b="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a:ea typeface="+mn-ea"/>
            </a:endParaRPr>
          </a:p>
        </p:txBody>
      </p:sp>
      <p:pic>
        <p:nvPicPr>
          <p:cNvPr id="5" name="Picture 4"/>
          <p:cNvPicPr>
            <a:picLocks noChangeAspect="1"/>
          </p:cNvPicPr>
          <p:nvPr/>
        </p:nvPicPr>
        <p:blipFill>
          <a:blip r:embed="rId2"/>
          <a:stretch>
            <a:fillRect/>
          </a:stretch>
        </p:blipFill>
        <p:spPr>
          <a:xfrm>
            <a:off x="1911155" y="2046210"/>
            <a:ext cx="4866918" cy="3650189"/>
          </a:xfrm>
          <a:prstGeom prst="rect">
            <a:avLst/>
          </a:prstGeom>
        </p:spPr>
      </p:pic>
      <p:sp>
        <p:nvSpPr>
          <p:cNvPr id="6" name="TextBox 5"/>
          <p:cNvSpPr txBox="1"/>
          <p:nvPr/>
        </p:nvSpPr>
        <p:spPr>
          <a:xfrm>
            <a:off x="0" y="5834722"/>
            <a:ext cx="9143999" cy="923330"/>
          </a:xfrm>
          <a:prstGeom prst="rect">
            <a:avLst/>
          </a:prstGeom>
          <a:noFill/>
        </p:spPr>
        <p:txBody>
          <a:bodyPr wrap="square" rtlCol="0">
            <a:spAutoFit/>
          </a:bodyPr>
          <a:lstStyle/>
          <a:p>
            <a:pPr marL="0" lvl="1"/>
            <a:r>
              <a:rPr lang="en-US" dirty="0">
                <a:hlinkClick r:id="rId3"/>
              </a:rPr>
              <a:t>http://www.youtube.com/watch?v=E1zmfTr2d4c&amp;list=PL7E135D5698D08CF6&amp;feature=player_detailpage</a:t>
            </a:r>
            <a:endParaRPr lang="en-US" dirty="0"/>
          </a:p>
          <a:p>
            <a:endParaRPr lang="en-US" dirty="0"/>
          </a:p>
        </p:txBody>
      </p:sp>
    </p:spTree>
    <p:extLst>
      <p:ext uri="{BB962C8B-B14F-4D97-AF65-F5344CB8AC3E}">
        <p14:creationId xmlns:p14="http://schemas.microsoft.com/office/powerpoint/2010/main" val="318077905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1" y="-9525"/>
            <a:ext cx="9080498" cy="675991"/>
          </a:xfrm>
        </p:spPr>
        <p:txBody>
          <a:bodyPr>
            <a:normAutofit/>
          </a:bodyPr>
          <a:lstStyle/>
          <a:p>
            <a:pPr algn="ctr" eaLnBrk="1" fontAlgn="auto" hangingPunct="1">
              <a:spcAft>
                <a:spcPts val="0"/>
              </a:spcAft>
              <a:defRPr/>
            </a:pPr>
            <a:r>
              <a:rPr lang="en-US" sz="3200" dirty="0" smtClean="0">
                <a:solidFill>
                  <a:srgbClr val="000000"/>
                </a:solidFill>
                <a:ea typeface="+mj-ea"/>
              </a:rPr>
              <a:t>Flying Squirrels vs. sugar gliders</a:t>
            </a:r>
            <a:endParaRPr lang="en-US" sz="3200" dirty="0">
              <a:solidFill>
                <a:srgbClr val="000000"/>
              </a:solidFill>
              <a:ea typeface="+mj-ea"/>
            </a:endParaRPr>
          </a:p>
        </p:txBody>
      </p:sp>
      <p:sp>
        <p:nvSpPr>
          <p:cNvPr id="3" name="Content Placeholder 2"/>
          <p:cNvSpPr>
            <a:spLocks noGrp="1"/>
          </p:cNvSpPr>
          <p:nvPr>
            <p:ph idx="1"/>
          </p:nvPr>
        </p:nvSpPr>
        <p:spPr>
          <a:xfrm>
            <a:off x="63500" y="666466"/>
            <a:ext cx="9080499" cy="6191534"/>
          </a:xfrm>
        </p:spPr>
        <p:txBody>
          <a:bodyPr rtlCol="0">
            <a:normAutofit lnSpcReduction="10000"/>
          </a:bodyPr>
          <a:lstStyle/>
          <a:p>
            <a:pPr marL="114300" lvl="1" indent="0" eaLnBrk="1" fontAlgn="auto" hangingPunct="1">
              <a:buNone/>
              <a:defRPr/>
            </a:pPr>
            <a:r>
              <a:rPr lang="en-US" sz="2400" b="0" dirty="0" smtClean="0">
                <a:ea typeface="+mn-ea"/>
              </a:rPr>
              <a:t>Flying squirrels and sugar gliders are strikingly similar: big eyes, white belly, cute &amp; cuddly, have a thin piece of skin stretched between their arms and legs allowing them to “glide” down from high places.</a:t>
            </a:r>
          </a:p>
          <a:p>
            <a:pPr marL="114300" lvl="1" indent="0" eaLnBrk="1" fontAlgn="auto" hangingPunct="1">
              <a:buNone/>
              <a:defRPr/>
            </a:pPr>
            <a:endParaRPr lang="en-US" sz="2400" b="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a:ea typeface="+mn-ea"/>
            </a:endParaRPr>
          </a:p>
          <a:p>
            <a:pPr marL="114300" lvl="1" indent="0" eaLnBrk="1" fontAlgn="auto" hangingPunct="1">
              <a:buNone/>
              <a:defRPr/>
            </a:pPr>
            <a:endParaRPr lang="en-US" sz="2800" dirty="0" smtClean="0">
              <a:ea typeface="+mn-ea"/>
            </a:endParaRPr>
          </a:p>
          <a:p>
            <a:pPr marL="114300" lvl="1" indent="0" eaLnBrk="1" fontAlgn="auto" hangingPunct="1">
              <a:buNone/>
              <a:defRPr/>
            </a:pPr>
            <a:r>
              <a:rPr lang="en-US" sz="2800" dirty="0" smtClean="0">
                <a:ea typeface="+mn-ea"/>
              </a:rPr>
              <a:t>Their gliding “wings” are _______ structures.</a:t>
            </a:r>
          </a:p>
          <a:p>
            <a:pPr marL="628650" lvl="1" indent="-514350" eaLnBrk="1" fontAlgn="auto" hangingPunct="1">
              <a:buAutoNum type="alphaUcParenBoth"/>
              <a:defRPr/>
            </a:pPr>
            <a:r>
              <a:rPr lang="en-US" sz="2800" dirty="0">
                <a:ea typeface="+mn-ea"/>
              </a:rPr>
              <a:t>h</a:t>
            </a:r>
            <a:r>
              <a:rPr lang="en-US" sz="2800" dirty="0" smtClean="0">
                <a:ea typeface="+mn-ea"/>
              </a:rPr>
              <a:t>omologous</a:t>
            </a:r>
          </a:p>
          <a:p>
            <a:pPr marL="628650" lvl="1" indent="-514350" eaLnBrk="1" fontAlgn="auto" hangingPunct="1">
              <a:buAutoNum type="alphaUcParenBoth"/>
              <a:defRPr/>
            </a:pPr>
            <a:r>
              <a:rPr lang="en-US" sz="2800" dirty="0">
                <a:ea typeface="+mn-ea"/>
              </a:rPr>
              <a:t>a</a:t>
            </a:r>
            <a:r>
              <a:rPr lang="en-US" sz="2800" dirty="0" smtClean="0">
                <a:ea typeface="+mn-ea"/>
              </a:rPr>
              <a:t>nalogous </a:t>
            </a:r>
            <a:endParaRPr lang="en-US" sz="2800" dirty="0">
              <a:ea typeface="+mn-ea"/>
            </a:endParaRPr>
          </a:p>
        </p:txBody>
      </p:sp>
      <p:pic>
        <p:nvPicPr>
          <p:cNvPr id="4" name="Picture 3"/>
          <p:cNvPicPr>
            <a:picLocks noChangeAspect="1"/>
          </p:cNvPicPr>
          <p:nvPr/>
        </p:nvPicPr>
        <p:blipFill>
          <a:blip r:embed="rId2"/>
          <a:stretch>
            <a:fillRect/>
          </a:stretch>
        </p:blipFill>
        <p:spPr>
          <a:xfrm>
            <a:off x="1933778" y="1931652"/>
            <a:ext cx="2082800" cy="2730500"/>
          </a:xfrm>
          <a:prstGeom prst="rect">
            <a:avLst/>
          </a:prstGeom>
        </p:spPr>
      </p:pic>
      <p:pic>
        <p:nvPicPr>
          <p:cNvPr id="5" name="Picture 4"/>
          <p:cNvPicPr>
            <a:picLocks noChangeAspect="1"/>
          </p:cNvPicPr>
          <p:nvPr/>
        </p:nvPicPr>
        <p:blipFill>
          <a:blip r:embed="rId3"/>
          <a:stretch>
            <a:fillRect/>
          </a:stretch>
        </p:blipFill>
        <p:spPr>
          <a:xfrm>
            <a:off x="4823507" y="1931652"/>
            <a:ext cx="2514600" cy="2730500"/>
          </a:xfrm>
          <a:prstGeom prst="rect">
            <a:avLst/>
          </a:prstGeom>
        </p:spPr>
      </p:pic>
      <p:sp>
        <p:nvSpPr>
          <p:cNvPr id="7" name="TextBox 6"/>
          <p:cNvSpPr txBox="1"/>
          <p:nvPr/>
        </p:nvSpPr>
        <p:spPr>
          <a:xfrm>
            <a:off x="2118444" y="4662152"/>
            <a:ext cx="1653574" cy="369332"/>
          </a:xfrm>
          <a:prstGeom prst="rect">
            <a:avLst/>
          </a:prstGeom>
          <a:noFill/>
        </p:spPr>
        <p:txBody>
          <a:bodyPr wrap="square" rtlCol="0">
            <a:spAutoFit/>
          </a:bodyPr>
          <a:lstStyle/>
          <a:p>
            <a:r>
              <a:rPr lang="en-US" dirty="0" smtClean="0"/>
              <a:t>Flying squirrel</a:t>
            </a:r>
            <a:endParaRPr lang="en-US" dirty="0"/>
          </a:p>
        </p:txBody>
      </p:sp>
      <p:sp>
        <p:nvSpPr>
          <p:cNvPr id="8" name="TextBox 7"/>
          <p:cNvSpPr txBox="1"/>
          <p:nvPr/>
        </p:nvSpPr>
        <p:spPr>
          <a:xfrm>
            <a:off x="5275885" y="4671615"/>
            <a:ext cx="1653574" cy="369332"/>
          </a:xfrm>
          <a:prstGeom prst="rect">
            <a:avLst/>
          </a:prstGeom>
          <a:noFill/>
        </p:spPr>
        <p:txBody>
          <a:bodyPr wrap="square" rtlCol="0">
            <a:spAutoFit/>
          </a:bodyPr>
          <a:lstStyle/>
          <a:p>
            <a:r>
              <a:rPr lang="en-US" dirty="0" smtClean="0"/>
              <a:t>Sugar glider</a:t>
            </a:r>
            <a:endParaRPr lang="en-US" dirty="0"/>
          </a:p>
        </p:txBody>
      </p:sp>
    </p:spTree>
    <p:extLst>
      <p:ext uri="{BB962C8B-B14F-4D97-AF65-F5344CB8AC3E}">
        <p14:creationId xmlns:p14="http://schemas.microsoft.com/office/powerpoint/2010/main" val="171937188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1" y="-9525"/>
            <a:ext cx="8762999" cy="866775"/>
          </a:xfrm>
        </p:spPr>
        <p:txBody>
          <a:bodyPr>
            <a:normAutofit/>
          </a:bodyPr>
          <a:lstStyle/>
          <a:p>
            <a:pPr algn="ctr" eaLnBrk="1" fontAlgn="auto" hangingPunct="1">
              <a:spcAft>
                <a:spcPts val="0"/>
              </a:spcAft>
              <a:defRPr/>
            </a:pPr>
            <a:r>
              <a:rPr lang="en-US" sz="3200" dirty="0" smtClean="0">
                <a:solidFill>
                  <a:srgbClr val="000000"/>
                </a:solidFill>
                <a:ea typeface="+mj-ea"/>
              </a:rPr>
              <a:t>Squirrels vs. sugar gliders</a:t>
            </a:r>
            <a:endParaRPr lang="en-US" sz="3200" dirty="0">
              <a:solidFill>
                <a:srgbClr val="000000"/>
              </a:solidFill>
              <a:ea typeface="+mj-ea"/>
            </a:endParaRPr>
          </a:p>
        </p:txBody>
      </p:sp>
      <p:sp>
        <p:nvSpPr>
          <p:cNvPr id="3" name="Content Placeholder 2"/>
          <p:cNvSpPr>
            <a:spLocks noGrp="1"/>
          </p:cNvSpPr>
          <p:nvPr>
            <p:ph idx="1"/>
          </p:nvPr>
        </p:nvSpPr>
        <p:spPr>
          <a:xfrm>
            <a:off x="63501" y="1019175"/>
            <a:ext cx="5091590" cy="5729288"/>
          </a:xfrm>
        </p:spPr>
        <p:txBody>
          <a:bodyPr rtlCol="0">
            <a:normAutofit lnSpcReduction="10000"/>
          </a:bodyPr>
          <a:lstStyle/>
          <a:p>
            <a:pPr marL="457200" indent="-457200" eaLnBrk="1" fontAlgn="auto" hangingPunct="1">
              <a:buFont typeface="Arial"/>
              <a:buChar char="•"/>
              <a:defRPr/>
            </a:pPr>
            <a:r>
              <a:rPr lang="en-US" sz="2800" b="0" dirty="0" smtClean="0">
                <a:ea typeface="+mn-ea"/>
              </a:rPr>
              <a:t>Although they are both mammals, they are distantly related.</a:t>
            </a:r>
          </a:p>
          <a:p>
            <a:pPr marL="571500" lvl="1" indent="-457200" eaLnBrk="1" fontAlgn="auto" hangingPunct="1">
              <a:buFont typeface="Arial"/>
              <a:buChar char="•"/>
              <a:defRPr/>
            </a:pPr>
            <a:r>
              <a:rPr lang="en-US" sz="2800" b="0" dirty="0" smtClean="0">
                <a:ea typeface="+mn-ea"/>
              </a:rPr>
              <a:t>Flying squirrels are placental mammals.</a:t>
            </a:r>
          </a:p>
          <a:p>
            <a:pPr marL="571500" lvl="1" indent="-457200" eaLnBrk="1" fontAlgn="auto" hangingPunct="1">
              <a:buFont typeface="Arial"/>
              <a:buChar char="•"/>
              <a:defRPr/>
            </a:pPr>
            <a:r>
              <a:rPr lang="en-US" sz="2800" dirty="0" smtClean="0">
                <a:ea typeface="+mn-ea"/>
              </a:rPr>
              <a:t>Sugar gliders are marsupial mammals.  </a:t>
            </a:r>
          </a:p>
          <a:p>
            <a:pPr marL="457200" indent="-457200" eaLnBrk="1" fontAlgn="auto" hangingPunct="1">
              <a:buFont typeface="Arial"/>
              <a:buChar char="•"/>
              <a:defRPr/>
            </a:pPr>
            <a:r>
              <a:rPr lang="en-US" sz="2800" b="0" dirty="0" smtClean="0">
                <a:ea typeface="+mn-ea"/>
              </a:rPr>
              <a:t>Gliding wings are </a:t>
            </a:r>
            <a:r>
              <a:rPr lang="en-US" sz="2800" dirty="0" smtClean="0">
                <a:ea typeface="+mn-ea"/>
              </a:rPr>
              <a:t>analogous structures</a:t>
            </a:r>
            <a:r>
              <a:rPr lang="en-US" sz="2800" b="0" dirty="0" smtClean="0">
                <a:ea typeface="+mn-ea"/>
              </a:rPr>
              <a:t>, independently evolved due to similar lifestyles – their common ancestor did not have gliding wings.</a:t>
            </a:r>
            <a:endParaRPr lang="en-US" sz="2800" b="0" dirty="0">
              <a:ea typeface="+mn-ea"/>
            </a:endParaRPr>
          </a:p>
        </p:txBody>
      </p:sp>
      <p:pic>
        <p:nvPicPr>
          <p:cNvPr id="4" name="Picture 3"/>
          <p:cNvPicPr>
            <a:picLocks noChangeAspect="1"/>
          </p:cNvPicPr>
          <p:nvPr/>
        </p:nvPicPr>
        <p:blipFill>
          <a:blip r:embed="rId2"/>
          <a:stretch>
            <a:fillRect/>
          </a:stretch>
        </p:blipFill>
        <p:spPr>
          <a:xfrm>
            <a:off x="5013697" y="1358082"/>
            <a:ext cx="4130303" cy="4325743"/>
          </a:xfrm>
          <a:prstGeom prst="rect">
            <a:avLst/>
          </a:prstGeom>
        </p:spPr>
      </p:pic>
    </p:spTree>
    <p:extLst>
      <p:ext uri="{BB962C8B-B14F-4D97-AF65-F5344CB8AC3E}">
        <p14:creationId xmlns:p14="http://schemas.microsoft.com/office/powerpoint/2010/main" val="237040386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1" y="-9525"/>
            <a:ext cx="9080498" cy="675991"/>
          </a:xfrm>
        </p:spPr>
        <p:txBody>
          <a:bodyPr>
            <a:normAutofit/>
          </a:bodyPr>
          <a:lstStyle/>
          <a:p>
            <a:pPr algn="ctr" eaLnBrk="1" fontAlgn="auto" hangingPunct="1">
              <a:spcAft>
                <a:spcPts val="0"/>
              </a:spcAft>
              <a:defRPr/>
            </a:pPr>
            <a:r>
              <a:rPr lang="en-US" sz="3200" dirty="0" smtClean="0">
                <a:solidFill>
                  <a:srgbClr val="000000"/>
                </a:solidFill>
                <a:ea typeface="+mj-ea"/>
              </a:rPr>
              <a:t>GENES THAT NEVER GO Out OF </a:t>
            </a:r>
            <a:r>
              <a:rPr lang="en-US" sz="3200" dirty="0" err="1" smtClean="0">
                <a:solidFill>
                  <a:srgbClr val="000000"/>
                </a:solidFill>
                <a:ea typeface="+mj-ea"/>
              </a:rPr>
              <a:t>StyLE</a:t>
            </a:r>
            <a:endParaRPr lang="en-US" sz="3200" dirty="0">
              <a:solidFill>
                <a:srgbClr val="000000"/>
              </a:solidFill>
              <a:ea typeface="+mj-ea"/>
            </a:endParaRPr>
          </a:p>
        </p:txBody>
      </p:sp>
      <p:sp>
        <p:nvSpPr>
          <p:cNvPr id="3" name="Content Placeholder 2"/>
          <p:cNvSpPr>
            <a:spLocks noGrp="1"/>
          </p:cNvSpPr>
          <p:nvPr>
            <p:ph idx="1"/>
          </p:nvPr>
        </p:nvSpPr>
        <p:spPr>
          <a:xfrm>
            <a:off x="63500" y="666466"/>
            <a:ext cx="9080499" cy="6191534"/>
          </a:xfrm>
        </p:spPr>
        <p:txBody>
          <a:bodyPr rtlCol="0">
            <a:normAutofit/>
          </a:bodyPr>
          <a:lstStyle/>
          <a:p>
            <a:pPr marL="114300" lvl="1" indent="0" eaLnBrk="1" fontAlgn="auto" hangingPunct="1">
              <a:buNone/>
              <a:defRPr/>
            </a:pPr>
            <a:r>
              <a:rPr lang="en-US" sz="2800" b="0" dirty="0" smtClean="0">
                <a:ea typeface="+mn-ea"/>
              </a:rPr>
              <a:t>The </a:t>
            </a:r>
            <a:r>
              <a:rPr lang="en-US" sz="2800" b="0" i="1" dirty="0" smtClean="0">
                <a:ea typeface="+mn-ea"/>
              </a:rPr>
              <a:t>Pax-6 </a:t>
            </a:r>
            <a:r>
              <a:rPr lang="en-US" sz="2800" b="0" dirty="0" smtClean="0">
                <a:ea typeface="+mn-ea"/>
              </a:rPr>
              <a:t>gene controls the development of eyes (and other sensory organs) in nearly all animals.  Human </a:t>
            </a:r>
            <a:r>
              <a:rPr lang="en-US" sz="2800" b="0" i="1" dirty="0" smtClean="0">
                <a:ea typeface="+mn-ea"/>
              </a:rPr>
              <a:t>Pax-6 </a:t>
            </a:r>
            <a:r>
              <a:rPr lang="en-US" sz="2800" b="0" dirty="0" smtClean="0">
                <a:ea typeface="+mn-ea"/>
              </a:rPr>
              <a:t>can be inserted into a fly genome and still trigger the development of a fly eye.  </a:t>
            </a: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800" dirty="0" smtClean="0">
              <a:ea typeface="+mn-ea"/>
            </a:endParaRPr>
          </a:p>
          <a:p>
            <a:pPr marL="114300" lvl="1" indent="0" eaLnBrk="1" fontAlgn="auto" hangingPunct="1">
              <a:buNone/>
              <a:defRPr/>
            </a:pPr>
            <a:r>
              <a:rPr lang="en-US" sz="2800" i="1" dirty="0" smtClean="0">
                <a:ea typeface="+mn-ea"/>
              </a:rPr>
              <a:t>Pax-6 </a:t>
            </a:r>
            <a:r>
              <a:rPr lang="en-US" sz="2800" dirty="0" smtClean="0">
                <a:ea typeface="+mn-ea"/>
              </a:rPr>
              <a:t>is an example of a(n)</a:t>
            </a:r>
          </a:p>
          <a:p>
            <a:pPr marL="628650" lvl="1" indent="-514350" eaLnBrk="1" fontAlgn="auto" hangingPunct="1">
              <a:buAutoNum type="alphaUcParenBoth"/>
              <a:defRPr/>
            </a:pPr>
            <a:r>
              <a:rPr lang="en-US" sz="2800" dirty="0" smtClean="0">
                <a:ea typeface="+mn-ea"/>
              </a:rPr>
              <a:t>homology</a:t>
            </a:r>
          </a:p>
          <a:p>
            <a:pPr marL="628650" lvl="1" indent="-514350" eaLnBrk="1" fontAlgn="auto" hangingPunct="1">
              <a:buAutoNum type="alphaUcParenBoth"/>
              <a:defRPr/>
            </a:pPr>
            <a:r>
              <a:rPr lang="en-US" sz="2800" dirty="0" smtClean="0">
                <a:ea typeface="+mn-ea"/>
              </a:rPr>
              <a:t>analogy</a:t>
            </a:r>
            <a:endParaRPr lang="en-US" sz="2800" dirty="0">
              <a:ea typeface="+mn-ea"/>
            </a:endParaRPr>
          </a:p>
        </p:txBody>
      </p:sp>
      <p:pic>
        <p:nvPicPr>
          <p:cNvPr id="4" name="Picture 3"/>
          <p:cNvPicPr>
            <a:picLocks noChangeAspect="1"/>
          </p:cNvPicPr>
          <p:nvPr/>
        </p:nvPicPr>
        <p:blipFill>
          <a:blip r:embed="rId2"/>
          <a:stretch>
            <a:fillRect/>
          </a:stretch>
        </p:blipFill>
        <p:spPr>
          <a:xfrm>
            <a:off x="3271955" y="2473313"/>
            <a:ext cx="1993900" cy="1854200"/>
          </a:xfrm>
          <a:prstGeom prst="rect">
            <a:avLst/>
          </a:prstGeom>
        </p:spPr>
      </p:pic>
      <p:pic>
        <p:nvPicPr>
          <p:cNvPr id="5" name="Picture 4"/>
          <p:cNvPicPr>
            <a:picLocks noChangeAspect="1"/>
          </p:cNvPicPr>
          <p:nvPr/>
        </p:nvPicPr>
        <p:blipFill>
          <a:blip r:embed="rId3"/>
          <a:stretch>
            <a:fillRect/>
          </a:stretch>
        </p:blipFill>
        <p:spPr>
          <a:xfrm>
            <a:off x="5643056" y="2473313"/>
            <a:ext cx="2057400" cy="1854200"/>
          </a:xfrm>
          <a:prstGeom prst="rect">
            <a:avLst/>
          </a:prstGeom>
        </p:spPr>
      </p:pic>
      <p:pic>
        <p:nvPicPr>
          <p:cNvPr id="10" name="Picture 9"/>
          <p:cNvPicPr>
            <a:picLocks noChangeAspect="1"/>
          </p:cNvPicPr>
          <p:nvPr/>
        </p:nvPicPr>
        <p:blipFill rotWithShape="1">
          <a:blip r:embed="rId4"/>
          <a:srcRect/>
          <a:stretch/>
        </p:blipFill>
        <p:spPr>
          <a:xfrm>
            <a:off x="1307633" y="2473313"/>
            <a:ext cx="1549400" cy="1854200"/>
          </a:xfrm>
          <a:prstGeom prst="rect">
            <a:avLst/>
          </a:prstGeom>
        </p:spPr>
      </p:pic>
    </p:spTree>
    <p:extLst>
      <p:ext uri="{BB962C8B-B14F-4D97-AF65-F5344CB8AC3E}">
        <p14:creationId xmlns:p14="http://schemas.microsoft.com/office/powerpoint/2010/main" val="252206670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3999" cy="6858000"/>
          </a:xfrm>
        </p:spPr>
        <p:txBody>
          <a:bodyPr rtlCol="0">
            <a:normAutofit/>
          </a:bodyPr>
          <a:lstStyle/>
          <a:p>
            <a:pPr eaLnBrk="1" fontAlgn="auto" hangingPunct="1">
              <a:buFont typeface="Arial"/>
              <a:buChar char="•"/>
              <a:defRPr/>
            </a:pPr>
            <a:r>
              <a:rPr lang="en-US" sz="2400" b="0" i="1" dirty="0" smtClean="0">
                <a:ea typeface="+mn-ea"/>
              </a:rPr>
              <a:t>Pax-6 </a:t>
            </a:r>
            <a:r>
              <a:rPr lang="en-US" sz="2400" b="0" dirty="0" smtClean="0">
                <a:ea typeface="+mn-ea"/>
              </a:rPr>
              <a:t>is an ancient gene that was present in the common ancestor of most animals on Earth today and was inherited by descendants as distantly related as flies, humans, and hummingbirds.  </a:t>
            </a:r>
            <a:r>
              <a:rPr lang="en-US" sz="2400" b="0" i="1" dirty="0" smtClean="0">
                <a:ea typeface="+mn-ea"/>
              </a:rPr>
              <a:t>Pax-6 </a:t>
            </a:r>
            <a:r>
              <a:rPr lang="en-US" sz="2400" b="0" dirty="0" smtClean="0">
                <a:ea typeface="+mn-ea"/>
              </a:rPr>
              <a:t>is an excellent example of a </a:t>
            </a:r>
            <a:r>
              <a:rPr lang="en-US" sz="2400" dirty="0" smtClean="0">
                <a:ea typeface="+mn-ea"/>
              </a:rPr>
              <a:t>homology</a:t>
            </a:r>
            <a:r>
              <a:rPr lang="en-US" sz="2400" b="0" dirty="0" smtClean="0">
                <a:ea typeface="+mn-ea"/>
              </a:rPr>
              <a:t>.</a:t>
            </a:r>
          </a:p>
          <a:p>
            <a:pPr eaLnBrk="1" fontAlgn="auto" hangingPunct="1">
              <a:buFont typeface="Arial"/>
              <a:buChar char="•"/>
              <a:defRPr/>
            </a:pPr>
            <a:endParaRPr lang="en-US" sz="2400" b="0" dirty="0" smtClean="0">
              <a:ea typeface="+mn-ea"/>
            </a:endParaRPr>
          </a:p>
          <a:p>
            <a:pPr marL="114300" lvl="1" indent="0" eaLnBrk="1" fontAlgn="auto" hangingPunct="1">
              <a:buNone/>
              <a:defRPr/>
            </a:pPr>
            <a:endParaRPr lang="en-US" sz="2400" b="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a:ea typeface="+mn-ea"/>
            </a:endParaRPr>
          </a:p>
        </p:txBody>
      </p:sp>
      <p:pic>
        <p:nvPicPr>
          <p:cNvPr id="2" name="Picture 1"/>
          <p:cNvPicPr>
            <a:picLocks noChangeAspect="1"/>
          </p:cNvPicPr>
          <p:nvPr/>
        </p:nvPicPr>
        <p:blipFill>
          <a:blip r:embed="rId2"/>
          <a:stretch>
            <a:fillRect/>
          </a:stretch>
        </p:blipFill>
        <p:spPr>
          <a:xfrm>
            <a:off x="238895" y="1730079"/>
            <a:ext cx="2865147" cy="2532790"/>
          </a:xfrm>
          <a:prstGeom prst="rect">
            <a:avLst/>
          </a:prstGeom>
        </p:spPr>
      </p:pic>
      <p:pic>
        <p:nvPicPr>
          <p:cNvPr id="4" name="Picture 3"/>
          <p:cNvPicPr>
            <a:picLocks noChangeAspect="1"/>
          </p:cNvPicPr>
          <p:nvPr/>
        </p:nvPicPr>
        <p:blipFill>
          <a:blip r:embed="rId3"/>
          <a:stretch>
            <a:fillRect/>
          </a:stretch>
        </p:blipFill>
        <p:spPr>
          <a:xfrm>
            <a:off x="3284725" y="2050378"/>
            <a:ext cx="5744966" cy="4620706"/>
          </a:xfrm>
          <a:prstGeom prst="rect">
            <a:avLst/>
          </a:prstGeom>
        </p:spPr>
      </p:pic>
    </p:spTree>
    <p:extLst>
      <p:ext uri="{BB962C8B-B14F-4D97-AF65-F5344CB8AC3E}">
        <p14:creationId xmlns:p14="http://schemas.microsoft.com/office/powerpoint/2010/main" val="45289992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1" y="-9525"/>
            <a:ext cx="9080498" cy="675991"/>
          </a:xfrm>
        </p:spPr>
        <p:txBody>
          <a:bodyPr>
            <a:normAutofit/>
          </a:bodyPr>
          <a:lstStyle/>
          <a:p>
            <a:pPr algn="ctr" eaLnBrk="1" fontAlgn="auto" hangingPunct="1">
              <a:spcAft>
                <a:spcPts val="0"/>
              </a:spcAft>
              <a:defRPr/>
            </a:pPr>
            <a:r>
              <a:rPr lang="en-US" sz="3200" dirty="0" smtClean="0">
                <a:solidFill>
                  <a:srgbClr val="000000"/>
                </a:solidFill>
                <a:ea typeface="+mj-ea"/>
              </a:rPr>
              <a:t>Desert-dwellers</a:t>
            </a:r>
            <a:endParaRPr lang="en-US" sz="3200" dirty="0">
              <a:solidFill>
                <a:srgbClr val="000000"/>
              </a:solidFill>
              <a:ea typeface="+mj-ea"/>
            </a:endParaRPr>
          </a:p>
        </p:txBody>
      </p:sp>
      <p:sp>
        <p:nvSpPr>
          <p:cNvPr id="3" name="Content Placeholder 2"/>
          <p:cNvSpPr>
            <a:spLocks noGrp="1"/>
          </p:cNvSpPr>
          <p:nvPr>
            <p:ph idx="1"/>
          </p:nvPr>
        </p:nvSpPr>
        <p:spPr>
          <a:xfrm>
            <a:off x="63500" y="666466"/>
            <a:ext cx="9080499" cy="6191534"/>
          </a:xfrm>
        </p:spPr>
        <p:txBody>
          <a:bodyPr rtlCol="0">
            <a:normAutofit/>
          </a:bodyPr>
          <a:lstStyle/>
          <a:p>
            <a:pPr marL="114300" lvl="1" indent="0" eaLnBrk="1" fontAlgn="auto" hangingPunct="1">
              <a:buNone/>
              <a:defRPr/>
            </a:pPr>
            <a:r>
              <a:rPr lang="en-US" sz="2400" b="0" dirty="0" smtClean="0">
                <a:ea typeface="+mn-ea"/>
              </a:rPr>
              <a:t>These desert plants have thick, waxy stems that store water and nutrients, and spines that provide shade and prevent </a:t>
            </a:r>
            <a:r>
              <a:rPr lang="en-US" sz="2400" b="0" dirty="0" err="1" smtClean="0">
                <a:ea typeface="+mn-ea"/>
              </a:rPr>
              <a:t>herbivory</a:t>
            </a:r>
            <a:r>
              <a:rPr lang="en-US" sz="2400" b="0" dirty="0" smtClean="0">
                <a:ea typeface="+mn-ea"/>
              </a:rPr>
              <a:t>.  </a:t>
            </a:r>
          </a:p>
          <a:p>
            <a:pPr marL="114300" lvl="1" indent="0" eaLnBrk="1" fontAlgn="auto" hangingPunct="1">
              <a:buNone/>
              <a:defRPr/>
            </a:pPr>
            <a:endParaRPr lang="en-US" sz="2400" b="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a:ea typeface="+mn-ea"/>
            </a:endParaRPr>
          </a:p>
          <a:p>
            <a:pPr marL="114300" lvl="1" indent="0" eaLnBrk="1" fontAlgn="auto" hangingPunct="1">
              <a:buNone/>
              <a:defRPr/>
            </a:pPr>
            <a:endParaRPr lang="en-US" sz="2800" dirty="0" smtClean="0">
              <a:ea typeface="+mn-ea"/>
            </a:endParaRPr>
          </a:p>
          <a:p>
            <a:pPr marL="114300" lvl="1" indent="0" eaLnBrk="1" fontAlgn="auto" hangingPunct="1">
              <a:buNone/>
              <a:defRPr/>
            </a:pPr>
            <a:r>
              <a:rPr lang="en-US" sz="3200" dirty="0" smtClean="0">
                <a:ea typeface="+mn-ea"/>
              </a:rPr>
              <a:t>Their similarities are</a:t>
            </a:r>
          </a:p>
          <a:p>
            <a:pPr marL="628650" lvl="1" indent="-514350" eaLnBrk="1" fontAlgn="auto" hangingPunct="1">
              <a:buAutoNum type="alphaUcParenBoth"/>
              <a:defRPr/>
            </a:pPr>
            <a:r>
              <a:rPr lang="en-US" sz="3200" dirty="0" smtClean="0">
                <a:ea typeface="+mn-ea"/>
              </a:rPr>
              <a:t>homologies</a:t>
            </a:r>
          </a:p>
          <a:p>
            <a:pPr marL="628650" lvl="1" indent="-514350" eaLnBrk="1" fontAlgn="auto" hangingPunct="1">
              <a:buAutoNum type="alphaUcParenBoth"/>
              <a:defRPr/>
            </a:pPr>
            <a:r>
              <a:rPr lang="en-US" sz="3200" dirty="0" smtClean="0">
                <a:ea typeface="+mn-ea"/>
              </a:rPr>
              <a:t>analogies </a:t>
            </a:r>
            <a:endParaRPr lang="en-US" sz="3200" dirty="0">
              <a:ea typeface="+mn-ea"/>
            </a:endParaRPr>
          </a:p>
        </p:txBody>
      </p:sp>
      <p:pic>
        <p:nvPicPr>
          <p:cNvPr id="6" name="Picture 5"/>
          <p:cNvPicPr>
            <a:picLocks noChangeAspect="1"/>
          </p:cNvPicPr>
          <p:nvPr/>
        </p:nvPicPr>
        <p:blipFill rotWithShape="1">
          <a:blip r:embed="rId2"/>
          <a:srcRect b="8639"/>
          <a:stretch/>
        </p:blipFill>
        <p:spPr>
          <a:xfrm>
            <a:off x="1757295" y="1672451"/>
            <a:ext cx="2316485" cy="3344908"/>
          </a:xfrm>
          <a:prstGeom prst="rect">
            <a:avLst/>
          </a:prstGeom>
        </p:spPr>
      </p:pic>
      <p:pic>
        <p:nvPicPr>
          <p:cNvPr id="9" name="Picture 8"/>
          <p:cNvPicPr>
            <a:picLocks noChangeAspect="1"/>
          </p:cNvPicPr>
          <p:nvPr/>
        </p:nvPicPr>
        <p:blipFill rotWithShape="1">
          <a:blip r:embed="rId3"/>
          <a:srcRect b="8371"/>
          <a:stretch/>
        </p:blipFill>
        <p:spPr>
          <a:xfrm>
            <a:off x="4897156" y="1672451"/>
            <a:ext cx="2309713" cy="3344908"/>
          </a:xfrm>
          <a:prstGeom prst="rect">
            <a:avLst/>
          </a:prstGeom>
        </p:spPr>
      </p:pic>
    </p:spTree>
    <p:extLst>
      <p:ext uri="{BB962C8B-B14F-4D97-AF65-F5344CB8AC3E}">
        <p14:creationId xmlns:p14="http://schemas.microsoft.com/office/powerpoint/2010/main" val="187592256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258335"/>
            <a:ext cx="9144000" cy="1629530"/>
          </a:xfrm>
        </p:spPr>
        <p:txBody>
          <a:bodyPr rtlCol="0">
            <a:normAutofit/>
          </a:bodyPr>
          <a:lstStyle/>
          <a:p>
            <a:pPr marL="457200" indent="-457200" eaLnBrk="1" fontAlgn="auto" hangingPunct="1">
              <a:buFont typeface="Arial"/>
              <a:buChar char="•"/>
              <a:defRPr/>
            </a:pPr>
            <a:r>
              <a:rPr lang="en-US" sz="2800" b="0" dirty="0" smtClean="0">
                <a:ea typeface="+mn-ea"/>
              </a:rPr>
              <a:t>Their similar traits are </a:t>
            </a:r>
            <a:r>
              <a:rPr lang="en-US" sz="2800" dirty="0" smtClean="0">
                <a:ea typeface="+mn-ea"/>
              </a:rPr>
              <a:t>analogies</a:t>
            </a:r>
            <a:r>
              <a:rPr lang="en-US" sz="2800" b="0" dirty="0" smtClean="0">
                <a:ea typeface="+mn-ea"/>
              </a:rPr>
              <a:t> – independently evolved after their point of common ancestry, i.e., not inherited from a common ancestor.</a:t>
            </a:r>
            <a:endParaRPr lang="en-US" sz="2800" b="0" dirty="0">
              <a:ea typeface="+mn-ea"/>
            </a:endParaRPr>
          </a:p>
        </p:txBody>
      </p:sp>
      <p:pic>
        <p:nvPicPr>
          <p:cNvPr id="5" name="Picture 4"/>
          <p:cNvPicPr>
            <a:picLocks noChangeAspect="1"/>
          </p:cNvPicPr>
          <p:nvPr/>
        </p:nvPicPr>
        <p:blipFill>
          <a:blip r:embed="rId2"/>
          <a:stretch>
            <a:fillRect/>
          </a:stretch>
        </p:blipFill>
        <p:spPr>
          <a:xfrm>
            <a:off x="2020020" y="165635"/>
            <a:ext cx="5791200" cy="2438400"/>
          </a:xfrm>
          <a:prstGeom prst="rect">
            <a:avLst/>
          </a:prstGeom>
        </p:spPr>
      </p:pic>
      <p:pic>
        <p:nvPicPr>
          <p:cNvPr id="6" name="Picture 5"/>
          <p:cNvPicPr>
            <a:picLocks noChangeAspect="1"/>
          </p:cNvPicPr>
          <p:nvPr/>
        </p:nvPicPr>
        <p:blipFill>
          <a:blip r:embed="rId3"/>
          <a:stretch>
            <a:fillRect/>
          </a:stretch>
        </p:blipFill>
        <p:spPr>
          <a:xfrm>
            <a:off x="2020020" y="2604035"/>
            <a:ext cx="5791200" cy="2654300"/>
          </a:xfrm>
          <a:prstGeom prst="rect">
            <a:avLst/>
          </a:prstGeom>
        </p:spPr>
      </p:pic>
    </p:spTree>
    <p:extLst>
      <p:ext uri="{BB962C8B-B14F-4D97-AF65-F5344CB8AC3E}">
        <p14:creationId xmlns:p14="http://schemas.microsoft.com/office/powerpoint/2010/main" val="358115147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1" y="-9525"/>
            <a:ext cx="9080498" cy="675991"/>
          </a:xfrm>
        </p:spPr>
        <p:txBody>
          <a:bodyPr>
            <a:normAutofit/>
          </a:bodyPr>
          <a:lstStyle/>
          <a:p>
            <a:pPr algn="ctr" eaLnBrk="1" fontAlgn="auto" hangingPunct="1">
              <a:spcAft>
                <a:spcPts val="0"/>
              </a:spcAft>
              <a:defRPr/>
            </a:pPr>
            <a:r>
              <a:rPr lang="en-US" sz="3200" dirty="0" smtClean="0">
                <a:solidFill>
                  <a:srgbClr val="000000"/>
                </a:solidFill>
                <a:ea typeface="+mj-ea"/>
              </a:rPr>
              <a:t>ALL THUMBS</a:t>
            </a:r>
            <a:endParaRPr lang="en-US" sz="3200" dirty="0">
              <a:solidFill>
                <a:srgbClr val="000000"/>
              </a:solidFill>
              <a:ea typeface="+mj-ea"/>
            </a:endParaRPr>
          </a:p>
        </p:txBody>
      </p:sp>
      <p:sp>
        <p:nvSpPr>
          <p:cNvPr id="3" name="Content Placeholder 2"/>
          <p:cNvSpPr>
            <a:spLocks noGrp="1"/>
          </p:cNvSpPr>
          <p:nvPr>
            <p:ph idx="1"/>
          </p:nvPr>
        </p:nvSpPr>
        <p:spPr>
          <a:xfrm>
            <a:off x="63500" y="666466"/>
            <a:ext cx="9080499" cy="6191534"/>
          </a:xfrm>
        </p:spPr>
        <p:txBody>
          <a:bodyPr rtlCol="0">
            <a:normAutofit/>
          </a:bodyPr>
          <a:lstStyle/>
          <a:p>
            <a:pPr marL="114300" lvl="1" indent="0" eaLnBrk="1" fontAlgn="auto" hangingPunct="1">
              <a:buNone/>
              <a:defRPr/>
            </a:pPr>
            <a:r>
              <a:rPr lang="en-US" sz="2400" b="0" dirty="0" smtClean="0">
                <a:ea typeface="+mn-ea"/>
              </a:rPr>
              <a:t>The Giant Panda has a thumb on its hands that it uses to hold onto bamboo while it’s eating.  </a:t>
            </a:r>
          </a:p>
          <a:p>
            <a:pPr marL="114300" lvl="1" indent="0" eaLnBrk="1" fontAlgn="auto" hangingPunct="1">
              <a:buNone/>
              <a:defRPr/>
            </a:pPr>
            <a:endParaRPr lang="en-US" sz="2400" b="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a:ea typeface="+mn-ea"/>
            </a:endParaRPr>
          </a:p>
          <a:p>
            <a:pPr marL="114300" lvl="1" indent="0" eaLnBrk="1" fontAlgn="auto" hangingPunct="1">
              <a:buNone/>
              <a:defRPr/>
            </a:pPr>
            <a:endParaRPr lang="en-US" sz="2800" dirty="0" smtClean="0">
              <a:ea typeface="+mn-ea"/>
            </a:endParaRPr>
          </a:p>
          <a:p>
            <a:pPr marL="114300" lvl="1" indent="0" eaLnBrk="1" fontAlgn="auto" hangingPunct="1">
              <a:buNone/>
              <a:defRPr/>
            </a:pPr>
            <a:r>
              <a:rPr lang="en-US" sz="2800" dirty="0" smtClean="0">
                <a:ea typeface="+mn-ea"/>
              </a:rPr>
              <a:t>The panda’s thumb is ________ to your own thumb.</a:t>
            </a:r>
          </a:p>
          <a:p>
            <a:pPr marL="628650" lvl="1" indent="-514350" eaLnBrk="1" fontAlgn="auto" hangingPunct="1">
              <a:buAutoNum type="alphaUcParenBoth"/>
              <a:defRPr/>
            </a:pPr>
            <a:r>
              <a:rPr lang="en-US" sz="2800" dirty="0">
                <a:ea typeface="+mn-ea"/>
              </a:rPr>
              <a:t>h</a:t>
            </a:r>
            <a:r>
              <a:rPr lang="en-US" sz="2800" dirty="0" smtClean="0">
                <a:ea typeface="+mn-ea"/>
              </a:rPr>
              <a:t>omologous</a:t>
            </a:r>
          </a:p>
          <a:p>
            <a:pPr marL="628650" lvl="1" indent="-514350" eaLnBrk="1" fontAlgn="auto" hangingPunct="1">
              <a:buAutoNum type="alphaUcParenBoth"/>
              <a:defRPr/>
            </a:pPr>
            <a:r>
              <a:rPr lang="en-US" sz="2800" dirty="0">
                <a:ea typeface="+mn-ea"/>
              </a:rPr>
              <a:t>a</a:t>
            </a:r>
            <a:r>
              <a:rPr lang="en-US" sz="2800" dirty="0" smtClean="0">
                <a:ea typeface="+mn-ea"/>
              </a:rPr>
              <a:t>nalogous </a:t>
            </a:r>
            <a:endParaRPr lang="en-US" sz="2800" dirty="0">
              <a:ea typeface="+mn-ea"/>
            </a:endParaRPr>
          </a:p>
        </p:txBody>
      </p:sp>
      <p:pic>
        <p:nvPicPr>
          <p:cNvPr id="6" name="Picture 5"/>
          <p:cNvPicPr>
            <a:picLocks noChangeAspect="1"/>
          </p:cNvPicPr>
          <p:nvPr/>
        </p:nvPicPr>
        <p:blipFill>
          <a:blip r:embed="rId2"/>
          <a:stretch>
            <a:fillRect/>
          </a:stretch>
        </p:blipFill>
        <p:spPr>
          <a:xfrm>
            <a:off x="1986018" y="1647304"/>
            <a:ext cx="5420867" cy="3385276"/>
          </a:xfrm>
          <a:prstGeom prst="rect">
            <a:avLst/>
          </a:prstGeom>
        </p:spPr>
      </p:pic>
    </p:spTree>
    <p:extLst>
      <p:ext uri="{BB962C8B-B14F-4D97-AF65-F5344CB8AC3E}">
        <p14:creationId xmlns:p14="http://schemas.microsoft.com/office/powerpoint/2010/main" val="255473372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3999" cy="6858000"/>
          </a:xfrm>
        </p:spPr>
        <p:txBody>
          <a:bodyPr rtlCol="0">
            <a:normAutofit/>
          </a:bodyPr>
          <a:lstStyle/>
          <a:p>
            <a:pPr eaLnBrk="1" fontAlgn="auto" hangingPunct="1">
              <a:buFont typeface="Arial"/>
              <a:buChar char="•"/>
              <a:defRPr/>
            </a:pPr>
            <a:r>
              <a:rPr lang="en-US" sz="2400" b="0" dirty="0" smtClean="0">
                <a:ea typeface="+mn-ea"/>
              </a:rPr>
              <a:t>The panda thumb is actually a sixth “finger” that develops from a wrist bone.  Thus, the human thumb and panda thumb are </a:t>
            </a:r>
            <a:r>
              <a:rPr lang="en-US" sz="2400" dirty="0" smtClean="0">
                <a:ea typeface="+mn-ea"/>
              </a:rPr>
              <a:t>analogous structures</a:t>
            </a:r>
            <a:r>
              <a:rPr lang="en-US" sz="2400" b="0" dirty="0" smtClean="0">
                <a:ea typeface="+mn-ea"/>
              </a:rPr>
              <a:t>.  </a:t>
            </a:r>
          </a:p>
          <a:p>
            <a:pPr marL="114300" lvl="1" indent="0" eaLnBrk="1" fontAlgn="auto" hangingPunct="1">
              <a:buNone/>
              <a:defRPr/>
            </a:pPr>
            <a:endParaRPr lang="en-US" sz="2400" b="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a:ea typeface="+mn-ea"/>
            </a:endParaRPr>
          </a:p>
        </p:txBody>
      </p:sp>
      <p:pic>
        <p:nvPicPr>
          <p:cNvPr id="4" name="Picture 3"/>
          <p:cNvPicPr>
            <a:picLocks noChangeAspect="1"/>
          </p:cNvPicPr>
          <p:nvPr/>
        </p:nvPicPr>
        <p:blipFill>
          <a:blip r:embed="rId2"/>
          <a:stretch>
            <a:fillRect/>
          </a:stretch>
        </p:blipFill>
        <p:spPr>
          <a:xfrm>
            <a:off x="5403789" y="4081006"/>
            <a:ext cx="2130641" cy="1950868"/>
          </a:xfrm>
          <a:prstGeom prst="rect">
            <a:avLst/>
          </a:prstGeom>
        </p:spPr>
      </p:pic>
      <p:pic>
        <p:nvPicPr>
          <p:cNvPr id="7" name="Picture 6"/>
          <p:cNvPicPr>
            <a:picLocks noChangeAspect="1"/>
          </p:cNvPicPr>
          <p:nvPr/>
        </p:nvPicPr>
        <p:blipFill>
          <a:blip r:embed="rId3"/>
          <a:stretch>
            <a:fillRect/>
          </a:stretch>
        </p:blipFill>
        <p:spPr>
          <a:xfrm>
            <a:off x="2186761" y="980836"/>
            <a:ext cx="4846263" cy="2714805"/>
          </a:xfrm>
          <a:prstGeom prst="rect">
            <a:avLst/>
          </a:prstGeom>
        </p:spPr>
      </p:pic>
      <p:pic>
        <p:nvPicPr>
          <p:cNvPr id="8" name="Picture 7"/>
          <p:cNvPicPr>
            <a:picLocks noChangeAspect="1"/>
          </p:cNvPicPr>
          <p:nvPr/>
        </p:nvPicPr>
        <p:blipFill>
          <a:blip r:embed="rId4"/>
          <a:stretch>
            <a:fillRect/>
          </a:stretch>
        </p:blipFill>
        <p:spPr>
          <a:xfrm>
            <a:off x="2814350" y="3884263"/>
            <a:ext cx="2034437" cy="2034437"/>
          </a:xfrm>
          <a:prstGeom prst="rect">
            <a:avLst/>
          </a:prstGeom>
        </p:spPr>
      </p:pic>
    </p:spTree>
    <p:extLst>
      <p:ext uri="{BB962C8B-B14F-4D97-AF65-F5344CB8AC3E}">
        <p14:creationId xmlns:p14="http://schemas.microsoft.com/office/powerpoint/2010/main" val="347522679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383232"/>
          </a:xfrm>
        </p:spPr>
        <p:txBody>
          <a:bodyPr>
            <a:normAutofit/>
          </a:bodyPr>
          <a:lstStyle/>
          <a:p>
            <a:pPr marL="1541463" indent="-1541463" eaLnBrk="1" hangingPunct="1"/>
            <a:r>
              <a:rPr lang="en-US" sz="3600" dirty="0" smtClean="0"/>
              <a:t>Tier 3: Low frequency words specific to a discipline</a:t>
            </a:r>
          </a:p>
        </p:txBody>
      </p:sp>
      <p:sp>
        <p:nvSpPr>
          <p:cNvPr id="19459" name="Rectangle 3"/>
          <p:cNvSpPr>
            <a:spLocks noGrp="1" noChangeArrowheads="1"/>
          </p:cNvSpPr>
          <p:nvPr>
            <p:ph idx="1"/>
          </p:nvPr>
        </p:nvSpPr>
        <p:spPr>
          <a:xfrm>
            <a:off x="1" y="1861076"/>
            <a:ext cx="4400687" cy="4036488"/>
          </a:xfrm>
        </p:spPr>
        <p:txBody>
          <a:bodyPr>
            <a:normAutofit fontScale="92500" lnSpcReduction="10000"/>
          </a:bodyPr>
          <a:lstStyle/>
          <a:p>
            <a:pPr eaLnBrk="1" hangingPunct="1">
              <a:lnSpc>
                <a:spcPct val="90000"/>
              </a:lnSpc>
              <a:spcAft>
                <a:spcPts val="600"/>
              </a:spcAft>
              <a:buFontTx/>
              <a:buNone/>
            </a:pPr>
            <a:r>
              <a:rPr lang="en-US" sz="3500" b="0" dirty="0" smtClean="0"/>
              <a:t>Examples</a:t>
            </a:r>
          </a:p>
          <a:p>
            <a:pPr marL="630238" indent="-457200" eaLnBrk="1" hangingPunct="1">
              <a:lnSpc>
                <a:spcPct val="90000"/>
              </a:lnSpc>
              <a:spcAft>
                <a:spcPts val="600"/>
              </a:spcAft>
              <a:buFont typeface="Arial"/>
              <a:buChar char="•"/>
            </a:pPr>
            <a:r>
              <a:rPr lang="en-US" sz="3500" b="0" dirty="0" err="1" smtClean="0"/>
              <a:t>Gondwana</a:t>
            </a:r>
            <a:endParaRPr lang="en-US" sz="3500" b="0" dirty="0" smtClean="0"/>
          </a:p>
          <a:p>
            <a:pPr marL="630238" indent="-457200" eaLnBrk="1" hangingPunct="1">
              <a:lnSpc>
                <a:spcPct val="90000"/>
              </a:lnSpc>
              <a:spcAft>
                <a:spcPts val="600"/>
              </a:spcAft>
              <a:buFont typeface="Arial"/>
              <a:buChar char="•"/>
            </a:pPr>
            <a:r>
              <a:rPr lang="en-US" sz="3500" b="0" dirty="0" smtClean="0"/>
              <a:t>vertebrate </a:t>
            </a:r>
          </a:p>
          <a:p>
            <a:pPr marL="630238" indent="-457200" eaLnBrk="1" hangingPunct="1">
              <a:lnSpc>
                <a:spcPct val="90000"/>
              </a:lnSpc>
              <a:spcAft>
                <a:spcPts val="600"/>
              </a:spcAft>
              <a:buFont typeface="Arial"/>
              <a:buChar char="•"/>
            </a:pPr>
            <a:r>
              <a:rPr lang="en-US" sz="3500" b="0" dirty="0" smtClean="0"/>
              <a:t>ionic bonding</a:t>
            </a:r>
          </a:p>
          <a:p>
            <a:pPr marL="630238" indent="-457200" eaLnBrk="1" hangingPunct="1">
              <a:lnSpc>
                <a:spcPct val="90000"/>
              </a:lnSpc>
              <a:spcAft>
                <a:spcPts val="600"/>
              </a:spcAft>
              <a:buFont typeface="Arial"/>
              <a:buChar char="•"/>
            </a:pPr>
            <a:r>
              <a:rPr lang="en-US" sz="3500" b="0" dirty="0"/>
              <a:t>g</a:t>
            </a:r>
            <a:r>
              <a:rPr lang="en-US" sz="3500" b="0" dirty="0" smtClean="0"/>
              <a:t>enetic drift</a:t>
            </a:r>
          </a:p>
          <a:p>
            <a:pPr marL="630238" indent="-457200" eaLnBrk="1" hangingPunct="1">
              <a:lnSpc>
                <a:spcPct val="90000"/>
              </a:lnSpc>
              <a:spcAft>
                <a:spcPts val="600"/>
              </a:spcAft>
              <a:buFont typeface="Arial"/>
              <a:buChar char="•"/>
            </a:pPr>
            <a:r>
              <a:rPr lang="en-US" sz="3500" b="0" dirty="0" smtClean="0"/>
              <a:t>transcription</a:t>
            </a:r>
          </a:p>
          <a:p>
            <a:pPr marL="630238" indent="-457200" eaLnBrk="1" hangingPunct="1">
              <a:lnSpc>
                <a:spcPct val="90000"/>
              </a:lnSpc>
              <a:spcAft>
                <a:spcPts val="600"/>
              </a:spcAft>
              <a:buFont typeface="Arial"/>
              <a:buChar char="•"/>
            </a:pPr>
            <a:r>
              <a:rPr lang="en-US" sz="3500" b="0" dirty="0" smtClean="0"/>
              <a:t>photon</a:t>
            </a:r>
          </a:p>
          <a:p>
            <a:pPr eaLnBrk="1" hangingPunct="1">
              <a:lnSpc>
                <a:spcPct val="90000"/>
              </a:lnSpc>
            </a:pPr>
            <a:endParaRPr lang="en-US" sz="2400" dirty="0" smtClean="0"/>
          </a:p>
          <a:p>
            <a:pPr eaLnBrk="1" hangingPunct="1">
              <a:lnSpc>
                <a:spcPct val="90000"/>
              </a:lnSpc>
            </a:pPr>
            <a:endParaRPr lang="en-US" sz="2400" dirty="0" smtClean="0"/>
          </a:p>
          <a:p>
            <a:pPr eaLnBrk="1" hangingPunct="1">
              <a:lnSpc>
                <a:spcPct val="90000"/>
              </a:lnSpc>
            </a:pPr>
            <a:endParaRPr lang="en-US" sz="2400" dirty="0" smtClean="0"/>
          </a:p>
          <a:p>
            <a:pPr lvl="1" eaLnBrk="1" hangingPunct="1">
              <a:lnSpc>
                <a:spcPct val="90000"/>
              </a:lnSpc>
            </a:pPr>
            <a:endParaRPr lang="en-US" sz="2000" dirty="0" smtClean="0"/>
          </a:p>
        </p:txBody>
      </p:sp>
      <p:sp>
        <p:nvSpPr>
          <p:cNvPr id="4" name="TextBox 3"/>
          <p:cNvSpPr txBox="1"/>
          <p:nvPr/>
        </p:nvSpPr>
        <p:spPr>
          <a:xfrm>
            <a:off x="4778492" y="1730454"/>
            <a:ext cx="3048000" cy="1569660"/>
          </a:xfrm>
          <a:prstGeom prst="rect">
            <a:avLst/>
          </a:prstGeom>
          <a:noFill/>
        </p:spPr>
        <p:txBody>
          <a:bodyPr wrap="square" rtlCol="0">
            <a:spAutoFit/>
          </a:bodyPr>
          <a:lstStyle/>
          <a:p>
            <a:r>
              <a:rPr lang="en-US" sz="3200" dirty="0" smtClean="0">
                <a:latin typeface="Calibri"/>
                <a:cs typeface="Calibri"/>
              </a:rPr>
              <a:t>Some people call these the </a:t>
            </a:r>
            <a:r>
              <a:rPr lang="en-US" sz="3200" b="1" dirty="0" smtClean="0">
                <a:latin typeface="Calibri"/>
                <a:cs typeface="Calibri"/>
              </a:rPr>
              <a:t>brick</a:t>
            </a:r>
            <a:r>
              <a:rPr lang="en-US" sz="3200" dirty="0" smtClean="0">
                <a:latin typeface="Calibri"/>
                <a:cs typeface="Calibri"/>
              </a:rPr>
              <a:t> words</a:t>
            </a:r>
            <a:endParaRPr lang="en-US" sz="3200" dirty="0">
              <a:latin typeface="Calibri"/>
              <a:cs typeface="Calibri"/>
            </a:endParaRPr>
          </a:p>
        </p:txBody>
      </p:sp>
      <p:sp>
        <p:nvSpPr>
          <p:cNvPr id="5" name="TextBox 4"/>
          <p:cNvSpPr txBox="1"/>
          <p:nvPr/>
        </p:nvSpPr>
        <p:spPr>
          <a:xfrm>
            <a:off x="4876800" y="3810000"/>
            <a:ext cx="3352800" cy="1384995"/>
          </a:xfrm>
          <a:prstGeom prst="rect">
            <a:avLst/>
          </a:prstGeom>
          <a:noFill/>
        </p:spPr>
        <p:txBody>
          <a:bodyPr wrap="square" rtlCol="0">
            <a:spAutoFit/>
          </a:bodyPr>
          <a:lstStyle/>
          <a:p>
            <a:r>
              <a:rPr lang="en-US" sz="2800" dirty="0" smtClean="0">
                <a:solidFill>
                  <a:srgbClr val="FF0000"/>
                </a:solidFill>
                <a:latin typeface="Calibri"/>
                <a:cs typeface="Calibri"/>
              </a:rPr>
              <a:t>In science, these words should NOT be front loaded.</a:t>
            </a:r>
            <a:endParaRPr lang="en-US" sz="2800" dirty="0">
              <a:solidFill>
                <a:srgbClr val="FF0000"/>
              </a:solidFill>
              <a:latin typeface="Calibri"/>
              <a:cs typeface="Calibri"/>
            </a:endParaRPr>
          </a:p>
        </p:txBody>
      </p:sp>
    </p:spTree>
    <p:extLst>
      <p:ext uri="{BB962C8B-B14F-4D97-AF65-F5344CB8AC3E}">
        <p14:creationId xmlns:p14="http://schemas.microsoft.com/office/powerpoint/2010/main" val="11841032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76646"/>
            <a:ext cx="9143999" cy="6040636"/>
          </a:xfrm>
        </p:spPr>
        <p:txBody>
          <a:bodyPr rtlCol="0">
            <a:normAutofit/>
          </a:bodyPr>
          <a:lstStyle/>
          <a:p>
            <a:pPr eaLnBrk="1" fontAlgn="auto" hangingPunct="1">
              <a:buFont typeface="Arial"/>
              <a:buChar char="•"/>
              <a:defRPr/>
            </a:pPr>
            <a:r>
              <a:rPr lang="en-US" sz="2400" b="0" dirty="0" smtClean="0">
                <a:ea typeface="+mn-ea"/>
              </a:rPr>
              <a:t>However, the panda thumb is homologous to a human wrist bone, and the human thumb is homologous to the first finger in pandas.</a:t>
            </a:r>
          </a:p>
          <a:p>
            <a:pPr marL="114300" lvl="1" indent="0" eaLnBrk="1" fontAlgn="auto" hangingPunct="1">
              <a:buNone/>
              <a:defRPr/>
            </a:pPr>
            <a:endParaRPr lang="en-US" sz="2400" b="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smtClean="0">
              <a:ea typeface="+mn-ea"/>
            </a:endParaRPr>
          </a:p>
          <a:p>
            <a:pPr marL="114300" lvl="1" indent="0" eaLnBrk="1" fontAlgn="auto" hangingPunct="1">
              <a:buNone/>
              <a:defRPr/>
            </a:pPr>
            <a:endParaRPr lang="en-US" sz="2400" dirty="0">
              <a:ea typeface="+mn-ea"/>
            </a:endParaRPr>
          </a:p>
        </p:txBody>
      </p:sp>
      <p:pic>
        <p:nvPicPr>
          <p:cNvPr id="2" name="Picture 1"/>
          <p:cNvPicPr>
            <a:picLocks noChangeAspect="1"/>
          </p:cNvPicPr>
          <p:nvPr/>
        </p:nvPicPr>
        <p:blipFill>
          <a:blip r:embed="rId2"/>
          <a:stretch>
            <a:fillRect/>
          </a:stretch>
        </p:blipFill>
        <p:spPr>
          <a:xfrm>
            <a:off x="356953" y="1276133"/>
            <a:ext cx="5626100" cy="3073400"/>
          </a:xfrm>
          <a:prstGeom prst="rect">
            <a:avLst/>
          </a:prstGeom>
        </p:spPr>
      </p:pic>
      <p:pic>
        <p:nvPicPr>
          <p:cNvPr id="5" name="Picture 4"/>
          <p:cNvPicPr>
            <a:picLocks noChangeAspect="1"/>
          </p:cNvPicPr>
          <p:nvPr/>
        </p:nvPicPr>
        <p:blipFill>
          <a:blip r:embed="rId3"/>
          <a:stretch>
            <a:fillRect/>
          </a:stretch>
        </p:blipFill>
        <p:spPr>
          <a:xfrm>
            <a:off x="6222056" y="3806361"/>
            <a:ext cx="2921944" cy="3051639"/>
          </a:xfrm>
          <a:prstGeom prst="rect">
            <a:avLst/>
          </a:prstGeom>
        </p:spPr>
      </p:pic>
    </p:spTree>
    <p:extLst>
      <p:ext uri="{BB962C8B-B14F-4D97-AF65-F5344CB8AC3E}">
        <p14:creationId xmlns:p14="http://schemas.microsoft.com/office/powerpoint/2010/main" val="38119545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 y="0"/>
            <a:ext cx="8977403" cy="1471256"/>
          </a:xfrm>
        </p:spPr>
        <p:txBody>
          <a:bodyPr>
            <a:normAutofit/>
          </a:bodyPr>
          <a:lstStyle/>
          <a:p>
            <a:pPr eaLnBrk="1" hangingPunct="1"/>
            <a:r>
              <a:rPr lang="en-US" sz="3600" dirty="0" smtClean="0"/>
              <a:t>Tier 2: High frequency words found </a:t>
            </a:r>
            <a:br>
              <a:rPr lang="en-US" sz="3600" dirty="0" smtClean="0"/>
            </a:br>
            <a:r>
              <a:rPr lang="en-US" sz="3600" dirty="0" smtClean="0"/>
              <a:t>            across a variety of disciplines</a:t>
            </a:r>
          </a:p>
        </p:txBody>
      </p:sp>
      <p:sp>
        <p:nvSpPr>
          <p:cNvPr id="18435" name="Rectangle 3"/>
          <p:cNvSpPr>
            <a:spLocks noGrp="1" noChangeArrowheads="1"/>
          </p:cNvSpPr>
          <p:nvPr>
            <p:ph idx="1"/>
          </p:nvPr>
        </p:nvSpPr>
        <p:spPr>
          <a:xfrm>
            <a:off x="0" y="1752600"/>
            <a:ext cx="4724401" cy="3916363"/>
          </a:xfrm>
        </p:spPr>
        <p:txBody>
          <a:bodyPr>
            <a:normAutofit fontScale="85000" lnSpcReduction="20000"/>
          </a:bodyPr>
          <a:lstStyle/>
          <a:p>
            <a:pPr eaLnBrk="1" hangingPunct="1">
              <a:lnSpc>
                <a:spcPct val="90000"/>
              </a:lnSpc>
              <a:spcAft>
                <a:spcPts val="600"/>
              </a:spcAft>
              <a:buFontTx/>
              <a:buNone/>
            </a:pPr>
            <a:r>
              <a:rPr lang="en-US" sz="3000" b="0" dirty="0" smtClean="0"/>
              <a:t>Examples</a:t>
            </a:r>
          </a:p>
          <a:p>
            <a:pPr marL="630237" indent="-457200" eaLnBrk="1" hangingPunct="1">
              <a:lnSpc>
                <a:spcPct val="90000"/>
              </a:lnSpc>
              <a:spcAft>
                <a:spcPts val="600"/>
              </a:spcAft>
              <a:buFont typeface="Arial"/>
              <a:buChar char="•"/>
            </a:pPr>
            <a:r>
              <a:rPr lang="en-US" sz="3000" b="0" dirty="0" smtClean="0"/>
              <a:t>conduct</a:t>
            </a:r>
          </a:p>
          <a:p>
            <a:pPr marL="630237" indent="-457200" eaLnBrk="1" hangingPunct="1">
              <a:lnSpc>
                <a:spcPct val="90000"/>
              </a:lnSpc>
              <a:spcAft>
                <a:spcPts val="600"/>
              </a:spcAft>
              <a:buFont typeface="Arial"/>
              <a:buChar char="•"/>
            </a:pPr>
            <a:r>
              <a:rPr lang="en-US" sz="3000" b="0" dirty="0" smtClean="0"/>
              <a:t>classify</a:t>
            </a:r>
          </a:p>
          <a:p>
            <a:pPr marL="630237" indent="-457200" eaLnBrk="1" hangingPunct="1">
              <a:lnSpc>
                <a:spcPct val="90000"/>
              </a:lnSpc>
              <a:spcAft>
                <a:spcPts val="600"/>
              </a:spcAft>
              <a:buFont typeface="Arial"/>
              <a:buChar char="•"/>
            </a:pPr>
            <a:r>
              <a:rPr lang="en-US" sz="3000" b="0" dirty="0" smtClean="0"/>
              <a:t>monitor</a:t>
            </a:r>
          </a:p>
          <a:p>
            <a:pPr marL="630237" indent="-457200" eaLnBrk="1" hangingPunct="1">
              <a:lnSpc>
                <a:spcPct val="90000"/>
              </a:lnSpc>
              <a:spcAft>
                <a:spcPts val="600"/>
              </a:spcAft>
              <a:buFont typeface="Arial"/>
              <a:buChar char="•"/>
            </a:pPr>
            <a:r>
              <a:rPr lang="en-US" sz="3000" b="0" dirty="0" smtClean="0"/>
              <a:t>investigate</a:t>
            </a:r>
          </a:p>
          <a:p>
            <a:pPr marL="630237" indent="-457200" eaLnBrk="1" hangingPunct="1">
              <a:lnSpc>
                <a:spcPct val="90000"/>
              </a:lnSpc>
              <a:spcAft>
                <a:spcPts val="600"/>
              </a:spcAft>
              <a:buFont typeface="Arial"/>
              <a:buChar char="•"/>
            </a:pPr>
            <a:r>
              <a:rPr lang="en-US" sz="3000" b="0" dirty="0" smtClean="0"/>
              <a:t>declaration</a:t>
            </a:r>
          </a:p>
          <a:p>
            <a:pPr marL="630237" indent="-457200" eaLnBrk="1" hangingPunct="1">
              <a:lnSpc>
                <a:spcPct val="90000"/>
              </a:lnSpc>
              <a:spcAft>
                <a:spcPts val="600"/>
              </a:spcAft>
              <a:buFont typeface="Arial"/>
              <a:buChar char="•"/>
            </a:pPr>
            <a:r>
              <a:rPr lang="en-US" sz="3000" b="0" dirty="0" smtClean="0"/>
              <a:t>reaction</a:t>
            </a:r>
          </a:p>
          <a:p>
            <a:pPr marL="630237" indent="-457200" eaLnBrk="1" hangingPunct="1">
              <a:lnSpc>
                <a:spcPct val="90000"/>
              </a:lnSpc>
              <a:spcAft>
                <a:spcPts val="600"/>
              </a:spcAft>
              <a:buFont typeface="Arial"/>
              <a:buChar char="•"/>
            </a:pPr>
            <a:r>
              <a:rPr lang="en-US" sz="3000" b="0" dirty="0" smtClean="0"/>
              <a:t>analyze </a:t>
            </a:r>
          </a:p>
          <a:p>
            <a:pPr marL="630237" indent="-457200" eaLnBrk="1" hangingPunct="1">
              <a:lnSpc>
                <a:spcPct val="90000"/>
              </a:lnSpc>
              <a:spcAft>
                <a:spcPts val="600"/>
              </a:spcAft>
              <a:buFont typeface="Arial"/>
              <a:buChar char="•"/>
            </a:pPr>
            <a:r>
              <a:rPr lang="en-US" sz="3000" b="0" dirty="0" smtClean="0"/>
              <a:t>element</a:t>
            </a:r>
          </a:p>
          <a:p>
            <a:pPr lvl="1" eaLnBrk="1" hangingPunct="1">
              <a:lnSpc>
                <a:spcPct val="90000"/>
              </a:lnSpc>
            </a:pPr>
            <a:endParaRPr lang="en-US" sz="2000" dirty="0" smtClean="0"/>
          </a:p>
        </p:txBody>
      </p:sp>
      <p:sp>
        <p:nvSpPr>
          <p:cNvPr id="4" name="TextBox 3"/>
          <p:cNvSpPr txBox="1"/>
          <p:nvPr/>
        </p:nvSpPr>
        <p:spPr>
          <a:xfrm>
            <a:off x="4800600" y="1981200"/>
            <a:ext cx="3352800" cy="1569660"/>
          </a:xfrm>
          <a:prstGeom prst="rect">
            <a:avLst/>
          </a:prstGeom>
          <a:noFill/>
        </p:spPr>
        <p:txBody>
          <a:bodyPr wrap="square" rtlCol="0">
            <a:spAutoFit/>
          </a:bodyPr>
          <a:lstStyle/>
          <a:p>
            <a:r>
              <a:rPr lang="en-US" sz="3200" dirty="0" smtClean="0">
                <a:latin typeface="Calibri"/>
                <a:cs typeface="Calibri"/>
              </a:rPr>
              <a:t>Some people call these the </a:t>
            </a:r>
            <a:r>
              <a:rPr lang="en-US" sz="3200" b="1" dirty="0" smtClean="0">
                <a:latin typeface="Calibri"/>
                <a:cs typeface="Calibri"/>
              </a:rPr>
              <a:t>mortar</a:t>
            </a:r>
            <a:r>
              <a:rPr lang="en-US" sz="3200" dirty="0" smtClean="0">
                <a:latin typeface="Calibri"/>
                <a:cs typeface="Calibri"/>
              </a:rPr>
              <a:t> words</a:t>
            </a:r>
            <a:endParaRPr lang="en-US" sz="3200" dirty="0">
              <a:latin typeface="Calibri"/>
              <a:cs typeface="Calibri"/>
            </a:endParaRPr>
          </a:p>
        </p:txBody>
      </p:sp>
      <p:sp>
        <p:nvSpPr>
          <p:cNvPr id="5" name="TextBox 4"/>
          <p:cNvSpPr txBox="1"/>
          <p:nvPr/>
        </p:nvSpPr>
        <p:spPr>
          <a:xfrm>
            <a:off x="4903623" y="4287053"/>
            <a:ext cx="3847459" cy="954107"/>
          </a:xfrm>
          <a:prstGeom prst="rect">
            <a:avLst/>
          </a:prstGeom>
          <a:noFill/>
        </p:spPr>
        <p:txBody>
          <a:bodyPr wrap="square" rtlCol="0">
            <a:spAutoFit/>
          </a:bodyPr>
          <a:lstStyle/>
          <a:p>
            <a:r>
              <a:rPr lang="en-US" sz="2800" dirty="0" smtClean="0">
                <a:solidFill>
                  <a:srgbClr val="FF0000"/>
                </a:solidFill>
                <a:latin typeface="Calibri"/>
                <a:cs typeface="Calibri"/>
              </a:rPr>
              <a:t>In science, these words </a:t>
            </a:r>
            <a:r>
              <a:rPr lang="en-US" sz="2800" b="1" dirty="0" smtClean="0">
                <a:solidFill>
                  <a:srgbClr val="FF0000"/>
                </a:solidFill>
                <a:latin typeface="Calibri"/>
                <a:cs typeface="Calibri"/>
              </a:rPr>
              <a:t>CAN </a:t>
            </a:r>
            <a:r>
              <a:rPr lang="en-US" sz="2800" dirty="0" smtClean="0">
                <a:solidFill>
                  <a:srgbClr val="FF0000"/>
                </a:solidFill>
                <a:latin typeface="Calibri"/>
                <a:cs typeface="Calibri"/>
              </a:rPr>
              <a:t>be front loaded.</a:t>
            </a:r>
            <a:endParaRPr lang="en-US" sz="2800" dirty="0">
              <a:solidFill>
                <a:srgbClr val="FF0000"/>
              </a:solidFill>
              <a:latin typeface="Calibri"/>
              <a:cs typeface="Calibri"/>
            </a:endParaRPr>
          </a:p>
        </p:txBody>
      </p:sp>
    </p:spTree>
    <p:extLst>
      <p:ext uri="{BB962C8B-B14F-4D97-AF65-F5344CB8AC3E}">
        <p14:creationId xmlns:p14="http://schemas.microsoft.com/office/powerpoint/2010/main" val="400401240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91200" cy="1005987"/>
          </a:xfrm>
        </p:spPr>
        <p:txBody>
          <a:bodyPr/>
          <a:lstStyle/>
          <a:p>
            <a:r>
              <a:rPr lang="en-US" dirty="0" smtClean="0"/>
              <a:t>The word wall</a:t>
            </a:r>
            <a:endParaRPr lang="en-US" dirty="0"/>
          </a:p>
        </p:txBody>
      </p:sp>
      <p:sp>
        <p:nvSpPr>
          <p:cNvPr id="3" name="Content Placeholder 2"/>
          <p:cNvSpPr>
            <a:spLocks noGrp="1"/>
          </p:cNvSpPr>
          <p:nvPr>
            <p:ph idx="1"/>
          </p:nvPr>
        </p:nvSpPr>
        <p:spPr>
          <a:xfrm>
            <a:off x="0" y="1005988"/>
            <a:ext cx="8901962" cy="5120176"/>
          </a:xfrm>
        </p:spPr>
        <p:txBody>
          <a:bodyPr/>
          <a:lstStyle/>
          <a:p>
            <a:r>
              <a:rPr lang="en-US" b="0" dirty="0" smtClean="0"/>
              <a:t>Priorities?  Strategies?</a:t>
            </a:r>
          </a:p>
          <a:p>
            <a:pPr marL="571500" indent="-571500">
              <a:buFont typeface="Arial"/>
              <a:buChar char="•"/>
            </a:pPr>
            <a:r>
              <a:rPr lang="en-US" b="0" dirty="0" smtClean="0"/>
              <a:t>High frequency words: Tier 2</a:t>
            </a:r>
          </a:p>
          <a:p>
            <a:pPr marL="571500" indent="-571500">
              <a:buFont typeface="Arial"/>
              <a:buChar char="•"/>
            </a:pPr>
            <a:r>
              <a:rPr lang="en-US" b="0" dirty="0" smtClean="0"/>
              <a:t>Discipline specific words: Tier 3</a:t>
            </a:r>
            <a:endParaRPr lang="en-US" b="0" dirty="0"/>
          </a:p>
        </p:txBody>
      </p:sp>
      <p:pic>
        <p:nvPicPr>
          <p:cNvPr id="4" name="Picture 3"/>
          <p:cNvPicPr>
            <a:picLocks noChangeAspect="1"/>
          </p:cNvPicPr>
          <p:nvPr/>
        </p:nvPicPr>
        <p:blipFill>
          <a:blip r:embed="rId2"/>
          <a:stretch>
            <a:fillRect/>
          </a:stretch>
        </p:blipFill>
        <p:spPr>
          <a:xfrm>
            <a:off x="2376371" y="3071192"/>
            <a:ext cx="4865904" cy="3649427"/>
          </a:xfrm>
          <a:prstGeom prst="rect">
            <a:avLst/>
          </a:prstGeom>
          <a:ln>
            <a:noFill/>
          </a:ln>
          <a:effectLst>
            <a:softEdge rad="112500"/>
          </a:effectLst>
        </p:spPr>
      </p:pic>
    </p:spTree>
    <p:extLst>
      <p:ext uri="{BB962C8B-B14F-4D97-AF65-F5344CB8AC3E}">
        <p14:creationId xmlns:p14="http://schemas.microsoft.com/office/powerpoint/2010/main" val="3466429333"/>
      </p:ext>
    </p:extLst>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28587" y="190500"/>
            <a:ext cx="8101013" cy="2050142"/>
          </a:xfrm>
        </p:spPr>
        <p:txBody>
          <a:bodyPr/>
          <a:lstStyle/>
          <a:p>
            <a:pPr eaLnBrk="1" fontAlgn="auto" hangingPunct="1">
              <a:spcAft>
                <a:spcPts val="0"/>
              </a:spcAft>
              <a:defRPr/>
            </a:pPr>
            <a:r>
              <a:rPr lang="en-US" sz="4400" smtClean="0">
                <a:ea typeface="+mj-ea"/>
              </a:rPr>
              <a:t>1.1  EVIDENCE </a:t>
            </a:r>
            <a:r>
              <a:rPr lang="en-US" sz="4400" dirty="0" smtClean="0">
                <a:ea typeface="+mj-ea"/>
              </a:rPr>
              <a:t>of evolution</a:t>
            </a:r>
            <a:r>
              <a:rPr lang="en-US" sz="4400" smtClean="0">
                <a:ea typeface="+mj-ea"/>
              </a:rPr>
              <a:t/>
            </a:r>
            <a:br>
              <a:rPr lang="en-US" sz="4400" smtClean="0">
                <a:ea typeface="+mj-ea"/>
              </a:rPr>
            </a:br>
            <a:endParaRPr lang="en-US" sz="4400" dirty="0">
              <a:ea typeface="+mj-ea"/>
            </a:endParaRPr>
          </a:p>
        </p:txBody>
      </p:sp>
      <p:pic>
        <p:nvPicPr>
          <p:cNvPr id="13315" name="Picture 1"/>
          <p:cNvPicPr>
            <a:picLocks noChangeAspect="1"/>
          </p:cNvPicPr>
          <p:nvPr/>
        </p:nvPicPr>
        <p:blipFill>
          <a:blip r:embed="rId3" cstate="print"/>
          <a:srcRect t="8041"/>
          <a:stretch>
            <a:fillRect/>
          </a:stretch>
        </p:blipFill>
        <p:spPr bwMode="auto">
          <a:xfrm>
            <a:off x="0" y="3598751"/>
            <a:ext cx="1323975" cy="1217612"/>
          </a:xfrm>
          <a:prstGeom prst="rect">
            <a:avLst/>
          </a:prstGeom>
          <a:noFill/>
          <a:ln w="9525">
            <a:noFill/>
            <a:miter lim="800000"/>
            <a:headEnd/>
            <a:tailEnd/>
          </a:ln>
        </p:spPr>
      </p:pic>
      <p:pic>
        <p:nvPicPr>
          <p:cNvPr id="13316" name="Picture 3"/>
          <p:cNvPicPr>
            <a:picLocks noChangeAspect="1"/>
          </p:cNvPicPr>
          <p:nvPr/>
        </p:nvPicPr>
        <p:blipFill>
          <a:blip r:embed="rId4" cstate="print"/>
          <a:srcRect/>
          <a:stretch>
            <a:fillRect/>
          </a:stretch>
        </p:blipFill>
        <p:spPr bwMode="auto">
          <a:xfrm>
            <a:off x="1323975" y="3587865"/>
            <a:ext cx="1571625" cy="1230312"/>
          </a:xfrm>
          <a:prstGeom prst="rect">
            <a:avLst/>
          </a:prstGeom>
          <a:noFill/>
          <a:ln w="9525">
            <a:noFill/>
            <a:miter lim="800000"/>
            <a:headEnd/>
            <a:tailEnd/>
          </a:ln>
        </p:spPr>
      </p:pic>
      <p:pic>
        <p:nvPicPr>
          <p:cNvPr id="13317" name="Picture 6"/>
          <p:cNvPicPr>
            <a:picLocks noChangeAspect="1"/>
          </p:cNvPicPr>
          <p:nvPr/>
        </p:nvPicPr>
        <p:blipFill>
          <a:blip r:embed="rId5" cstate="print"/>
          <a:srcRect l="10980"/>
          <a:stretch>
            <a:fillRect/>
          </a:stretch>
        </p:blipFill>
        <p:spPr bwMode="auto">
          <a:xfrm>
            <a:off x="2895600" y="3587865"/>
            <a:ext cx="1743075" cy="1230312"/>
          </a:xfrm>
          <a:prstGeom prst="rect">
            <a:avLst/>
          </a:prstGeom>
          <a:noFill/>
          <a:ln w="9525">
            <a:noFill/>
            <a:miter lim="800000"/>
            <a:headEnd/>
            <a:tailEnd/>
          </a:ln>
        </p:spPr>
      </p:pic>
      <p:pic>
        <p:nvPicPr>
          <p:cNvPr id="13318" name="Picture 7"/>
          <p:cNvPicPr>
            <a:picLocks noChangeAspect="1"/>
          </p:cNvPicPr>
          <p:nvPr/>
        </p:nvPicPr>
        <p:blipFill>
          <a:blip r:embed="rId6" cstate="print"/>
          <a:srcRect/>
          <a:stretch>
            <a:fillRect/>
          </a:stretch>
        </p:blipFill>
        <p:spPr bwMode="auto">
          <a:xfrm>
            <a:off x="4638675" y="3591040"/>
            <a:ext cx="1592263" cy="1227137"/>
          </a:xfrm>
          <a:prstGeom prst="rect">
            <a:avLst/>
          </a:prstGeom>
          <a:noFill/>
          <a:ln w="9525">
            <a:noFill/>
            <a:miter lim="800000"/>
            <a:headEnd/>
            <a:tailEnd/>
          </a:ln>
        </p:spPr>
      </p:pic>
      <p:pic>
        <p:nvPicPr>
          <p:cNvPr id="13319" name="Picture 8"/>
          <p:cNvPicPr>
            <a:picLocks noChangeAspect="1"/>
          </p:cNvPicPr>
          <p:nvPr/>
        </p:nvPicPr>
        <p:blipFill>
          <a:blip r:embed="rId7" cstate="print"/>
          <a:srcRect t="-2" r="8699" b="2797"/>
          <a:stretch>
            <a:fillRect/>
          </a:stretch>
        </p:blipFill>
        <p:spPr bwMode="auto">
          <a:xfrm>
            <a:off x="6230938" y="3591040"/>
            <a:ext cx="1554162" cy="1241425"/>
          </a:xfrm>
          <a:prstGeom prst="rect">
            <a:avLst/>
          </a:prstGeom>
          <a:noFill/>
          <a:ln w="9525">
            <a:noFill/>
            <a:miter lim="800000"/>
            <a:headEnd/>
            <a:tailEnd/>
          </a:ln>
        </p:spPr>
      </p:pic>
      <p:pic>
        <p:nvPicPr>
          <p:cNvPr id="13320" name="Picture 9"/>
          <p:cNvPicPr>
            <a:picLocks noChangeAspect="1"/>
          </p:cNvPicPr>
          <p:nvPr/>
        </p:nvPicPr>
        <p:blipFill>
          <a:blip r:embed="rId8" cstate="print"/>
          <a:srcRect l="10760"/>
          <a:stretch>
            <a:fillRect/>
          </a:stretch>
        </p:blipFill>
        <p:spPr bwMode="auto">
          <a:xfrm>
            <a:off x="7785100" y="3598978"/>
            <a:ext cx="1233488" cy="1233487"/>
          </a:xfrm>
          <a:prstGeom prst="rect">
            <a:avLst/>
          </a:prstGeom>
          <a:noFill/>
          <a:ln w="9525">
            <a:noFill/>
            <a:miter lim="800000"/>
            <a:headEnd/>
            <a:tailEnd/>
          </a:ln>
        </p:spPr>
      </p:pic>
      <p:pic>
        <p:nvPicPr>
          <p:cNvPr id="13321" name="Picture 9"/>
          <p:cNvPicPr>
            <a:picLocks noChangeAspect="1" noChangeArrowheads="1"/>
          </p:cNvPicPr>
          <p:nvPr/>
        </p:nvPicPr>
        <p:blipFill>
          <a:blip r:embed="rId9" cstate="print"/>
          <a:srcRect/>
          <a:stretch>
            <a:fillRect/>
          </a:stretch>
        </p:blipFill>
        <p:spPr bwMode="auto">
          <a:xfrm>
            <a:off x="3211286" y="6069464"/>
            <a:ext cx="1952625" cy="542925"/>
          </a:xfrm>
          <a:prstGeom prst="rect">
            <a:avLst/>
          </a:prstGeom>
          <a:noFill/>
          <a:ln w="9525">
            <a:noFill/>
            <a:miter lim="800000"/>
            <a:headEnd/>
            <a:tailEnd/>
          </a:ln>
        </p:spPr>
      </p:pic>
      <p:pic>
        <p:nvPicPr>
          <p:cNvPr id="13322" name="Picture 10"/>
          <p:cNvPicPr>
            <a:picLocks noChangeAspect="1" noChangeArrowheads="1"/>
          </p:cNvPicPr>
          <p:nvPr/>
        </p:nvPicPr>
        <p:blipFill>
          <a:blip r:embed="rId10" cstate="print"/>
          <a:srcRect/>
          <a:stretch>
            <a:fillRect/>
          </a:stretch>
        </p:blipFill>
        <p:spPr bwMode="auto">
          <a:xfrm>
            <a:off x="997405" y="6113006"/>
            <a:ext cx="1238250" cy="466725"/>
          </a:xfrm>
          <a:prstGeom prst="rect">
            <a:avLst/>
          </a:prstGeom>
          <a:noFill/>
          <a:ln w="9525">
            <a:noFill/>
            <a:miter lim="800000"/>
            <a:headEnd/>
            <a:tailEnd/>
          </a:ln>
        </p:spPr>
      </p:pic>
      <p:pic>
        <p:nvPicPr>
          <p:cNvPr id="13323" name="Picture 11"/>
          <p:cNvPicPr>
            <a:picLocks noChangeAspect="1" noChangeArrowheads="1"/>
          </p:cNvPicPr>
          <p:nvPr/>
        </p:nvPicPr>
        <p:blipFill>
          <a:blip r:embed="rId11" cstate="print"/>
          <a:srcRect/>
          <a:stretch>
            <a:fillRect/>
          </a:stretch>
        </p:blipFill>
        <p:spPr bwMode="auto">
          <a:xfrm>
            <a:off x="237447" y="5998708"/>
            <a:ext cx="657225" cy="657225"/>
          </a:xfrm>
          <a:prstGeom prst="rect">
            <a:avLst/>
          </a:prstGeom>
          <a:noFill/>
          <a:ln w="9525">
            <a:noFill/>
            <a:miter lim="800000"/>
            <a:headEnd/>
            <a:tailEnd/>
          </a:ln>
        </p:spPr>
      </p:pic>
      <p:pic>
        <p:nvPicPr>
          <p:cNvPr id="13324" name="Picture 12"/>
          <p:cNvPicPr>
            <a:picLocks noChangeAspect="1" noChangeArrowheads="1"/>
          </p:cNvPicPr>
          <p:nvPr/>
        </p:nvPicPr>
        <p:blipFill>
          <a:blip r:embed="rId12" cstate="print"/>
          <a:srcRect/>
          <a:stretch>
            <a:fillRect/>
          </a:stretch>
        </p:blipFill>
        <p:spPr bwMode="auto">
          <a:xfrm>
            <a:off x="5824538" y="6069464"/>
            <a:ext cx="2962275" cy="514350"/>
          </a:xfrm>
          <a:prstGeom prst="rect">
            <a:avLst/>
          </a:prstGeom>
          <a:noFill/>
          <a:ln w="9525">
            <a:noFill/>
            <a:miter lim="800000"/>
            <a:headEnd/>
            <a:tailEnd/>
          </a:ln>
        </p:spPr>
      </p:pic>
      <p:sp>
        <p:nvSpPr>
          <p:cNvPr id="4" name="Rectangle 3"/>
          <p:cNvSpPr/>
          <p:nvPr/>
        </p:nvSpPr>
        <p:spPr>
          <a:xfrm>
            <a:off x="0" y="4874585"/>
            <a:ext cx="9018588" cy="461665"/>
          </a:xfrm>
          <a:prstGeom prst="rect">
            <a:avLst/>
          </a:prstGeom>
        </p:spPr>
        <p:txBody>
          <a:bodyPr wrap="square">
            <a:spAutoFit/>
          </a:bodyPr>
          <a:lstStyle/>
          <a:p>
            <a:pPr algn="ctr"/>
            <a:r>
              <a:rPr lang="en-US" sz="2400" dirty="0">
                <a:latin typeface="Calibri"/>
                <a:cs typeface="Calibri"/>
              </a:rPr>
              <a:t>IMSS </a:t>
            </a:r>
            <a:r>
              <a:rPr lang="en-US" sz="2400" dirty="0" smtClean="0">
                <a:latin typeface="Calibri"/>
                <a:cs typeface="Calibri"/>
              </a:rPr>
              <a:t>BIOLOGY </a:t>
            </a:r>
            <a:r>
              <a:rPr lang="en-US" sz="2400" b="1" i="1" dirty="0" smtClean="0">
                <a:latin typeface="Calibri"/>
                <a:cs typeface="Calibri"/>
              </a:rPr>
              <a:t>  </a:t>
            </a:r>
            <a:r>
              <a:rPr lang="en-US" sz="2400" dirty="0">
                <a:latin typeface="Calibri"/>
                <a:cs typeface="Calibri"/>
              </a:rPr>
              <a:t>~</a:t>
            </a:r>
            <a:r>
              <a:rPr lang="en-US" sz="2400" b="1" i="1" dirty="0">
                <a:latin typeface="Calibri"/>
                <a:cs typeface="Calibri"/>
              </a:rPr>
              <a:t> </a:t>
            </a:r>
            <a:r>
              <a:rPr lang="en-US" sz="2400" b="1" i="1" dirty="0" smtClean="0">
                <a:latin typeface="Calibri"/>
                <a:cs typeface="Calibri"/>
              </a:rPr>
              <a:t> </a:t>
            </a:r>
            <a:r>
              <a:rPr lang="en-US" sz="2400" dirty="0" smtClean="0">
                <a:latin typeface="Calibri"/>
                <a:cs typeface="Calibri"/>
              </a:rPr>
              <a:t>SUMMER 2012</a:t>
            </a:r>
            <a:endParaRPr lang="en-US" sz="2400" dirty="0">
              <a:latin typeface="Calibri"/>
              <a:cs typeface="Calibri"/>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0"/>
            <a:ext cx="6478134" cy="845457"/>
          </a:xfrm>
        </p:spPr>
        <p:txBody>
          <a:bodyPr/>
          <a:lstStyle/>
          <a:p>
            <a:pPr>
              <a:defRPr/>
            </a:pPr>
            <a:r>
              <a:rPr lang="en-US" dirty="0" smtClean="0"/>
              <a:t>LEARNING TARGETS</a:t>
            </a:r>
            <a:endParaRPr lang="en-US" dirty="0"/>
          </a:p>
        </p:txBody>
      </p:sp>
      <p:sp>
        <p:nvSpPr>
          <p:cNvPr id="14338" name="Content Placeholder 2"/>
          <p:cNvSpPr>
            <a:spLocks noGrp="1"/>
          </p:cNvSpPr>
          <p:nvPr>
            <p:ph idx="1"/>
          </p:nvPr>
        </p:nvSpPr>
        <p:spPr>
          <a:xfrm>
            <a:off x="0" y="1515720"/>
            <a:ext cx="9144000" cy="5342280"/>
          </a:xfrm>
        </p:spPr>
        <p:txBody>
          <a:bodyPr/>
          <a:lstStyle/>
          <a:p>
            <a:pPr marL="457200" indent="-457200">
              <a:buFont typeface="Arial" pitchFamily="34" charset="0"/>
              <a:buChar char="•"/>
            </a:pPr>
            <a:r>
              <a:rPr lang="en-US" sz="2800" b="0" dirty="0" smtClean="0">
                <a:latin typeface="Calibri" pitchFamily="34" charset="0"/>
              </a:rPr>
              <a:t>To be able to differentiate </a:t>
            </a:r>
            <a:r>
              <a:rPr lang="en-US" sz="2800" b="0" i="1" dirty="0" smtClean="0">
                <a:latin typeface="Calibri" pitchFamily="34" charset="0"/>
              </a:rPr>
              <a:t>biological evolution </a:t>
            </a:r>
            <a:r>
              <a:rPr lang="en-US" sz="2800" b="0" dirty="0" smtClean="0">
                <a:latin typeface="Calibri" pitchFamily="34" charset="0"/>
              </a:rPr>
              <a:t>from other meanings of </a:t>
            </a:r>
            <a:r>
              <a:rPr lang="en-US" sz="2800" b="0" i="1" dirty="0" smtClean="0">
                <a:latin typeface="Calibri" pitchFamily="34" charset="0"/>
              </a:rPr>
              <a:t>evolution</a:t>
            </a:r>
            <a:r>
              <a:rPr lang="en-US" sz="2800" b="0" dirty="0" smtClean="0">
                <a:latin typeface="Calibri" pitchFamily="34" charset="0"/>
              </a:rPr>
              <a:t>.  </a:t>
            </a:r>
          </a:p>
          <a:p>
            <a:pPr marL="457200" indent="-457200">
              <a:buFont typeface="Arial" pitchFamily="34" charset="0"/>
              <a:buChar char="•"/>
            </a:pPr>
            <a:r>
              <a:rPr lang="en-US" sz="2800" b="0" dirty="0" smtClean="0">
                <a:latin typeface="Calibri" pitchFamily="34" charset="0"/>
              </a:rPr>
              <a:t>To understand that biological evolution involves descent with modification (and other contributions of Charles Darwin).  </a:t>
            </a:r>
          </a:p>
          <a:p>
            <a:pPr marL="457200" indent="-457200">
              <a:buFont typeface="Arial" pitchFamily="34" charset="0"/>
              <a:buChar char="•"/>
            </a:pPr>
            <a:r>
              <a:rPr lang="en-US" sz="2800" b="0" dirty="0" smtClean="0">
                <a:latin typeface="Calibri" pitchFamily="34" charset="0"/>
              </a:rPr>
              <a:t>To explain and give different types of evidence for the key concept of biological evolution: all life shares a common ancestor.</a:t>
            </a:r>
          </a:p>
          <a:p>
            <a:pPr marL="457200" indent="-457200">
              <a:buFont typeface="Arial" pitchFamily="34" charset="0"/>
              <a:buChar char="•"/>
            </a:pPr>
            <a:r>
              <a:rPr lang="en-US" sz="2800" b="0" dirty="0" smtClean="0">
                <a:latin typeface="Calibri" pitchFamily="34" charset="0"/>
              </a:rPr>
              <a:t>To identify homologous structures in a variety of organisms and to distinguish between homologous and analogous structures.</a:t>
            </a:r>
          </a:p>
          <a:p>
            <a:pPr marL="457200" indent="-457200">
              <a:buFont typeface="Arial" pitchFamily="34" charset="0"/>
              <a:buChar char="•"/>
            </a:pPr>
            <a:endParaRPr lang="en-US" sz="2800" b="0" dirty="0" smtClean="0">
              <a:latin typeface="Calibri" pitchFamily="34" charset="0"/>
            </a:endParaRPr>
          </a:p>
        </p:txBody>
      </p:sp>
      <p:pic>
        <p:nvPicPr>
          <p:cNvPr id="4" name="Picture 2" descr="http://chicagobookclinic.org/wp-content/uploads/2010/09/dart_target.jpg"/>
          <p:cNvPicPr>
            <a:picLocks noChangeAspect="1" noChangeArrowheads="1"/>
          </p:cNvPicPr>
          <p:nvPr/>
        </p:nvPicPr>
        <p:blipFill>
          <a:blip r:embed="rId2" cstate="print"/>
          <a:srcRect/>
          <a:stretch>
            <a:fillRect/>
          </a:stretch>
        </p:blipFill>
        <p:spPr bwMode="auto">
          <a:xfrm>
            <a:off x="6215743" y="0"/>
            <a:ext cx="2732314" cy="151572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56208"/>
            <a:ext cx="9043413" cy="4893648"/>
          </a:xfrm>
          <a:prstGeom prst="rect">
            <a:avLst/>
          </a:prstGeom>
          <a:noFill/>
        </p:spPr>
        <p:txBody>
          <a:bodyPr wrap="square" rtlCol="0">
            <a:spAutoFit/>
          </a:bodyPr>
          <a:lstStyle/>
          <a:p>
            <a:r>
              <a:rPr lang="en-US" sz="4000" dirty="0" smtClean="0">
                <a:solidFill>
                  <a:srgbClr val="D1282E"/>
                </a:solidFill>
                <a:latin typeface="Calibri"/>
                <a:cs typeface="Calibri"/>
              </a:rPr>
              <a:t>Understanding Evolution</a:t>
            </a:r>
          </a:p>
          <a:p>
            <a:endParaRPr lang="en-US" sz="4000" dirty="0" smtClean="0">
              <a:solidFill>
                <a:srgbClr val="D1282E"/>
              </a:solidFill>
              <a:latin typeface="Calibri"/>
              <a:cs typeface="Calibri"/>
            </a:endParaRPr>
          </a:p>
          <a:p>
            <a:r>
              <a:rPr lang="en-US" sz="2800" dirty="0" smtClean="0">
                <a:latin typeface="Calibri"/>
                <a:cs typeface="Calibri"/>
              </a:rPr>
              <a:t>Website from Museum of Paleontology, UC Berkeley</a:t>
            </a:r>
            <a:endParaRPr lang="en-US" sz="2400" dirty="0" smtClean="0">
              <a:latin typeface="Calibri"/>
              <a:cs typeface="Calibri"/>
            </a:endParaRPr>
          </a:p>
          <a:p>
            <a:r>
              <a:rPr lang="en-US" sz="2400" dirty="0">
                <a:latin typeface="Calibri"/>
                <a:cs typeface="Calibri"/>
                <a:hlinkClick r:id="rId2"/>
              </a:rPr>
              <a:t>http://evolution.berkeley.edu/evolibrary/</a:t>
            </a:r>
            <a:r>
              <a:rPr lang="en-US" sz="2400" dirty="0" smtClean="0">
                <a:latin typeface="Calibri"/>
                <a:cs typeface="Calibri"/>
                <a:hlinkClick r:id="rId2"/>
              </a:rPr>
              <a:t>home.php</a:t>
            </a:r>
            <a:endParaRPr lang="en-US" sz="2400" dirty="0" smtClean="0">
              <a:latin typeface="Calibri"/>
              <a:cs typeface="Calibri"/>
            </a:endParaRPr>
          </a:p>
          <a:p>
            <a:endParaRPr lang="en-US" sz="2400" dirty="0">
              <a:latin typeface="Calibri"/>
              <a:cs typeface="Calibri"/>
            </a:endParaRPr>
          </a:p>
          <a:p>
            <a:pPr marL="342900" indent="-342900">
              <a:buFont typeface="Arial"/>
              <a:buChar char="•"/>
            </a:pPr>
            <a:r>
              <a:rPr lang="en-US" sz="2800" dirty="0" smtClean="0">
                <a:latin typeface="Calibri"/>
                <a:cs typeface="Calibri"/>
              </a:rPr>
              <a:t>Evolution 101</a:t>
            </a:r>
          </a:p>
          <a:p>
            <a:pPr marL="342900" indent="-342900">
              <a:buFont typeface="Arial"/>
              <a:buChar char="•"/>
            </a:pPr>
            <a:r>
              <a:rPr lang="en-US" sz="2800" dirty="0" smtClean="0">
                <a:latin typeface="Calibri"/>
                <a:cs typeface="Calibri"/>
              </a:rPr>
              <a:t>Teaching Materials</a:t>
            </a:r>
          </a:p>
          <a:p>
            <a:pPr marL="342900" indent="-342900">
              <a:buFont typeface="Arial"/>
              <a:buChar char="•"/>
            </a:pPr>
            <a:r>
              <a:rPr lang="en-US" sz="2800" dirty="0" smtClean="0">
                <a:latin typeface="Calibri"/>
                <a:cs typeface="Calibri"/>
              </a:rPr>
              <a:t>Resource Library</a:t>
            </a:r>
          </a:p>
          <a:p>
            <a:pPr marL="342900" indent="-342900">
              <a:buFont typeface="Arial"/>
              <a:buChar char="•"/>
            </a:pPr>
            <a:r>
              <a:rPr lang="en-US" sz="2800" dirty="0" smtClean="0">
                <a:latin typeface="Calibri"/>
                <a:cs typeface="Calibri"/>
              </a:rPr>
              <a:t>Conceptual Framework  </a:t>
            </a:r>
            <a:r>
              <a:rPr lang="en-US" sz="2000" dirty="0">
                <a:hlinkClick r:id="rId3"/>
              </a:rPr>
              <a:t>http://evolution.berkeley.edu/evolibrary/teach/</a:t>
            </a:r>
            <a:r>
              <a:rPr lang="en-US" sz="2000" dirty="0" smtClean="0">
                <a:hlinkClick r:id="rId3"/>
              </a:rPr>
              <a:t>framework.php</a:t>
            </a:r>
            <a:r>
              <a:rPr lang="en-US" sz="2000" dirty="0" smtClean="0"/>
              <a:t> </a:t>
            </a:r>
            <a:endParaRPr lang="en-US" sz="2400" dirty="0"/>
          </a:p>
          <a:p>
            <a:endParaRPr lang="en-US" sz="2400" dirty="0">
              <a:latin typeface="Calibri"/>
              <a:cs typeface="Calibri"/>
            </a:endParaRPr>
          </a:p>
        </p:txBody>
      </p:sp>
    </p:spTree>
    <p:extLst>
      <p:ext uri="{BB962C8B-B14F-4D97-AF65-F5344CB8AC3E}">
        <p14:creationId xmlns:p14="http://schemas.microsoft.com/office/powerpoint/2010/main" val="2701643611"/>
      </p:ext>
    </p:extLst>
  </p:cSld>
  <p:clrMapOvr>
    <a:masterClrMapping/>
  </p:clrMapOvr>
  <p:transition xmlns:p14="http://schemas.microsoft.com/office/powerpoint/2010/mai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4046</TotalTime>
  <Words>2056</Words>
  <Application>Microsoft Macintosh PowerPoint</Application>
  <PresentationFormat>On-screen Show (4:3)</PresentationFormat>
  <Paragraphs>337</Paragraphs>
  <Slides>40</Slides>
  <Notes>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Essential</vt:lpstr>
      <vt:lpstr>Academic language:  Just another brick in the Word Wall</vt:lpstr>
      <vt:lpstr>academic vocabulary – Tiered language</vt:lpstr>
      <vt:lpstr>Tier 1:  The most basic words -                Survival English</vt:lpstr>
      <vt:lpstr>Tier 3: Low frequency words specific to a discipline</vt:lpstr>
      <vt:lpstr>Tier 2: High frequency words found              across a variety of disciplines</vt:lpstr>
      <vt:lpstr>The word wall</vt:lpstr>
      <vt:lpstr>1.1  EVIDENCE of evolution </vt:lpstr>
      <vt:lpstr>LEARNING TARGETS</vt:lpstr>
      <vt:lpstr>PowerPoint Presentation</vt:lpstr>
      <vt:lpstr>PowerPoint Presentation</vt:lpstr>
      <vt:lpstr>PowerPoint Presentation</vt:lpstr>
      <vt:lpstr>Defining BIOLOGICAL evolution</vt:lpstr>
      <vt:lpstr>He is the man</vt:lpstr>
      <vt:lpstr>Lines of Evidence – Overview </vt:lpstr>
      <vt:lpstr>The Fossil Record</vt:lpstr>
      <vt:lpstr>The Fossil Record (cont’d.)</vt:lpstr>
      <vt:lpstr>The Fossil Record (cont’d.)</vt:lpstr>
      <vt:lpstr>PowerPoint Presentation</vt:lpstr>
      <vt:lpstr>Comparative Anatomy</vt:lpstr>
      <vt:lpstr>Comparative Anatomy (cont’d.)</vt:lpstr>
      <vt:lpstr>Comparative Anatomy (cont’d.)</vt:lpstr>
      <vt:lpstr>PowerPoint Presentation</vt:lpstr>
      <vt:lpstr>Comparative Anatomy (cont’d.)</vt:lpstr>
      <vt:lpstr>Comparative Embryology</vt:lpstr>
      <vt:lpstr>Comparative Embryology (cont’d.)</vt:lpstr>
      <vt:lpstr>Biogeography</vt:lpstr>
      <vt:lpstr>E.g. Marsupial Evolution</vt:lpstr>
      <vt:lpstr>Molecular Genetics</vt:lpstr>
      <vt:lpstr>PowerPoint Presentation</vt:lpstr>
      <vt:lpstr>AVIAN ARCHITECTS</vt:lpstr>
      <vt:lpstr>PowerPoint Presentation</vt:lpstr>
      <vt:lpstr>Flying Squirrels vs. sugar gliders</vt:lpstr>
      <vt:lpstr>Squirrels vs. sugar gliders</vt:lpstr>
      <vt:lpstr>GENES THAT NEVER GO Out OF StyLE</vt:lpstr>
      <vt:lpstr>PowerPoint Presentation</vt:lpstr>
      <vt:lpstr>Desert-dwellers</vt:lpstr>
      <vt:lpstr>PowerPoint Presentation</vt:lpstr>
      <vt:lpstr>ALL THUMBS</vt:lpstr>
      <vt:lpstr>PowerPoint Presentation</vt:lpstr>
      <vt:lpstr>PowerPoint Presentation</vt:lpstr>
    </vt:vector>
  </TitlesOfParts>
  <Company>CSU East Bay - Biology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Caron Inouye</dc:creator>
  <cp:lastModifiedBy>Caron Inouye</cp:lastModifiedBy>
  <cp:revision>156</cp:revision>
  <dcterms:created xsi:type="dcterms:W3CDTF">2011-06-16T02:19:34Z</dcterms:created>
  <dcterms:modified xsi:type="dcterms:W3CDTF">2012-07-16T07:40:17Z</dcterms:modified>
</cp:coreProperties>
</file>