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1"/>
  </p:notesMasterIdLst>
  <p:sldIdLst>
    <p:sldId id="359" r:id="rId2"/>
    <p:sldId id="331" r:id="rId3"/>
    <p:sldId id="318" r:id="rId4"/>
    <p:sldId id="353" r:id="rId5"/>
    <p:sldId id="351" r:id="rId6"/>
    <p:sldId id="354" r:id="rId7"/>
    <p:sldId id="355" r:id="rId8"/>
    <p:sldId id="320" r:id="rId9"/>
    <p:sldId id="321" r:id="rId10"/>
    <p:sldId id="323" r:id="rId11"/>
    <p:sldId id="324" r:id="rId12"/>
    <p:sldId id="325" r:id="rId13"/>
    <p:sldId id="360" r:id="rId14"/>
    <p:sldId id="326" r:id="rId15"/>
    <p:sldId id="357" r:id="rId16"/>
    <p:sldId id="328" r:id="rId17"/>
    <p:sldId id="327" r:id="rId18"/>
    <p:sldId id="329" r:id="rId19"/>
    <p:sldId id="33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AC00AC"/>
    <a:srgbClr val="EE84DE"/>
    <a:srgbClr val="7E007E"/>
    <a:srgbClr val="0900D9"/>
    <a:srgbClr val="61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2C785-B137-4147-BA29-08BEAE31A830}" type="datetimeFigureOut">
              <a:rPr lang="en-US" smtClean="0"/>
              <a:t>7/17/12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6C79A-FF62-9B4F-8207-ED8D5D372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3B666-4232-4DFA-BBBE-6A4B52B34302}" type="datetime4">
              <a:rPr lang="en-US"/>
              <a:pPr/>
              <a:t>July 17, 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BEFA13-1D75-452B-AA77-92973DAAAB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6087C-6274-49FA-B875-054942D44E17}" type="datetime4">
              <a:rPr lang="en-US"/>
              <a:pPr/>
              <a:t>July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493CD-1EFB-40E9-A339-848244FFC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A20C4-9C6A-4593-B4EC-F75839A65361}" type="datetime4">
              <a:rPr lang="en-US"/>
              <a:pPr/>
              <a:t>July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B1433-6EFE-4799-8B56-0396E8F72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3CF54-BB6A-428C-90BD-FD01412E5FA7}" type="datetime4">
              <a:rPr lang="en-US"/>
              <a:pPr/>
              <a:t>July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8ADC9-39E9-4712-9B72-B2D99A9DE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786CE8-162E-4187-8FBE-A185E9493BBB}" type="datetime4">
              <a:rPr lang="en-US"/>
              <a:pPr/>
              <a:t>July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7408F-8FA1-4511-A727-EBCD584BDA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F663D0-6424-4F40-9C9E-8443F0A17BE7}" type="datetime4">
              <a:rPr lang="en-US"/>
              <a:pPr/>
              <a:t>July 17, 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BF182-23E8-4345-ABE3-D7EF87D83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FFAFD-8F4B-4ED6-A107-CE0E96863149}" type="datetime4">
              <a:rPr lang="en-US"/>
              <a:pPr/>
              <a:t>July 17, 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28AAA-C01D-4768-926B-050960E5B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46631-9A23-4B6B-9D85-3C6B8AC3CEF3}" type="datetime4">
              <a:rPr lang="en-US"/>
              <a:pPr/>
              <a:t>July 17, 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0B354-94AB-47D9-A923-56AE580E5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7EEF04-DDCE-4F74-9A90-21926976C164}" type="datetime4">
              <a:rPr lang="en-US"/>
              <a:pPr/>
              <a:t>July 17, 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45181-18D3-455B-9980-FE29118A05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441B6-94B6-48B6-B896-96CF5855C720}" type="datetime4">
              <a:rPr lang="en-US"/>
              <a:pPr/>
              <a:t>July 17, 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BFC78-23E4-42AD-A8D7-50AC05284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5B021-3CFA-457C-80D1-43C2EAB62379}" type="datetime4">
              <a:rPr lang="en-US"/>
              <a:pPr/>
              <a:t>July 17, 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BEA36-A94C-41EE-A6E3-2AFFB2D36F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83C2E7F3-5B07-4ED2-B039-B0E1381D81E4}" type="datetime4">
              <a:rPr lang="en-US"/>
              <a:pPr/>
              <a:t>July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fld id="{3B68698C-22C7-4C68-9562-F7EE795C25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4001" r:id="rId9"/>
    <p:sldLayoutId id="2147483998" r:id="rId10"/>
    <p:sldLayoutId id="2147483999" r:id="rId11"/>
  </p:sldLayoutIdLst>
  <p:transition xmlns:p14="http://schemas.microsoft.com/office/powerpoint/2010/main"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 spc="-60">
          <a:solidFill>
            <a:schemeClr val="tx2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pitchFamily="34" charset="0"/>
        <a:defRPr sz="3600" b="1"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3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://evolution.berkeley.edu/evolibrary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://evolution.berkeley.edu/evolibrary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.xml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file://localhost/Volumes/EB4_IRDVD_1/Chapter_13/B_Jpeg_Images/13_Labeled_Images/13_22GeneticDrift_3-L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EB4_IRDVD_1/Chapter_13/B_Jpeg_Images/13_Labeled_Images/13_23BottleneckEffect_3-L.jpg" TargetMode="External"/><Relationship Id="rId4" Type="http://schemas.openxmlformats.org/officeDocument/2006/relationships/image" Target="../media/image20.jpeg"/><Relationship Id="rId5" Type="http://schemas.openxmlformats.org/officeDocument/2006/relationships/image" Target="file://localhost/Volumes/EB4_IRDVD_1/Chapter_13/B_Jpeg_Images/13_Labeled_Images/13_24CheetahBottleneck-L.jpg" TargetMode="External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file://localhost/Volumes/EB4_IRDVD_1/Chapter_13/B_Jpeg_Images/13_Labeled_Images/13_25_FounderEffect-L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8587" y="190500"/>
            <a:ext cx="8890001" cy="205014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</a:rPr>
              <a:t>1.2  Mechanisms </a:t>
            </a:r>
            <a:r>
              <a:rPr lang="en-US" sz="4400" smtClean="0">
                <a:ea typeface="+mj-ea"/>
              </a:rPr>
              <a:t>of evolution – I  </a:t>
            </a:r>
            <a:r>
              <a:rPr lang="en-US" sz="4400" dirty="0" smtClean="0">
                <a:ea typeface="+mj-ea"/>
              </a:rPr>
              <a:t>	</a:t>
            </a:r>
            <a:endParaRPr lang="en-US" sz="4400" dirty="0">
              <a:ea typeface="+mj-ea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 cstate="print"/>
          <a:srcRect t="8041"/>
          <a:stretch>
            <a:fillRect/>
          </a:stretch>
        </p:blipFill>
        <p:spPr bwMode="auto">
          <a:xfrm>
            <a:off x="0" y="3598751"/>
            <a:ext cx="132397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3587865"/>
            <a:ext cx="15716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4" cstate="print"/>
          <a:srcRect l="10980"/>
          <a:stretch>
            <a:fillRect/>
          </a:stretch>
        </p:blipFill>
        <p:spPr bwMode="auto">
          <a:xfrm>
            <a:off x="2895600" y="3587865"/>
            <a:ext cx="174307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8675" y="3591040"/>
            <a:ext cx="1592263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/>
          <p:cNvPicPr>
            <a:picLocks noChangeAspect="1"/>
          </p:cNvPicPr>
          <p:nvPr/>
        </p:nvPicPr>
        <p:blipFill>
          <a:blip r:embed="rId6" cstate="print"/>
          <a:srcRect t="-2" r="8699" b="2797"/>
          <a:stretch>
            <a:fillRect/>
          </a:stretch>
        </p:blipFill>
        <p:spPr bwMode="auto">
          <a:xfrm>
            <a:off x="6230938" y="3591040"/>
            <a:ext cx="15541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/>
          <p:cNvPicPr>
            <a:picLocks noChangeAspect="1"/>
          </p:cNvPicPr>
          <p:nvPr/>
        </p:nvPicPr>
        <p:blipFill>
          <a:blip r:embed="rId7" cstate="print"/>
          <a:srcRect l="10760"/>
          <a:stretch>
            <a:fillRect/>
          </a:stretch>
        </p:blipFill>
        <p:spPr bwMode="auto">
          <a:xfrm>
            <a:off x="7785100" y="3598978"/>
            <a:ext cx="123348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1286" y="6069464"/>
            <a:ext cx="1952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7405" y="6113006"/>
            <a:ext cx="1238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7447" y="5998708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24538" y="6069464"/>
            <a:ext cx="2962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54648" y="4874585"/>
            <a:ext cx="438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IMSS </a:t>
            </a:r>
            <a:r>
              <a:rPr lang="en-US" sz="2400" dirty="0" smtClean="0">
                <a:latin typeface="Calibri"/>
                <a:cs typeface="Calibri"/>
              </a:rPr>
              <a:t>BIOLOGY </a:t>
            </a:r>
            <a:r>
              <a:rPr lang="en-US" sz="2400" b="1" i="1" dirty="0" smtClean="0">
                <a:latin typeface="Calibri"/>
                <a:cs typeface="Calibri"/>
              </a:rPr>
              <a:t>  </a:t>
            </a:r>
            <a:r>
              <a:rPr lang="en-US" sz="2400" dirty="0">
                <a:latin typeface="Calibri"/>
                <a:cs typeface="Calibri"/>
              </a:rPr>
              <a:t>~</a:t>
            </a:r>
            <a:r>
              <a:rPr lang="en-US" sz="2400" b="1" i="1" dirty="0">
                <a:latin typeface="Calibri"/>
                <a:cs typeface="Calibri"/>
              </a:rPr>
              <a:t> </a:t>
            </a:r>
            <a:r>
              <a:rPr lang="en-US" sz="2400" b="1" i="1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SUMMER 2012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58028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4" y="0"/>
            <a:ext cx="8291603" cy="6850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008"/>
            <a:ext cx="9061176" cy="3533675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b="0" dirty="0" smtClean="0"/>
              <a:t>“Migration” of genes from one population to another, i.e., genetic exchange between populations </a:t>
            </a:r>
          </a:p>
          <a:p>
            <a:pPr lvl="1"/>
            <a:r>
              <a:rPr lang="en-US" sz="2800" dirty="0">
                <a:latin typeface="Calibri" charset="0"/>
              </a:rPr>
              <a:t>A </a:t>
            </a:r>
            <a:r>
              <a:rPr lang="en-US" sz="2800" dirty="0" smtClean="0">
                <a:latin typeface="Calibri" charset="0"/>
              </a:rPr>
              <a:t>population </a:t>
            </a:r>
            <a:r>
              <a:rPr lang="en-US" sz="2800" dirty="0">
                <a:latin typeface="Calibri" charset="0"/>
              </a:rPr>
              <a:t>may gain or lose alleles as individuals (or gametes, e.g. pollen) move into (migrate) or out of (emigrate) the </a:t>
            </a:r>
            <a:r>
              <a:rPr lang="en-US" sz="2800" dirty="0" smtClean="0">
                <a:latin typeface="Calibri" charset="0"/>
              </a:rPr>
              <a:t>population.</a:t>
            </a:r>
            <a:endParaRPr lang="en-US" sz="2800" dirty="0">
              <a:latin typeface="Calibri" charset="0"/>
            </a:endParaRPr>
          </a:p>
          <a:p>
            <a:pPr>
              <a:buFont typeface="Arial"/>
              <a:buChar char="•"/>
            </a:pPr>
            <a:r>
              <a:rPr lang="en-US" sz="2800" b="0" dirty="0">
                <a:latin typeface="Calibri" charset="0"/>
              </a:rPr>
              <a:t>Gene flow can be very important source of genetic variation if genes are carried to a population where those genes previously did not exist</a:t>
            </a:r>
            <a:r>
              <a:rPr lang="en-US" sz="2800" b="0" dirty="0" smtClean="0">
                <a:latin typeface="Calibri" charset="0"/>
              </a:rPr>
              <a:t>.</a:t>
            </a:r>
            <a:endParaRPr lang="en-US" sz="2800" b="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872" y="4288366"/>
            <a:ext cx="5448576" cy="21897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08112" y="6478101"/>
            <a:ext cx="3235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/>
                <a:cs typeface="Calibri"/>
                <a:hlinkClick r:id="rId3"/>
              </a:rPr>
              <a:t>http://evolution.berkeley.edu/evolibrary</a:t>
            </a:r>
            <a:r>
              <a:rPr lang="en-US" sz="1400" dirty="0" smtClean="0">
                <a:latin typeface="Calibri"/>
                <a:cs typeface="Calibri"/>
                <a:hlinkClick r:id="rId3"/>
              </a:rPr>
              <a:t>/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407660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PQuestion"/>
          <p:cNvSpPr>
            <a:spLocks noGrp="1" noChangeArrowheads="1"/>
          </p:cNvSpPr>
          <p:nvPr>
            <p:ph type="title"/>
          </p:nvPr>
        </p:nvSpPr>
        <p:spPr>
          <a:xfrm>
            <a:off x="100587" y="699995"/>
            <a:ext cx="9043413" cy="106375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cap="none" dirty="0" smtClean="0"/>
              <a:t>Gene flow tends to _____ genetic differences </a:t>
            </a:r>
            <a:r>
              <a:rPr lang="en-US" sz="3600" i="1" cap="none" dirty="0" smtClean="0"/>
              <a:t>between</a:t>
            </a:r>
            <a:r>
              <a:rPr lang="en-US" sz="3600" cap="none" dirty="0" smtClean="0"/>
              <a:t> populations</a:t>
            </a:r>
            <a:r>
              <a:rPr lang="en-US" sz="3200" cap="none" dirty="0" smtClean="0"/>
              <a:t>.  </a:t>
            </a:r>
            <a:endParaRPr lang="en-US" sz="3200" cap="none" dirty="0"/>
          </a:p>
        </p:txBody>
      </p:sp>
      <p:sp>
        <p:nvSpPr>
          <p:cNvPr id="409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2112572"/>
            <a:ext cx="5715000" cy="4974027"/>
          </a:xfrm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sz="3200" b="0" dirty="0"/>
              <a:t>(A) </a:t>
            </a:r>
            <a:r>
              <a:rPr lang="en-US" sz="3200" b="0" dirty="0" smtClean="0"/>
              <a:t>increase</a:t>
            </a:r>
            <a:endParaRPr lang="en-US" sz="3200" b="0" dirty="0"/>
          </a:p>
          <a:p>
            <a:pPr marL="685800" indent="-685800" eaLnBrk="1" hangingPunct="1">
              <a:buFontTx/>
              <a:buNone/>
            </a:pPr>
            <a:r>
              <a:rPr lang="en-US" sz="3200" b="0" dirty="0"/>
              <a:t>(B) </a:t>
            </a:r>
            <a:r>
              <a:rPr lang="en-US" sz="3200" b="0" dirty="0" smtClean="0"/>
              <a:t>decrease</a:t>
            </a:r>
            <a:endParaRPr lang="en-US" sz="3200" b="0" dirty="0"/>
          </a:p>
          <a:p>
            <a:pPr marL="685800" indent="-685800" eaLnBrk="1" hangingPunct="1">
              <a:buFontTx/>
              <a:buNone/>
            </a:pPr>
            <a:r>
              <a:rPr lang="en-US" sz="3200" b="0" dirty="0"/>
              <a:t>(C) </a:t>
            </a:r>
            <a:r>
              <a:rPr lang="en-US" sz="3200" b="0" dirty="0" smtClean="0"/>
              <a:t>have no effect on</a:t>
            </a:r>
            <a:endParaRPr lang="en-US" sz="3200" b="0" dirty="0"/>
          </a:p>
          <a:p>
            <a:pPr marL="685800" indent="-685800" eaLnBrk="1" hangingPunct="1">
              <a:buFontTx/>
              <a:buNone/>
            </a:pPr>
            <a:r>
              <a:rPr lang="en-US" sz="3200" b="0" dirty="0"/>
              <a:t>(D) p</a:t>
            </a:r>
            <a:r>
              <a:rPr lang="en-US" sz="3200" b="0" dirty="0" smtClean="0"/>
              <a:t>revent</a:t>
            </a:r>
          </a:p>
          <a:p>
            <a:pPr marL="685800" indent="-685800" eaLnBrk="1" hangingPunct="1">
              <a:buFontTx/>
              <a:buNone/>
            </a:pPr>
            <a:endParaRPr lang="en-US" sz="2800" b="0" dirty="0"/>
          </a:p>
        </p:txBody>
      </p:sp>
      <p:graphicFrame>
        <p:nvGraphicFramePr>
          <p:cNvPr id="7448" name="Group 280" hidden="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15925" y="6070600"/>
          <a:ext cx="8312150" cy="549275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Confetti">
                      <a:fgClr>
                        <a:srgbClr val="000000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Countdown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772400" y="2316163"/>
            <a:ext cx="635000" cy="3679825"/>
            <a:chOff x="5024" y="1200"/>
            <a:chExt cx="752" cy="2775"/>
          </a:xfrm>
        </p:grpSpPr>
        <p:sp>
          <p:nvSpPr>
            <p:cNvPr id="4166" name="CDLine" hidden="1"/>
            <p:cNvSpPr>
              <a:spLocks noChangeShapeType="1"/>
            </p:cNvSpPr>
            <p:nvPr/>
          </p:nvSpPr>
          <p:spPr bwMode="auto">
            <a:xfrm>
              <a:off x="5400" y="1200"/>
              <a:ext cx="0" cy="2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CDBall" hidden="1"/>
            <p:cNvSpPr>
              <a:spLocks noChangeArrowheads="1"/>
            </p:cNvSpPr>
            <p:nvPr/>
          </p:nvSpPr>
          <p:spPr bwMode="auto">
            <a:xfrm>
              <a:off x="5024" y="3225"/>
              <a:ext cx="752" cy="750"/>
            </a:xfrm>
            <a:prstGeom prst="star24">
              <a:avLst>
                <a:gd name="adj" fmla="val 375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Tahoma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584222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Genetic Drift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800" b="0" dirty="0">
                <a:latin typeface="Calibri" charset="0"/>
              </a:rPr>
              <a:t>Change in gene pool of a </a:t>
            </a:r>
            <a:r>
              <a:rPr lang="en-US" sz="2800" b="0" dirty="0" smtClean="0">
                <a:latin typeface="Calibri" charset="0"/>
              </a:rPr>
              <a:t>population </a:t>
            </a:r>
            <a:r>
              <a:rPr lang="en-US" sz="2800" b="0" dirty="0">
                <a:latin typeface="Calibri" charset="0"/>
              </a:rPr>
              <a:t>due to </a:t>
            </a:r>
            <a:r>
              <a:rPr lang="en-US" sz="2800" b="0" i="1" dirty="0" smtClean="0">
                <a:solidFill>
                  <a:schemeClr val="tx2"/>
                </a:solidFill>
                <a:latin typeface="Calibri" charset="0"/>
              </a:rPr>
              <a:t>chance</a:t>
            </a:r>
            <a:r>
              <a:rPr lang="en-US" sz="2800" b="0" i="1" dirty="0" smtClean="0">
                <a:latin typeface="Calibri" charset="0"/>
              </a:rPr>
              <a:t>.</a:t>
            </a:r>
          </a:p>
          <a:p>
            <a:pPr marL="571500" indent="-571500">
              <a:buFont typeface="Arial"/>
              <a:buChar char="•"/>
            </a:pPr>
            <a:r>
              <a:rPr lang="en-US" sz="2800" b="0" dirty="0" smtClean="0">
                <a:latin typeface="Calibri" charset="0"/>
              </a:rPr>
              <a:t>Although genetic drift is an evolutionary mechanism, it doesn’t result in adaptations.</a:t>
            </a:r>
          </a:p>
          <a:p>
            <a:pPr marL="685800" lvl="1" indent="-57150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In each generation, some individuals may, purely by chance, leave behind a few more descendants (thus genes) than other individuals.</a:t>
            </a:r>
          </a:p>
          <a:p>
            <a:pPr marL="685800" lvl="1" indent="-571500">
              <a:buFont typeface="Arial"/>
              <a:buChar char="•"/>
            </a:pPr>
            <a:r>
              <a:rPr lang="en-US" sz="2400" b="0" dirty="0" smtClean="0">
                <a:latin typeface="Calibri" charset="0"/>
              </a:rPr>
              <a:t>The genes of the next generation will be the genes of the “lucky” individuals, not necessarily the healthier or “better” individuals.</a:t>
            </a:r>
            <a:endParaRPr lang="en-US" sz="2400" b="0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38" y="4541270"/>
            <a:ext cx="4533900" cy="2197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8112" y="6478101"/>
            <a:ext cx="3235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/>
                <a:cs typeface="Calibri"/>
                <a:hlinkClick r:id="rId3"/>
              </a:rPr>
              <a:t>http://evolution.berkeley.edu/evolibrary</a:t>
            </a:r>
            <a:r>
              <a:rPr lang="en-US" sz="1400" dirty="0" smtClean="0">
                <a:latin typeface="Calibri"/>
                <a:cs typeface="Calibri"/>
                <a:hlinkClick r:id="rId3"/>
              </a:rPr>
              <a:t>/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7397482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43" y="3386330"/>
            <a:ext cx="9034757" cy="3362130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buFont typeface="Arial"/>
              <a:buChar char="•"/>
              <a:defRPr/>
            </a:pPr>
            <a:r>
              <a:rPr lang="en-US" sz="2800" b="0" dirty="0" smtClean="0">
                <a:ea typeface="+mn-ea"/>
              </a:rPr>
              <a:t>Form teams of two.  </a:t>
            </a:r>
            <a:endParaRPr lang="en-US" sz="2800" b="0" dirty="0" smtClean="0">
              <a:latin typeface="Calibri" charset="0"/>
              <a:ea typeface="+mn-ea"/>
            </a:endParaRPr>
          </a:p>
          <a:p>
            <a:pPr marL="0" indent="0" eaLnBrk="1" fontAlgn="auto" hangingPunct="1">
              <a:defRPr/>
            </a:pPr>
            <a:endParaRPr lang="en-US" sz="2800" dirty="0">
              <a:latin typeface="Calibri" charset="0"/>
            </a:endParaRPr>
          </a:p>
          <a:p>
            <a:pPr marL="571500" lvl="1" indent="-457200" eaLnBrk="1" fontAlgn="auto" hangingPunct="1">
              <a:buFont typeface="Arial"/>
              <a:buChar char="•"/>
              <a:defRPr/>
            </a:pPr>
            <a:endParaRPr lang="en-US" sz="2800" b="0" dirty="0">
              <a:ea typeface="+mn-ea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816017" y="177457"/>
            <a:ext cx="3598242" cy="2049495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63891" y="730927"/>
            <a:ext cx="1895750" cy="599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cap="all" spc="-6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a typeface="+mj-ea"/>
              </a:rPr>
              <a:t>ACTIVITY</a:t>
            </a:r>
            <a:endParaRPr lang="en-US" dirty="0">
              <a:solidFill>
                <a:schemeClr val="tx1"/>
              </a:solidFill>
              <a:ea typeface="+mj-e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63891" y="4551986"/>
            <a:ext cx="1895750" cy="1848604"/>
            <a:chOff x="7067649" y="5124620"/>
            <a:chExt cx="1613414" cy="15811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7649" y="5124620"/>
              <a:ext cx="1613414" cy="158114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21527" y="5733022"/>
              <a:ext cx="1159536" cy="342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30</a:t>
              </a:r>
              <a:r>
                <a:rPr lang="en-US" sz="20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min.</a:t>
              </a:r>
              <a:endParaRPr lang="en-US" sz="20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245122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/>
                <a:cs typeface="Calibri"/>
              </a:rPr>
              <a:t>THE EFFECTS OF GENETIC DRIFT</a:t>
            </a:r>
            <a:endParaRPr lang="en-US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515580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PQuestion"/>
          <p:cNvSpPr>
            <a:spLocks noGrp="1" noChangeArrowheads="1"/>
          </p:cNvSpPr>
          <p:nvPr>
            <p:ph type="title"/>
          </p:nvPr>
        </p:nvSpPr>
        <p:spPr>
          <a:xfrm>
            <a:off x="138306" y="624835"/>
            <a:ext cx="9005693" cy="106375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cap="none" dirty="0" smtClean="0"/>
              <a:t>Genetic drift tends to ____ the amount of genetic variation in populations. </a:t>
            </a:r>
            <a:endParaRPr lang="en-US" sz="3600" cap="none" dirty="0"/>
          </a:p>
        </p:txBody>
      </p:sp>
      <p:sp>
        <p:nvSpPr>
          <p:cNvPr id="409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911375"/>
            <a:ext cx="5715000" cy="5175224"/>
          </a:xfrm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sz="3200" b="0" dirty="0"/>
              <a:t>(A) </a:t>
            </a:r>
            <a:r>
              <a:rPr lang="en-US" sz="3200" b="0" dirty="0" smtClean="0"/>
              <a:t>increase</a:t>
            </a:r>
            <a:endParaRPr lang="en-US" sz="3200" b="0" dirty="0"/>
          </a:p>
          <a:p>
            <a:pPr marL="685800" indent="-685800" eaLnBrk="1" hangingPunct="1">
              <a:buFontTx/>
              <a:buNone/>
            </a:pPr>
            <a:r>
              <a:rPr lang="en-US" sz="3200" b="0" dirty="0"/>
              <a:t>(B) </a:t>
            </a:r>
            <a:r>
              <a:rPr lang="en-US" sz="3200" b="0" dirty="0" smtClean="0"/>
              <a:t>reduce</a:t>
            </a:r>
            <a:endParaRPr lang="en-US" sz="3200" b="0" dirty="0"/>
          </a:p>
          <a:p>
            <a:pPr marL="685800" indent="-685800" eaLnBrk="1" hangingPunct="1">
              <a:buFontTx/>
              <a:buNone/>
            </a:pPr>
            <a:r>
              <a:rPr lang="en-US" sz="3200" b="0" dirty="0"/>
              <a:t>(C) </a:t>
            </a:r>
            <a:r>
              <a:rPr lang="en-US" sz="3200" b="0" dirty="0" smtClean="0"/>
              <a:t>have minimal effect on</a:t>
            </a:r>
            <a:endParaRPr lang="en-US" sz="3200" b="0" dirty="0"/>
          </a:p>
          <a:p>
            <a:pPr marL="685800" indent="-685800" eaLnBrk="1" hangingPunct="1">
              <a:buFontTx/>
              <a:buNone/>
            </a:pPr>
            <a:r>
              <a:rPr lang="en-US" sz="3200" b="0" dirty="0"/>
              <a:t>(D) </a:t>
            </a:r>
            <a:r>
              <a:rPr lang="en-US" sz="3200" b="0" dirty="0" smtClean="0"/>
              <a:t>prohibit</a:t>
            </a:r>
          </a:p>
          <a:p>
            <a:pPr marL="685800" indent="-685800" eaLnBrk="1" hangingPunct="1">
              <a:buFontTx/>
              <a:buNone/>
            </a:pPr>
            <a:endParaRPr lang="en-US" sz="2800" b="0" dirty="0"/>
          </a:p>
        </p:txBody>
      </p:sp>
      <p:graphicFrame>
        <p:nvGraphicFramePr>
          <p:cNvPr id="7448" name="Group 280" hidden="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15925" y="6070600"/>
          <a:ext cx="8312150" cy="549275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Confetti">
                      <a:fgClr>
                        <a:srgbClr val="000000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Countdown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772400" y="2316163"/>
            <a:ext cx="635000" cy="3679825"/>
            <a:chOff x="5024" y="1200"/>
            <a:chExt cx="752" cy="2775"/>
          </a:xfrm>
        </p:grpSpPr>
        <p:sp>
          <p:nvSpPr>
            <p:cNvPr id="4166" name="CDLine" hidden="1"/>
            <p:cNvSpPr>
              <a:spLocks noChangeShapeType="1"/>
            </p:cNvSpPr>
            <p:nvPr/>
          </p:nvSpPr>
          <p:spPr bwMode="auto">
            <a:xfrm>
              <a:off x="5400" y="1200"/>
              <a:ext cx="0" cy="2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CDBall" hidden="1"/>
            <p:cNvSpPr>
              <a:spLocks noChangeArrowheads="1"/>
            </p:cNvSpPr>
            <p:nvPr/>
          </p:nvSpPr>
          <p:spPr bwMode="auto">
            <a:xfrm>
              <a:off x="5024" y="3225"/>
              <a:ext cx="752" cy="750"/>
            </a:xfrm>
            <a:prstGeom prst="star24">
              <a:avLst>
                <a:gd name="adj" fmla="val 375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Tahoma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145322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PQuestion"/>
          <p:cNvSpPr>
            <a:spLocks noGrp="1" noChangeArrowheads="1"/>
          </p:cNvSpPr>
          <p:nvPr>
            <p:ph type="title"/>
          </p:nvPr>
        </p:nvSpPr>
        <p:spPr>
          <a:xfrm>
            <a:off x="168080" y="574247"/>
            <a:ext cx="8975920" cy="1063758"/>
          </a:xfrm>
        </p:spPr>
        <p:txBody>
          <a:bodyPr>
            <a:noAutofit/>
          </a:bodyPr>
          <a:lstStyle/>
          <a:p>
            <a:pPr eaLnBrk="1" hangingPunct="1"/>
            <a:r>
              <a:rPr lang="en-US" cap="none" dirty="0" smtClean="0"/>
              <a:t>GENERATING QUESTIONS</a:t>
            </a:r>
            <a:endParaRPr lang="en-US" sz="3600" cap="none" dirty="0"/>
          </a:p>
        </p:txBody>
      </p:sp>
      <p:sp>
        <p:nvSpPr>
          <p:cNvPr id="409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2316163"/>
            <a:ext cx="9144000" cy="4770436"/>
          </a:xfrm>
        </p:spPr>
        <p:txBody>
          <a:bodyPr/>
          <a:lstStyle/>
          <a:p>
            <a:pPr marL="685800" indent="-685800" algn="ctr" eaLnBrk="1" hangingPunct="1">
              <a:buFontTx/>
              <a:buNone/>
            </a:pPr>
            <a:r>
              <a:rPr lang="en-US" b="0" dirty="0" smtClean="0"/>
              <a:t>What questions (and answers) did you </a:t>
            </a:r>
          </a:p>
          <a:p>
            <a:pPr marL="685800" indent="-685800" algn="ctr" eaLnBrk="1" hangingPunct="1">
              <a:buFontTx/>
              <a:buNone/>
            </a:pPr>
            <a:r>
              <a:rPr lang="en-US" b="0" dirty="0" smtClean="0"/>
              <a:t>come up with?</a:t>
            </a:r>
          </a:p>
          <a:p>
            <a:pPr marL="685800" indent="-685800" eaLnBrk="1" hangingPunct="1">
              <a:buFontTx/>
              <a:buNone/>
            </a:pPr>
            <a:endParaRPr lang="en-US" sz="2800" b="0" dirty="0"/>
          </a:p>
        </p:txBody>
      </p:sp>
      <p:graphicFrame>
        <p:nvGraphicFramePr>
          <p:cNvPr id="7448" name="Group 280" hidden="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15925" y="6070600"/>
          <a:ext cx="8312150" cy="549275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Confetti">
                      <a:fgClr>
                        <a:srgbClr val="000000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Countdown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772400" y="2316163"/>
            <a:ext cx="635000" cy="3679825"/>
            <a:chOff x="5024" y="1200"/>
            <a:chExt cx="752" cy="2775"/>
          </a:xfrm>
        </p:grpSpPr>
        <p:sp>
          <p:nvSpPr>
            <p:cNvPr id="4166" name="CDLine" hidden="1"/>
            <p:cNvSpPr>
              <a:spLocks noChangeShapeType="1"/>
            </p:cNvSpPr>
            <p:nvPr/>
          </p:nvSpPr>
          <p:spPr bwMode="auto">
            <a:xfrm>
              <a:off x="5400" y="1200"/>
              <a:ext cx="0" cy="2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CDBall" hidden="1"/>
            <p:cNvSpPr>
              <a:spLocks noChangeArrowheads="1"/>
            </p:cNvSpPr>
            <p:nvPr/>
          </p:nvSpPr>
          <p:spPr bwMode="auto">
            <a:xfrm>
              <a:off x="5024" y="3225"/>
              <a:ext cx="752" cy="750"/>
            </a:xfrm>
            <a:prstGeom prst="star24">
              <a:avLst>
                <a:gd name="adj" fmla="val 375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Tahoma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326213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655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Genetic Drift </a:t>
            </a:r>
            <a:r>
              <a:rPr lang="en-US" dirty="0" smtClean="0"/>
              <a:t>(</a:t>
            </a:r>
            <a:r>
              <a:rPr lang="en-US" sz="2800" i="1" dirty="0" smtClean="0"/>
              <a:t>cont’d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0" y="616553"/>
            <a:ext cx="9144000" cy="6241447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G</a:t>
            </a:r>
            <a:r>
              <a:rPr lang="en-US" sz="2400" b="0" dirty="0" smtClean="0">
                <a:latin typeface="Calibri" charset="0"/>
              </a:rPr>
              <a:t>enetic drift happens to ALL populations</a:t>
            </a:r>
            <a:r>
              <a:rPr lang="en-US" sz="2400" b="0" dirty="0">
                <a:latin typeface="Calibri" charset="0"/>
              </a:rPr>
              <a:t>, but </a:t>
            </a:r>
            <a:r>
              <a:rPr lang="en-US" sz="2400" b="0" dirty="0" smtClean="0">
                <a:latin typeface="Calibri" charset="0"/>
              </a:rPr>
              <a:t>its effects </a:t>
            </a:r>
            <a:r>
              <a:rPr lang="en-US" sz="2400" b="0" dirty="0">
                <a:latin typeface="Calibri" charset="0"/>
              </a:rPr>
              <a:t>may be amplified in small </a:t>
            </a:r>
            <a:r>
              <a:rPr lang="en-US" sz="2400" b="0" dirty="0" smtClean="0">
                <a:latin typeface="Calibri" charset="0"/>
              </a:rPr>
              <a:t>populations</a:t>
            </a:r>
          </a:p>
          <a:p>
            <a:pPr marL="571500" indent="-571500">
              <a:buFont typeface="Arial"/>
              <a:buChar char="•"/>
            </a:pPr>
            <a:endParaRPr lang="en-US" sz="2400" b="0" dirty="0">
              <a:latin typeface="Calibri" charset="0"/>
            </a:endParaRPr>
          </a:p>
          <a:p>
            <a:pPr marL="571500" indent="-571500">
              <a:buFont typeface="Arial"/>
              <a:buChar char="•"/>
            </a:pPr>
            <a:endParaRPr lang="en-US" sz="2400" b="0" dirty="0" smtClean="0">
              <a:latin typeface="Calibri" charset="0"/>
            </a:endParaRPr>
          </a:p>
          <a:p>
            <a:pPr marL="571500" indent="-571500">
              <a:buFont typeface="Arial"/>
              <a:buChar char="•"/>
            </a:pPr>
            <a:endParaRPr lang="en-US" sz="2400" b="0" dirty="0">
              <a:latin typeface="Calibri" charset="0"/>
            </a:endParaRPr>
          </a:p>
          <a:p>
            <a:pPr marL="571500" indent="-571500">
              <a:buFont typeface="Arial"/>
              <a:buChar char="•"/>
            </a:pPr>
            <a:endParaRPr lang="en-US" sz="2400" b="0" dirty="0" smtClean="0">
              <a:latin typeface="Calibri" charset="0"/>
            </a:endParaRPr>
          </a:p>
          <a:p>
            <a:pPr marL="571500" indent="-571500">
              <a:buFont typeface="Arial"/>
              <a:buChar char="•"/>
            </a:pPr>
            <a:endParaRPr lang="en-US" sz="2400" b="0" dirty="0">
              <a:latin typeface="Calibri" charset="0"/>
            </a:endParaRPr>
          </a:p>
          <a:p>
            <a:pPr marL="0" indent="0"/>
            <a:endParaRPr lang="en-US" sz="2400" b="0" dirty="0" smtClean="0">
              <a:latin typeface="Calibri" charset="0"/>
            </a:endParaRPr>
          </a:p>
          <a:p>
            <a:pPr marL="0" indent="0"/>
            <a:endParaRPr lang="en-US" sz="2400" b="0" dirty="0">
              <a:latin typeface="Calibri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2400" b="0" dirty="0" smtClean="0">
                <a:latin typeface="Calibri" charset="0"/>
              </a:rPr>
              <a:t>Reduction in genetic variation </a:t>
            </a:r>
            <a:r>
              <a:rPr lang="en-US" sz="2400" b="0" dirty="0" smtClean="0">
                <a:latin typeface="Calibri" charset="0"/>
                <a:sym typeface="Wingdings"/>
              </a:rPr>
              <a:t> inability to adapt to new selection pressures, e.g. climate change, shift in available resources, because genetic variation that selection would act on may have drifted out of the population.</a:t>
            </a:r>
            <a:endParaRPr lang="en-US" sz="2400" b="0" dirty="0">
              <a:latin typeface="Calibri" charset="0"/>
            </a:endParaRPr>
          </a:p>
        </p:txBody>
      </p:sp>
      <p:pic>
        <p:nvPicPr>
          <p:cNvPr id="40963" name="13_22GeneticDrift_3-L.jpg" descr="/Volumes/EB4_IRDVD_1/Chapter_13/B_Jpeg_Images/13_Labeled_Images/13_22GeneticDrift_3-L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3" b="18616"/>
          <a:stretch>
            <a:fillRect/>
          </a:stretch>
        </p:blipFill>
        <p:spPr bwMode="auto">
          <a:xfrm>
            <a:off x="937843" y="1619601"/>
            <a:ext cx="7055823" cy="35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44769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/>
              <a:t>How does genetic drift reduce genetic variation in populations?</a:t>
            </a:r>
            <a:endParaRPr lang="en-US" sz="2800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794643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000" b="0" dirty="0" smtClean="0">
                <a:latin typeface="Calibri" charset="0"/>
              </a:rPr>
              <a:t>Consider random draws from a marble bag resulted in the following ratios of </a:t>
            </a:r>
            <a:r>
              <a:rPr lang="en-US" sz="2000" b="0" dirty="0" err="1" smtClean="0">
                <a:latin typeface="Calibri" charset="0"/>
              </a:rPr>
              <a:t>brown:green</a:t>
            </a:r>
            <a:r>
              <a:rPr lang="en-US" sz="2000" b="0" dirty="0" smtClean="0">
                <a:latin typeface="Calibri" charset="0"/>
              </a:rPr>
              <a:t> marbles</a:t>
            </a:r>
            <a:endParaRPr lang="en-US" sz="2000" b="0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23" y="1785243"/>
            <a:ext cx="7265899" cy="213412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4032516"/>
            <a:ext cx="9144000" cy="282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3600" b="1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/>
              <a:buChar char="•"/>
            </a:pPr>
            <a:r>
              <a:rPr lang="en-US" sz="2000" b="0" dirty="0" smtClean="0">
                <a:latin typeface="Calibri" charset="0"/>
              </a:rPr>
              <a:t>Draw #5 failed to produce any green marbles, so each draw thereafter will yield 10:0, representing the gene for green coloration drifting out of the population.  </a:t>
            </a:r>
          </a:p>
          <a:p>
            <a:pPr marL="571500" indent="-571500">
              <a:buFont typeface="Arial"/>
              <a:buChar char="•"/>
            </a:pPr>
            <a:r>
              <a:rPr lang="en-US" sz="2000" b="0" dirty="0" smtClean="0">
                <a:latin typeface="Calibri" charset="0"/>
              </a:rPr>
              <a:t>Green gene is gone for good, unless a mutation or gene flow reintroduces it.</a:t>
            </a:r>
          </a:p>
          <a:p>
            <a:pPr marL="571500" indent="-571500">
              <a:buFont typeface="Arial"/>
              <a:buChar char="•"/>
            </a:pPr>
            <a:r>
              <a:rPr lang="en-US" sz="2000" b="0" dirty="0" smtClean="0">
                <a:latin typeface="Calibri" charset="0"/>
              </a:rPr>
              <a:t>With </a:t>
            </a:r>
            <a:r>
              <a:rPr lang="en-US" sz="2000" b="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000" b="0" dirty="0" smtClean="0">
                <a:latin typeface="Calibri" charset="0"/>
              </a:rPr>
              <a:t>genetic variation, there’s less for natural selection to work with (selection cannot </a:t>
            </a:r>
            <a:r>
              <a:rPr lang="en-US" sz="2000" b="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000" b="0" dirty="0" smtClean="0">
                <a:latin typeface="Calibri" charset="0"/>
              </a:rPr>
              <a:t>the frequency of the green gene if it’s gone from the population).</a:t>
            </a:r>
          </a:p>
          <a:p>
            <a:pPr marL="571500" indent="-571500">
              <a:buFont typeface="Arial"/>
              <a:buChar char="•"/>
            </a:pPr>
            <a:r>
              <a:rPr lang="en-US" sz="2000" b="0" i="1" dirty="0" smtClean="0">
                <a:solidFill>
                  <a:srgbClr val="FF0000"/>
                </a:solidFill>
                <a:latin typeface="Calibri" charset="0"/>
              </a:rPr>
              <a:t>Selection cannot create variation – it can only act on what variation is already in a population.</a:t>
            </a:r>
          </a:p>
        </p:txBody>
      </p:sp>
    </p:spTree>
    <p:extLst>
      <p:ext uri="{BB962C8B-B14F-4D97-AF65-F5344CB8AC3E}">
        <p14:creationId xmlns:p14="http://schemas.microsoft.com/office/powerpoint/2010/main" val="379326390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Bottleneck Effect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217912" cy="6172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Is an example of genetic drift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Results from a drastic reduction in population size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Usually reduces genetic variation, because at least some alleles are likely to be lost from gene </a:t>
            </a:r>
            <a:r>
              <a:rPr lang="en-US" sz="2400" b="0" dirty="0" smtClean="0">
                <a:latin typeface="Calibri" charset="0"/>
              </a:rPr>
              <a:t>pool</a:t>
            </a:r>
            <a:endParaRPr lang="en-US" sz="2400" b="0" dirty="0">
              <a:latin typeface="Calibri" charset="0"/>
            </a:endParaRPr>
          </a:p>
        </p:txBody>
      </p:sp>
      <p:pic>
        <p:nvPicPr>
          <p:cNvPr id="41987" name="13_23BottleneckEffect_3-L.jpg" descr="/Volumes/EB4_IRDVD_1/Chapter_13/B_Jpeg_Images/13_Labeled_Images/13_23BottleneckEffect_3-L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"/>
          <a:stretch>
            <a:fillRect/>
          </a:stretch>
        </p:blipFill>
        <p:spPr bwMode="auto">
          <a:xfrm>
            <a:off x="5144291" y="119629"/>
            <a:ext cx="3885510" cy="310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13_24CheetahBottleneck-L.jpg" descr="/Volumes/EB4_IRDVD_1/Chapter_13/B_Jpeg_Images/13_Labeled_Images/13_24CheetahBottleneck-L.jp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1" b="14719"/>
          <a:stretch>
            <a:fillRect/>
          </a:stretch>
        </p:blipFill>
        <p:spPr bwMode="auto">
          <a:xfrm>
            <a:off x="5494580" y="3223098"/>
            <a:ext cx="3572033" cy="2086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38696"/>
            <a:ext cx="2284281" cy="2019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92254" y="5447588"/>
            <a:ext cx="6384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E.g. Northern elephant seals experienced bottleneck due to overhunting down to 20 individuals in the 1890s.  Pop. now &gt; 30,000 but have far less genetic variation than Southern elephant seals that were not so intensely hunted.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20953"/>
            <a:ext cx="5710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</a:rPr>
              <a:t>E.g. cheetahs have experienced at least two genetic bottlenecks in past 10,000 yrs.; genetic variation is very low </a:t>
            </a:r>
            <a:r>
              <a:rPr lang="en-US" sz="2000" dirty="0">
                <a:latin typeface="Calibri" charset="0"/>
                <a:sym typeface="Wingdings"/>
              </a:rPr>
              <a:t> 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000" dirty="0">
                <a:latin typeface="Calibri" charset="0"/>
                <a:sym typeface="Wingdings"/>
              </a:rPr>
              <a:t>risk of extinction</a:t>
            </a: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54862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Founder Effect</a:t>
            </a:r>
            <a:endParaRPr lang="en-US" dirty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0" y="763788"/>
            <a:ext cx="9144000" cy="6094211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b="0" dirty="0" smtClean="0">
                <a:latin typeface="Calibri" charset="0"/>
              </a:rPr>
              <a:t>Occurs when </a:t>
            </a:r>
            <a:r>
              <a:rPr lang="en-US" sz="2400" b="0" dirty="0">
                <a:latin typeface="Calibri" charset="0"/>
              </a:rPr>
              <a:t>a few individuals </a:t>
            </a:r>
            <a:r>
              <a:rPr lang="en-US" sz="2400" b="0" dirty="0" smtClean="0">
                <a:latin typeface="Calibri" charset="0"/>
              </a:rPr>
              <a:t>from an original population colonize </a:t>
            </a:r>
            <a:r>
              <a:rPr lang="en-US" sz="2400" b="0" dirty="0">
                <a:latin typeface="Calibri" charset="0"/>
              </a:rPr>
              <a:t>an isolated </a:t>
            </a:r>
            <a:r>
              <a:rPr lang="en-US" sz="2400" b="0" dirty="0" smtClean="0">
                <a:latin typeface="Calibri" charset="0"/>
              </a:rPr>
              <a:t>habitat.</a:t>
            </a:r>
            <a:endParaRPr lang="en-US" sz="2400" b="0" dirty="0">
              <a:latin typeface="Calibri" charset="0"/>
            </a:endParaRP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Calibri" charset="0"/>
              </a:rPr>
              <a:t>Explains </a:t>
            </a:r>
            <a:r>
              <a:rPr lang="en-US" sz="2400" b="0" dirty="0">
                <a:latin typeface="Calibri" charset="0"/>
              </a:rPr>
              <a:t>the relative hi frequency of certain inherited disorders among some small human populations</a:t>
            </a:r>
          </a:p>
          <a:p>
            <a:pPr lvl="1"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E.g. Tristan da Cunha – the world’s most remote inhabited island; genetic isolation resulted in disproportionately hi incidence of hereditary </a:t>
            </a:r>
            <a:r>
              <a:rPr lang="en-US" sz="2400" b="0" dirty="0" smtClean="0">
                <a:latin typeface="Calibri" charset="0"/>
              </a:rPr>
              <a:t>blindness</a:t>
            </a:r>
            <a:endParaRPr lang="en-US" sz="2400" b="0" dirty="0">
              <a:latin typeface="Calibri" charset="0"/>
            </a:endParaRPr>
          </a:p>
        </p:txBody>
      </p:sp>
      <p:pic>
        <p:nvPicPr>
          <p:cNvPr id="43011" name="13_25_FounderEffect-L.jpg" descr="/Volumes/EB4_IRDVD_1/Chapter_13/B_Jpeg_Images/13_Labeled_Images/13_25_FounderEffect-L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9358" b="5893"/>
          <a:stretch>
            <a:fillRect/>
          </a:stretch>
        </p:blipFill>
        <p:spPr bwMode="auto">
          <a:xfrm>
            <a:off x="3397888" y="3285213"/>
            <a:ext cx="5050955" cy="3480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090587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0"/>
            <a:ext cx="6478134" cy="84545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1905092"/>
            <a:ext cx="9144000" cy="495290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To understand what constitutes a population and that populations are the smallest units of evolution.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To understand the significance of gene (allele) pools, and genetic variation which is fundamental to the process of evolution.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To understand the mechanisms of evolution, including genetic drift and gene flow.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b="0" dirty="0" smtClean="0">
              <a:latin typeface="Calibri" pitchFamily="34" charset="0"/>
            </a:endParaRPr>
          </a:p>
        </p:txBody>
      </p:sp>
      <p:pic>
        <p:nvPicPr>
          <p:cNvPr id="4" name="Picture 2" descr="http://chicagobookclinic.org/wp-content/uploads/2010/09/dart_tar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743" y="0"/>
            <a:ext cx="2732314" cy="151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22826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Modern Synthesis: Darwinism Meets Genetics</a:t>
            </a:r>
            <a:endParaRPr lang="en-US" sz="3200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b="0" dirty="0" smtClean="0">
                <a:latin typeface="Calibri" charset="0"/>
              </a:rPr>
              <a:t>The </a:t>
            </a:r>
            <a:r>
              <a:rPr lang="en-US" sz="2800" b="0" dirty="0">
                <a:latin typeface="Calibri" charset="0"/>
              </a:rPr>
              <a:t>fusion of molecular genetics with evolutionary </a:t>
            </a:r>
            <a:r>
              <a:rPr lang="en-US" sz="2800" b="0" dirty="0" smtClean="0">
                <a:latin typeface="Calibri" charset="0"/>
              </a:rPr>
              <a:t>biology</a:t>
            </a:r>
          </a:p>
          <a:p>
            <a:pPr marL="457200" indent="-457200">
              <a:buFont typeface="Arial"/>
              <a:buChar char="•"/>
            </a:pPr>
            <a:r>
              <a:rPr lang="en-US" sz="2800" b="0" i="1" dirty="0">
                <a:solidFill>
                  <a:srgbClr val="FF0000"/>
                </a:solidFill>
                <a:latin typeface="Calibri" charset="0"/>
              </a:rPr>
              <a:t>Misconception: Individuals evolve</a:t>
            </a:r>
            <a:r>
              <a:rPr lang="en-US" sz="2800" b="0" i="1" dirty="0" smtClean="0">
                <a:solidFill>
                  <a:srgbClr val="FF0000"/>
                </a:solidFill>
                <a:latin typeface="Calibri" charset="0"/>
              </a:rPr>
              <a:t>.</a:t>
            </a:r>
            <a:endParaRPr lang="en-US" sz="2800" b="0" dirty="0">
              <a:solidFill>
                <a:srgbClr val="FF0000"/>
              </a:solidFill>
              <a:latin typeface="Calibri" charset="0"/>
            </a:endParaRPr>
          </a:p>
          <a:p>
            <a:pPr lvl="1"/>
            <a:r>
              <a:rPr lang="en-US" sz="2800" dirty="0">
                <a:latin typeface="Calibri" charset="0"/>
              </a:rPr>
              <a:t>Key element: </a:t>
            </a:r>
            <a:r>
              <a:rPr lang="en-US" sz="2800" i="1" dirty="0">
                <a:latin typeface="Calibri" charset="0"/>
              </a:rPr>
              <a:t>Populations</a:t>
            </a:r>
            <a:r>
              <a:rPr lang="en-US" sz="2800" dirty="0">
                <a:latin typeface="Calibri" charset="0"/>
              </a:rPr>
              <a:t> are the units of evolution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>
                <a:latin typeface="Calibri" charset="0"/>
              </a:rPr>
              <a:t>A population is</a:t>
            </a:r>
          </a:p>
          <a:p>
            <a:pPr lvl="1"/>
            <a:r>
              <a:rPr lang="en-US" sz="2800" dirty="0">
                <a:latin typeface="Calibri" charset="0"/>
              </a:rPr>
              <a:t>a group of individuals of the same </a:t>
            </a:r>
            <a:r>
              <a:rPr lang="en-US" sz="2800" dirty="0" smtClean="0">
                <a:latin typeface="Calibri" charset="0"/>
              </a:rPr>
              <a:t>species, </a:t>
            </a:r>
            <a:r>
              <a:rPr lang="en-US" sz="2800" dirty="0">
                <a:latin typeface="Calibri" charset="0"/>
              </a:rPr>
              <a:t>living in the same place at the same time</a:t>
            </a:r>
          </a:p>
          <a:p>
            <a:pPr lvl="1"/>
            <a:r>
              <a:rPr lang="en-US" sz="2800" dirty="0">
                <a:latin typeface="Calibri" charset="0"/>
              </a:rPr>
              <a:t>the smallest biological unit that can evolve </a:t>
            </a:r>
            <a:endParaRPr lang="en-US" sz="2800" dirty="0" smtClean="0">
              <a:latin typeface="Calibri" charset="0"/>
            </a:endParaRPr>
          </a:p>
          <a:p>
            <a:pPr lvl="2"/>
            <a:r>
              <a:rPr lang="en-US" sz="2800" dirty="0" smtClean="0">
                <a:latin typeface="Calibri" charset="0"/>
              </a:rPr>
              <a:t>individuals do not have </a:t>
            </a:r>
            <a:r>
              <a:rPr lang="en-US" sz="2800" dirty="0">
                <a:latin typeface="Calibri" charset="0"/>
              </a:rPr>
              <a:t>diversity from which to </a:t>
            </a:r>
            <a:r>
              <a:rPr lang="en-US" sz="2800" dirty="0" smtClean="0">
                <a:latin typeface="Calibri" charset="0"/>
              </a:rPr>
              <a:t>select</a:t>
            </a:r>
          </a:p>
          <a:p>
            <a:pPr lvl="2"/>
            <a:r>
              <a:rPr lang="en-US" sz="2800" dirty="0" smtClean="0">
                <a:latin typeface="Calibri" charset="0"/>
              </a:rPr>
              <a:t>changes </a:t>
            </a:r>
            <a:r>
              <a:rPr lang="en-US" sz="2800" dirty="0">
                <a:latin typeface="Calibri" charset="0"/>
              </a:rPr>
              <a:t>in an individual over time, e.g. muscle size due to increased work outs, are NOT passed on to offspring (this is Lamarckian evolution!)</a:t>
            </a:r>
          </a:p>
        </p:txBody>
      </p:sp>
    </p:spTree>
    <p:extLst>
      <p:ext uri="{BB962C8B-B14F-4D97-AF65-F5344CB8AC3E}">
        <p14:creationId xmlns:p14="http://schemas.microsoft.com/office/powerpoint/2010/main" val="173783257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Modern Synthesis: Darwinism Meets Genetics</a:t>
            </a:r>
            <a:endParaRPr lang="en-US" sz="3200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b="0" dirty="0" smtClean="0">
                <a:latin typeface="Calibri" charset="0"/>
              </a:rPr>
              <a:t>The </a:t>
            </a:r>
            <a:r>
              <a:rPr lang="en-US" sz="2800" b="0" dirty="0">
                <a:latin typeface="Calibri" charset="0"/>
              </a:rPr>
              <a:t>fusion of molecular genetics with evolutionary </a:t>
            </a:r>
            <a:r>
              <a:rPr lang="en-US" sz="2800" b="0" dirty="0" smtClean="0">
                <a:latin typeface="Calibri" charset="0"/>
              </a:rPr>
              <a:t>biology</a:t>
            </a:r>
          </a:p>
          <a:p>
            <a:pPr marL="457200" indent="-457200">
              <a:buFont typeface="Arial"/>
              <a:buChar char="•"/>
            </a:pPr>
            <a:r>
              <a:rPr lang="en-US" sz="2800" b="0" i="1" dirty="0">
                <a:solidFill>
                  <a:srgbClr val="FF0000"/>
                </a:solidFill>
                <a:latin typeface="Calibri" charset="0"/>
              </a:rPr>
              <a:t>Misconception: Individuals evolve</a:t>
            </a:r>
            <a:r>
              <a:rPr lang="en-US" sz="2800" b="0" i="1" dirty="0" smtClean="0">
                <a:solidFill>
                  <a:srgbClr val="FF0000"/>
                </a:solidFill>
                <a:latin typeface="Calibri" charset="0"/>
              </a:rPr>
              <a:t>.</a:t>
            </a:r>
            <a:endParaRPr lang="en-US" sz="2800" b="0" dirty="0">
              <a:solidFill>
                <a:srgbClr val="FF0000"/>
              </a:solidFill>
              <a:latin typeface="Calibri" charset="0"/>
            </a:endParaRPr>
          </a:p>
          <a:p>
            <a:pPr lvl="1"/>
            <a:r>
              <a:rPr lang="en-US" sz="2800" dirty="0">
                <a:latin typeface="Calibri" charset="0"/>
              </a:rPr>
              <a:t>Key element: </a:t>
            </a:r>
            <a:r>
              <a:rPr lang="en-US" sz="2800" i="1" dirty="0">
                <a:latin typeface="Calibri" charset="0"/>
              </a:rPr>
              <a:t>Populations</a:t>
            </a:r>
            <a:r>
              <a:rPr lang="en-US" sz="2800" dirty="0">
                <a:latin typeface="Calibri" charset="0"/>
              </a:rPr>
              <a:t> are the units of evolution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>
                <a:latin typeface="Calibri" charset="0"/>
              </a:rPr>
              <a:t>A population is</a:t>
            </a:r>
          </a:p>
          <a:p>
            <a:pPr lvl="1"/>
            <a:r>
              <a:rPr lang="en-US" sz="2800" dirty="0">
                <a:latin typeface="Calibri" charset="0"/>
              </a:rPr>
              <a:t>a group of individuals of the same </a:t>
            </a:r>
            <a:r>
              <a:rPr lang="en-US" sz="2800" dirty="0" smtClean="0">
                <a:latin typeface="Calibri" charset="0"/>
              </a:rPr>
              <a:t>species, </a:t>
            </a:r>
            <a:r>
              <a:rPr lang="en-US" sz="2800" dirty="0">
                <a:latin typeface="Calibri" charset="0"/>
              </a:rPr>
              <a:t>living in the same place at the same time</a:t>
            </a:r>
          </a:p>
          <a:p>
            <a:pPr lvl="1"/>
            <a:r>
              <a:rPr lang="en-US" sz="2800" dirty="0">
                <a:latin typeface="Calibri" charset="0"/>
              </a:rPr>
              <a:t>the smallest biological unit that can evolve </a:t>
            </a:r>
            <a:endParaRPr lang="en-US" sz="2800" dirty="0" smtClean="0">
              <a:latin typeface="Calibri" charset="0"/>
            </a:endParaRPr>
          </a:p>
          <a:p>
            <a:pPr lvl="2"/>
            <a:r>
              <a:rPr lang="en-US" sz="2800" dirty="0" smtClean="0">
                <a:latin typeface="Calibri" charset="0"/>
              </a:rPr>
              <a:t>individuals do not have </a:t>
            </a:r>
            <a:r>
              <a:rPr lang="en-US" sz="2800" dirty="0">
                <a:latin typeface="Calibri" charset="0"/>
              </a:rPr>
              <a:t>diversity from which to </a:t>
            </a:r>
            <a:r>
              <a:rPr lang="en-US" sz="2800" dirty="0" smtClean="0">
                <a:latin typeface="Calibri" charset="0"/>
              </a:rPr>
              <a:t>select</a:t>
            </a:r>
          </a:p>
          <a:p>
            <a:pPr lvl="2"/>
            <a:r>
              <a:rPr lang="en-US" sz="2800" dirty="0" smtClean="0">
                <a:latin typeface="Calibri" charset="0"/>
              </a:rPr>
              <a:t>changes </a:t>
            </a:r>
            <a:r>
              <a:rPr lang="en-US" sz="2800" dirty="0">
                <a:latin typeface="Calibri" charset="0"/>
              </a:rPr>
              <a:t>in an individual over time, e.g. muscle size due to increased work outs, are NOT passed on to offspring (this is Lamarckian evolution!)</a:t>
            </a:r>
          </a:p>
        </p:txBody>
      </p:sp>
    </p:spTree>
    <p:extLst>
      <p:ext uri="{BB962C8B-B14F-4D97-AF65-F5344CB8AC3E}">
        <p14:creationId xmlns:p14="http://schemas.microsoft.com/office/powerpoint/2010/main" val="417344004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PQuestion"/>
          <p:cNvSpPr>
            <a:spLocks noGrp="1" noChangeArrowheads="1"/>
          </p:cNvSpPr>
          <p:nvPr>
            <p:ph type="title"/>
          </p:nvPr>
        </p:nvSpPr>
        <p:spPr>
          <a:xfrm>
            <a:off x="0" y="595199"/>
            <a:ext cx="9144000" cy="1432973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cap="none" dirty="0" smtClean="0"/>
              <a:t>Evolution is defined as descent with modification from a common ancestor.  What exactly has evolution modified over time?  </a:t>
            </a:r>
            <a:endParaRPr lang="en-US" sz="3200" cap="none" dirty="0">
              <a:solidFill>
                <a:srgbClr val="FF0000"/>
              </a:solidFill>
            </a:endParaRPr>
          </a:p>
        </p:txBody>
      </p:sp>
      <p:sp>
        <p:nvSpPr>
          <p:cNvPr id="409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2213171"/>
            <a:ext cx="5715000" cy="4873428"/>
          </a:xfrm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sz="3200" b="0" dirty="0"/>
              <a:t>(A) </a:t>
            </a:r>
            <a:r>
              <a:rPr lang="en-US" sz="3200" b="0" dirty="0" smtClean="0"/>
              <a:t>Physiological mechanisms</a:t>
            </a:r>
            <a:endParaRPr lang="en-US" sz="3200" b="0" dirty="0"/>
          </a:p>
          <a:p>
            <a:pPr marL="685800" indent="-685800" eaLnBrk="1" hangingPunct="1">
              <a:buFontTx/>
              <a:buNone/>
            </a:pPr>
            <a:r>
              <a:rPr lang="en-US" sz="3200" b="0" dirty="0"/>
              <a:t>(B) A</a:t>
            </a:r>
            <a:r>
              <a:rPr lang="en-US" sz="3200" b="0" dirty="0" smtClean="0"/>
              <a:t>natomical features</a:t>
            </a:r>
            <a:endParaRPr lang="en-US" sz="3200" b="0" dirty="0"/>
          </a:p>
          <a:p>
            <a:pPr marL="685800" indent="-685800" eaLnBrk="1" hangingPunct="1">
              <a:buFontTx/>
              <a:buNone/>
            </a:pPr>
            <a:r>
              <a:rPr lang="en-US" sz="3200" b="0" dirty="0"/>
              <a:t>(C) </a:t>
            </a:r>
            <a:r>
              <a:rPr lang="en-US" sz="3200" b="0" dirty="0" smtClean="0"/>
              <a:t>Individual organism’s genome</a:t>
            </a:r>
            <a:endParaRPr lang="en-US" sz="3200" b="0" dirty="0"/>
          </a:p>
          <a:p>
            <a:pPr marL="685800" indent="-685800" eaLnBrk="1" hangingPunct="1">
              <a:buFontTx/>
              <a:buNone/>
            </a:pPr>
            <a:r>
              <a:rPr lang="en-US" sz="3200" b="0" dirty="0"/>
              <a:t>(D) </a:t>
            </a:r>
            <a:r>
              <a:rPr lang="en-US" sz="3200" b="0" dirty="0" smtClean="0"/>
              <a:t>Number of genes passed onto offspring</a:t>
            </a:r>
          </a:p>
          <a:p>
            <a:pPr marL="685800" indent="-685800" eaLnBrk="1" hangingPunct="1">
              <a:buFontTx/>
              <a:buNone/>
            </a:pPr>
            <a:r>
              <a:rPr lang="en-US" sz="3200" b="0" dirty="0" smtClean="0"/>
              <a:t>(E) Gene frequency within a population</a:t>
            </a:r>
            <a:endParaRPr lang="en-US" sz="3200" b="0" dirty="0"/>
          </a:p>
        </p:txBody>
      </p:sp>
      <p:graphicFrame>
        <p:nvGraphicFramePr>
          <p:cNvPr id="7448" name="Group 280" hidden="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15925" y="6070600"/>
          <a:ext cx="8312150" cy="549275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Confetti">
                      <a:fgClr>
                        <a:srgbClr val="000000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Countdown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772400" y="2316163"/>
            <a:ext cx="635000" cy="3679825"/>
            <a:chOff x="5024" y="1200"/>
            <a:chExt cx="752" cy="2775"/>
          </a:xfrm>
        </p:grpSpPr>
        <p:sp>
          <p:nvSpPr>
            <p:cNvPr id="4166" name="CDLine" hidden="1"/>
            <p:cNvSpPr>
              <a:spLocks noChangeShapeType="1"/>
            </p:cNvSpPr>
            <p:nvPr/>
          </p:nvSpPr>
          <p:spPr bwMode="auto">
            <a:xfrm>
              <a:off x="5400" y="1200"/>
              <a:ext cx="0" cy="2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CDBall" hidden="1"/>
            <p:cNvSpPr>
              <a:spLocks noChangeArrowheads="1"/>
            </p:cNvSpPr>
            <p:nvPr/>
          </p:nvSpPr>
          <p:spPr bwMode="auto">
            <a:xfrm>
              <a:off x="5024" y="3225"/>
              <a:ext cx="752" cy="750"/>
            </a:xfrm>
            <a:prstGeom prst="star24">
              <a:avLst>
                <a:gd name="adj" fmla="val 375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Tahoma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969771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There is variation within a population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b="0" dirty="0">
                <a:latin typeface="Calibri" charset="0"/>
              </a:rPr>
              <a:t>The </a:t>
            </a:r>
            <a:r>
              <a:rPr lang="en-US" sz="2800" b="0" u="sng" dirty="0" smtClean="0">
                <a:latin typeface="Calibri" charset="0"/>
              </a:rPr>
              <a:t>gene pool </a:t>
            </a:r>
            <a:r>
              <a:rPr lang="en-US" sz="2800" b="0" dirty="0" smtClean="0">
                <a:latin typeface="Calibri" charset="0"/>
              </a:rPr>
              <a:t>is the total </a:t>
            </a:r>
            <a:r>
              <a:rPr lang="en-US" sz="2800" b="0" dirty="0">
                <a:latin typeface="Calibri" charset="0"/>
              </a:rPr>
              <a:t>collection of </a:t>
            </a:r>
            <a:r>
              <a:rPr lang="en-US" sz="2800" b="0" u="sng" dirty="0">
                <a:latin typeface="Calibri" charset="0"/>
              </a:rPr>
              <a:t>alleles</a:t>
            </a:r>
            <a:r>
              <a:rPr lang="en-US" sz="2800" b="0" dirty="0">
                <a:latin typeface="Calibri" charset="0"/>
              </a:rPr>
              <a:t> in a population at any one time</a:t>
            </a:r>
          </a:p>
          <a:p>
            <a:pPr lvl="1"/>
            <a:r>
              <a:rPr lang="en-US" sz="2800" dirty="0">
                <a:latin typeface="Calibri" charset="0"/>
              </a:rPr>
              <a:t>Microevolution occurs when the relative frequency of alleles changes over a number of generations</a:t>
            </a:r>
          </a:p>
          <a:p>
            <a:pPr lvl="1"/>
            <a:r>
              <a:rPr lang="en-US" sz="2800" dirty="0">
                <a:latin typeface="Calibri" charset="0"/>
              </a:rPr>
              <a:t>For many genes, there are 2 or more alleles in gene pool</a:t>
            </a:r>
          </a:p>
          <a:p>
            <a:pPr lvl="1"/>
            <a:r>
              <a:rPr lang="en-US" sz="2800" i="1" dirty="0">
                <a:latin typeface="Calibri" charset="0"/>
              </a:rPr>
              <a:t>Can you imagine a scenario in which an environmental “pressure” could change allele frequencies in a population?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>
                <a:latin typeface="Calibri" charset="0"/>
              </a:rPr>
              <a:t>There is variation amongst individuals in a given population, but</a:t>
            </a:r>
          </a:p>
          <a:p>
            <a:pPr lvl="1"/>
            <a:r>
              <a:rPr lang="en-US" sz="2800" dirty="0">
                <a:latin typeface="Calibri" charset="0"/>
              </a:rPr>
              <a:t>not all variation in a </a:t>
            </a:r>
            <a:r>
              <a:rPr lang="en-US" sz="2800" dirty="0" smtClean="0">
                <a:latin typeface="Calibri" charset="0"/>
              </a:rPr>
              <a:t>population </a:t>
            </a:r>
            <a:r>
              <a:rPr lang="en-US" sz="2800" dirty="0">
                <a:latin typeface="Calibri" charset="0"/>
              </a:rPr>
              <a:t>is heritable</a:t>
            </a:r>
          </a:p>
          <a:p>
            <a:pPr lvl="1"/>
            <a:r>
              <a:rPr lang="en-US" sz="2800" dirty="0">
                <a:latin typeface="Calibri" charset="0"/>
              </a:rPr>
              <a:t>only the genetic component of variation is relevant to </a:t>
            </a:r>
            <a:r>
              <a:rPr lang="en-US" sz="2800" dirty="0" smtClean="0">
                <a:latin typeface="Calibri" charset="0"/>
              </a:rPr>
              <a:t>evolution</a:t>
            </a:r>
            <a:endParaRPr lang="en-US" sz="2800" dirty="0">
              <a:latin typeface="Calibri" charset="0"/>
            </a:endParaRPr>
          </a:p>
          <a:p>
            <a:pPr lvl="1"/>
            <a:endParaRPr lang="en-US" dirty="0">
              <a:latin typeface="Calibri" charset="0"/>
            </a:endParaRPr>
          </a:p>
          <a:p>
            <a:pPr lvl="1"/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9570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Source of genetic variation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b="0" dirty="0" smtClean="0">
                <a:latin typeface="Calibri" charset="0"/>
              </a:rPr>
              <a:t>We will be discussing this again later, but ultimately genetic variation comes from</a:t>
            </a:r>
          </a:p>
          <a:p>
            <a:pPr marL="571500" lvl="1" indent="-457200">
              <a:buFont typeface="Arial"/>
              <a:buChar char="•"/>
            </a:pPr>
            <a:r>
              <a:rPr lang="en-US" sz="2800" dirty="0" smtClean="0">
                <a:latin typeface="Calibri" charset="0"/>
              </a:rPr>
              <a:t>Mutations</a:t>
            </a:r>
          </a:p>
          <a:p>
            <a:pPr marL="571500" lvl="1" indent="-457200">
              <a:buFont typeface="Arial"/>
              <a:buChar char="•"/>
            </a:pPr>
            <a:r>
              <a:rPr lang="en-US" sz="2800" dirty="0" smtClean="0">
                <a:latin typeface="Calibri" charset="0"/>
              </a:rPr>
              <a:t>Genetic recombination (as due to sexual reproduction)</a:t>
            </a:r>
          </a:p>
          <a:p>
            <a:pPr marL="571500" lvl="1" indent="-457200">
              <a:buFont typeface="Arial"/>
              <a:buChar char="•"/>
            </a:pPr>
            <a:r>
              <a:rPr lang="en-US" sz="2800" dirty="0" smtClean="0">
                <a:latin typeface="Calibri" charset="0"/>
              </a:rPr>
              <a:t>Gene flow</a:t>
            </a:r>
          </a:p>
          <a:p>
            <a:pPr marL="114300" lvl="1" indent="0">
              <a:buNone/>
            </a:pPr>
            <a:endParaRPr lang="en-US" sz="2800" dirty="0" smtClean="0">
              <a:latin typeface="Calibri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</a:rPr>
              <a:t>Misconception: natural selection is a source of genetic variation in populations.  </a:t>
            </a:r>
          </a:p>
          <a:p>
            <a:pPr marL="571500" lvl="1" indent="-457200">
              <a:buFont typeface="Arial"/>
              <a:buChar char="•"/>
            </a:pPr>
            <a:r>
              <a:rPr lang="en-US" sz="2800" dirty="0" smtClean="0">
                <a:latin typeface="Calibri" charset="0"/>
              </a:rPr>
              <a:t>Natural selection can only act on genetic variation that already exists in a population; it cannot create variation.  </a:t>
            </a:r>
            <a:endParaRPr lang="en-US" sz="2800" dirty="0">
              <a:latin typeface="Calibri" charset="0"/>
            </a:endParaRPr>
          </a:p>
          <a:p>
            <a:pPr lvl="1"/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1646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Variable traits in populations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0" y="427544"/>
            <a:ext cx="4495800" cy="643045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Variable traits in a population may be</a:t>
            </a:r>
          </a:p>
          <a:p>
            <a:pPr lvl="1"/>
            <a:r>
              <a:rPr lang="en-US" sz="2400" u="sng" dirty="0">
                <a:latin typeface="Calibri" charset="0"/>
              </a:rPr>
              <a:t>Polygenic</a:t>
            </a:r>
            <a:r>
              <a:rPr lang="en-US" sz="2400" dirty="0">
                <a:latin typeface="Calibri" charset="0"/>
              </a:rPr>
              <a:t>, resulting from the combined effects of several genes</a:t>
            </a:r>
          </a:p>
          <a:p>
            <a:pPr lvl="2"/>
            <a:r>
              <a:rPr lang="en-US" sz="2400" dirty="0">
                <a:latin typeface="Calibri" charset="0"/>
              </a:rPr>
              <a:t> Tend to produce </a:t>
            </a:r>
            <a:r>
              <a:rPr lang="en-US" sz="2400" dirty="0" smtClean="0">
                <a:latin typeface="Calibri" charset="0"/>
              </a:rPr>
              <a:t>physical traits (</a:t>
            </a:r>
            <a:r>
              <a:rPr lang="en-US" sz="2400" u="sng" dirty="0" smtClean="0">
                <a:latin typeface="Calibri" charset="0"/>
              </a:rPr>
              <a:t>phenotypes</a:t>
            </a:r>
            <a:r>
              <a:rPr lang="en-US" sz="2400" dirty="0" smtClean="0">
                <a:latin typeface="Calibri" charset="0"/>
              </a:rPr>
              <a:t>) that </a:t>
            </a:r>
            <a:r>
              <a:rPr lang="en-US" sz="2400" dirty="0">
                <a:latin typeface="Calibri" charset="0"/>
              </a:rPr>
              <a:t>vary more or less continuously</a:t>
            </a:r>
          </a:p>
          <a:p>
            <a:pPr lvl="2"/>
            <a:r>
              <a:rPr lang="en-US" sz="2400" dirty="0">
                <a:latin typeface="Calibri" charset="0"/>
              </a:rPr>
              <a:t>E.g. height in humans</a:t>
            </a:r>
          </a:p>
          <a:p>
            <a:pPr lvl="1"/>
            <a:r>
              <a:rPr lang="en-US" sz="2400" dirty="0">
                <a:latin typeface="Calibri" charset="0"/>
              </a:rPr>
              <a:t>Determined by a single gene</a:t>
            </a:r>
          </a:p>
          <a:p>
            <a:pPr lvl="2"/>
            <a:r>
              <a:rPr lang="en-US" sz="2400" dirty="0">
                <a:latin typeface="Calibri" charset="0"/>
              </a:rPr>
              <a:t>Tend to produce only a few distinct phenotypes</a:t>
            </a:r>
          </a:p>
          <a:p>
            <a:pPr lvl="2"/>
            <a:r>
              <a:rPr lang="en-US" sz="2400" dirty="0">
                <a:latin typeface="Calibri" charset="0"/>
              </a:rPr>
              <a:t>E.g.  ABO blood type in humans</a:t>
            </a:r>
          </a:p>
        </p:txBody>
      </p:sp>
      <p:pic>
        <p:nvPicPr>
          <p:cNvPr id="378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399"/>
            <a:ext cx="4687887" cy="61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11729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1" y="152400"/>
            <a:ext cx="8162766" cy="1371600"/>
          </a:xfrm>
        </p:spPr>
        <p:txBody>
          <a:bodyPr/>
          <a:lstStyle/>
          <a:p>
            <a:r>
              <a:rPr lang="en-US" dirty="0" smtClean="0"/>
              <a:t>How Does evolution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1" y="1674816"/>
            <a:ext cx="8356022" cy="4803590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b="0" dirty="0" smtClean="0"/>
              <a:t>The mechanisms of evolutionary change include</a:t>
            </a:r>
          </a:p>
          <a:p>
            <a:pPr marL="685800" lvl="1" indent="-571500">
              <a:buFont typeface="Arial"/>
              <a:buChar char="•"/>
            </a:pPr>
            <a:r>
              <a:rPr lang="en-US" b="0" dirty="0" smtClean="0"/>
              <a:t>gene flow</a:t>
            </a:r>
          </a:p>
          <a:p>
            <a:pPr marL="685800" lvl="1" indent="-571500">
              <a:buFont typeface="Arial"/>
              <a:buChar char="•"/>
            </a:pPr>
            <a:r>
              <a:rPr lang="en-US" dirty="0" smtClean="0"/>
              <a:t>genetic drift</a:t>
            </a:r>
          </a:p>
          <a:p>
            <a:pPr marL="685800" lvl="1" indent="-571500">
              <a:buFont typeface="Arial"/>
              <a:buChar char="•"/>
            </a:pPr>
            <a:r>
              <a:rPr lang="en-US" dirty="0"/>
              <a:t>natural selection</a:t>
            </a:r>
          </a:p>
          <a:p>
            <a:pPr marL="685800" lvl="1" indent="-571500">
              <a:buFont typeface="Arial"/>
              <a:buChar char="•"/>
            </a:pPr>
            <a:r>
              <a:rPr lang="en-US" dirty="0" smtClean="0"/>
              <a:t>mutation </a:t>
            </a:r>
            <a:endParaRPr lang="en-US" b="0" dirty="0" smtClean="0"/>
          </a:p>
          <a:p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210" y="3791340"/>
            <a:ext cx="3699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Cannot operate without genetic variation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" name="Right Bracket 6"/>
          <p:cNvSpPr/>
          <p:nvPr/>
        </p:nvSpPr>
        <p:spPr>
          <a:xfrm>
            <a:off x="4352861" y="3708519"/>
            <a:ext cx="414121" cy="1214701"/>
          </a:xfrm>
          <a:prstGeom prst="rightBracket">
            <a:avLst/>
          </a:prstGeom>
          <a:ln w="285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4812092"/>
      </p:ext>
    </p:extLst>
  </p:cSld>
  <p:clrMapOvr>
    <a:masterClrMapping/>
  </p:clrMapOvr>
  <p:transition xmlns:p14="http://schemas.microsoft.com/office/powerpoint/2010/main"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4B5938604784258AF8F4EB78F4AE4F8"/>
  <p:tag name="SLIDEID" val="44B5938604784258AF8F4EB78F4AE4F8"/>
  <p:tag name="SLIDEORDER" val="1"/>
  <p:tag name="SLIDETYPE" val="Q"/>
  <p:tag name="DEMOGRAPHIC" val="False"/>
  <p:tag name="SPEEDSCORING" val="False"/>
  <p:tag name="TPSTANDARDS" val=""/>
  <p:tag name="DELIMITERS" val="3.1"/>
  <p:tag name="QUESTIONALIAS" val="Have you reviewed Chapters 1 &amp; 2?"/>
  <p:tag name="ANSWERSALIAS" val="Yes|smicln|No"/>
  <p:tag name="COUNTDOWNSECONDS" val="20"/>
  <p:tag name="RESPONSESGATHERED" val="True"/>
  <p:tag name="TOTALRESPONSES" val="34"/>
  <p:tag name="RESPONSECOUNT" val="34"/>
  <p:tag name="SLICED" val="False"/>
  <p:tag name="RESPONSES" val="2;2;1;1;1;2;1;2;1;1;2;1;2;1;2;2;1;1;2;2;2;2;2;2;2;2;1;1;1;2;2;2;2;1;"/>
  <p:tag name="CHARTSTRINGSTD" val="14 20"/>
  <p:tag name="CHARTSTRINGREV" val="20 14"/>
  <p:tag name="CHARTSTRINGSTDPER" val="0.411764705882353 0.588235294117647"/>
  <p:tag name="CHARTSTRINGREVPER" val="0.588235294117647 0.4117647058823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2"/>
  <p:tag name="TEXTLENGTH" val="6"/>
  <p:tag name="FONTSIZE" val="36"/>
  <p:tag name="BULLETTYPE" val="ppBulletArabicPeriod"/>
  <p:tag name="ANSWERTEXT" val="Yes&#10;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True"/>
  <p:tag name="ISRESPTABLE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4B5938604784258AF8F4EB78F4AE4F8"/>
  <p:tag name="SLIDEID" val="44B5938604784258AF8F4EB78F4AE4F8"/>
  <p:tag name="SLIDEORDER" val="1"/>
  <p:tag name="SLIDETYPE" val="Q"/>
  <p:tag name="DEMOGRAPHIC" val="False"/>
  <p:tag name="SPEEDSCORING" val="False"/>
  <p:tag name="TPSTANDARDS" val=""/>
  <p:tag name="DELIMITERS" val="3.1"/>
  <p:tag name="QUESTIONALIAS" val="Have you reviewed Chapters 1 &amp; 2?"/>
  <p:tag name="ANSWERSALIAS" val="Yes|smicln|No"/>
  <p:tag name="COUNTDOWNSECONDS" val="20"/>
  <p:tag name="RESPONSESGATHERED" val="True"/>
  <p:tag name="TOTALRESPONSES" val="34"/>
  <p:tag name="RESPONSECOUNT" val="34"/>
  <p:tag name="SLICED" val="False"/>
  <p:tag name="RESPONSES" val="2;2;1;1;1;2;1;2;1;1;2;1;2;1;2;2;1;1;2;2;2;2;2;2;2;2;1;1;1;2;2;2;2;1;"/>
  <p:tag name="CHARTSTRINGSTD" val="14 20"/>
  <p:tag name="CHARTSTRINGREV" val="20 14"/>
  <p:tag name="CHARTSTRINGSTDPER" val="0.411764705882353 0.588235294117647"/>
  <p:tag name="CHARTSTRINGREVPER" val="0.588235294117647 0.4117647058823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2"/>
  <p:tag name="TEXTLENGTH" val="6"/>
  <p:tag name="FONTSIZE" val="36"/>
  <p:tag name="BULLETTYPE" val="ppBulletArabicPeriod"/>
  <p:tag name="ANSWERTEXT" val="Yes&#10;N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True"/>
  <p:tag name="ISRESPTABLE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2"/>
  <p:tag name="TEXTLENGTH" val="6"/>
  <p:tag name="FONTSIZE" val="36"/>
  <p:tag name="BULLETTYPE" val="ppBulletArabicPeriod"/>
  <p:tag name="ANSWERTEXT" val="Yes&#10;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True"/>
  <p:tag name="ISRESPTABL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4B5938604784258AF8F4EB78F4AE4F8"/>
  <p:tag name="SLIDEID" val="44B5938604784258AF8F4EB78F4AE4F8"/>
  <p:tag name="SLIDEORDER" val="1"/>
  <p:tag name="SLIDETYPE" val="Q"/>
  <p:tag name="DEMOGRAPHIC" val="False"/>
  <p:tag name="SPEEDSCORING" val="False"/>
  <p:tag name="TPSTANDARDS" val=""/>
  <p:tag name="DELIMITERS" val="3.1"/>
  <p:tag name="QUESTIONALIAS" val="Have you reviewed Chapters 1 &amp; 2?"/>
  <p:tag name="ANSWERSALIAS" val="Yes|smicln|No"/>
  <p:tag name="COUNTDOWNSECONDS" val="20"/>
  <p:tag name="RESPONSESGATHERED" val="True"/>
  <p:tag name="TOTALRESPONSES" val="34"/>
  <p:tag name="RESPONSECOUNT" val="34"/>
  <p:tag name="SLICED" val="False"/>
  <p:tag name="RESPONSES" val="2;2;1;1;1;2;1;2;1;1;2;1;2;1;2;2;1;1;2;2;2;2;2;2;2;2;1;1;1;2;2;2;2;1;"/>
  <p:tag name="CHARTSTRINGSTD" val="14 20"/>
  <p:tag name="CHARTSTRINGREV" val="20 14"/>
  <p:tag name="CHARTSTRINGSTDPER" val="0.411764705882353 0.588235294117647"/>
  <p:tag name="CHARTSTRINGREVPER" val="0.588235294117647 0.4117647058823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2"/>
  <p:tag name="TEXTLENGTH" val="6"/>
  <p:tag name="FONTSIZE" val="36"/>
  <p:tag name="BULLETTYPE" val="ppBulletArabicPeriod"/>
  <p:tag name="ANSWERTEXT" val="Yes&#10;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True"/>
  <p:tag name="ISRESPTABLE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4B5938604784258AF8F4EB78F4AE4F8"/>
  <p:tag name="SLIDEID" val="44B5938604784258AF8F4EB78F4AE4F8"/>
  <p:tag name="SLIDEORDER" val="1"/>
  <p:tag name="SLIDETYPE" val="Q"/>
  <p:tag name="DEMOGRAPHIC" val="False"/>
  <p:tag name="SPEEDSCORING" val="False"/>
  <p:tag name="TPSTANDARDS" val=""/>
  <p:tag name="DELIMITERS" val="3.1"/>
  <p:tag name="QUESTIONALIAS" val="Have you reviewed Chapters 1 &amp; 2?"/>
  <p:tag name="ANSWERSALIAS" val="Yes|smicln|No"/>
  <p:tag name="COUNTDOWNSECONDS" val="20"/>
  <p:tag name="RESPONSESGATHERED" val="True"/>
  <p:tag name="TOTALRESPONSES" val="34"/>
  <p:tag name="RESPONSECOUNT" val="34"/>
  <p:tag name="SLICED" val="False"/>
  <p:tag name="RESPONSES" val="2;2;1;1;1;2;1;2;1;1;2;1;2;1;2;2;1;1;2;2;2;2;2;2;2;2;1;1;1;2;2;2;2;1;"/>
  <p:tag name="CHARTSTRINGSTD" val="14 20"/>
  <p:tag name="CHARTSTRINGREV" val="20 14"/>
  <p:tag name="CHARTSTRINGSTDPER" val="0.411764705882353 0.588235294117647"/>
  <p:tag name="CHARTSTRINGREVPER" val="0.588235294117647 0.41176470588235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4274</TotalTime>
  <Words>1276</Words>
  <Application>Microsoft Macintosh PowerPoint</Application>
  <PresentationFormat>On-screen Show (4:3)</PresentationFormat>
  <Paragraphs>241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Essential</vt:lpstr>
      <vt:lpstr>1.2  Mechanisms of evolution – I   </vt:lpstr>
      <vt:lpstr>LEARNING TARGETS</vt:lpstr>
      <vt:lpstr>Modern Synthesis: Darwinism Meets Genetics</vt:lpstr>
      <vt:lpstr>Modern Synthesis: Darwinism Meets Genetics</vt:lpstr>
      <vt:lpstr>Evolution is defined as descent with modification from a common ancestor.  What exactly has evolution modified over time?  </vt:lpstr>
      <vt:lpstr>There is variation within a population</vt:lpstr>
      <vt:lpstr>The Source of genetic variation</vt:lpstr>
      <vt:lpstr>Variable traits in populations</vt:lpstr>
      <vt:lpstr>How Does evolution work?</vt:lpstr>
      <vt:lpstr>Gene flow</vt:lpstr>
      <vt:lpstr>Gene flow tends to _____ genetic differences between populations.  </vt:lpstr>
      <vt:lpstr>Genetic Drift</vt:lpstr>
      <vt:lpstr>PowerPoint Presentation</vt:lpstr>
      <vt:lpstr>Genetic drift tends to ____ the amount of genetic variation in populations. </vt:lpstr>
      <vt:lpstr>GENERATING QUESTIONS</vt:lpstr>
      <vt:lpstr>Genetic Drift (cont’d.)</vt:lpstr>
      <vt:lpstr>How does genetic drift reduce genetic variation in populations?</vt:lpstr>
      <vt:lpstr>Bottleneck Effect</vt:lpstr>
      <vt:lpstr>Founder Effect</vt:lpstr>
    </vt:vector>
  </TitlesOfParts>
  <Company>CSU East Bay - Biology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Caron Inouye</dc:creator>
  <cp:lastModifiedBy>Caron Inouye</cp:lastModifiedBy>
  <cp:revision>161</cp:revision>
  <dcterms:created xsi:type="dcterms:W3CDTF">2011-06-16T02:19:34Z</dcterms:created>
  <dcterms:modified xsi:type="dcterms:W3CDTF">2012-07-17T08:30:16Z</dcterms:modified>
</cp:coreProperties>
</file>