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0"/>
  </p:notesMasterIdLst>
  <p:handoutMasterIdLst>
    <p:handoutMasterId r:id="rId61"/>
  </p:handoutMasterIdLst>
  <p:sldIdLst>
    <p:sldId id="378" r:id="rId2"/>
    <p:sldId id="268" r:id="rId3"/>
    <p:sldId id="352" r:id="rId4"/>
    <p:sldId id="380" r:id="rId5"/>
    <p:sldId id="384" r:id="rId6"/>
    <p:sldId id="350" r:id="rId7"/>
    <p:sldId id="383" r:id="rId8"/>
    <p:sldId id="336" r:id="rId9"/>
    <p:sldId id="337" r:id="rId10"/>
    <p:sldId id="338" r:id="rId11"/>
    <p:sldId id="349" r:id="rId12"/>
    <p:sldId id="351" r:id="rId13"/>
    <p:sldId id="340" r:id="rId14"/>
    <p:sldId id="353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400" r:id="rId33"/>
    <p:sldId id="387" r:id="rId34"/>
    <p:sldId id="372" r:id="rId35"/>
    <p:sldId id="374" r:id="rId36"/>
    <p:sldId id="375" r:id="rId37"/>
    <p:sldId id="376" r:id="rId38"/>
    <p:sldId id="377" r:id="rId39"/>
    <p:sldId id="398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401" r:id="rId51"/>
    <p:sldId id="402" r:id="rId52"/>
    <p:sldId id="408" r:id="rId53"/>
    <p:sldId id="409" r:id="rId54"/>
    <p:sldId id="403" r:id="rId55"/>
    <p:sldId id="404" r:id="rId56"/>
    <p:sldId id="405" r:id="rId57"/>
    <p:sldId id="406" r:id="rId58"/>
    <p:sldId id="407" r:id="rId59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AC00AC"/>
    <a:srgbClr val="EE84DE"/>
    <a:srgbClr val="7E007E"/>
    <a:srgbClr val="0900D9"/>
    <a:srgbClr val="61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A96CC-2448-4064-8979-8EFEA7E945BF}" type="datetimeFigureOut">
              <a:rPr lang="en-US" smtClean="0"/>
              <a:t>7/19/12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7055-C091-4E12-B1C2-34F5A934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2C785-B137-4147-BA29-08BEAE31A830}" type="datetimeFigureOut">
              <a:rPr lang="en-US" smtClean="0"/>
              <a:pPr/>
              <a:t>7/19/12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6C79A-FF62-9B4F-8207-ED8D5D372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43E753-E3A7-D34D-AA22-37204C8DE5E8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We’ll talk more about 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E1836A-8601-1049-968C-4A29AB13A8A7}" type="slidenum">
              <a:rPr lang="en-US" sz="1200">
                <a:latin typeface="Calibri" charset="0"/>
              </a:rPr>
              <a:pPr eaLnBrk="1" hangingPunct="1"/>
              <a:t>43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C79A-FF62-9B4F-8207-ED8D5D37252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3B666-4232-4DFA-BBBE-6A4B52B34302}" type="datetime4">
              <a:rPr lang="en-US"/>
              <a:pPr/>
              <a:t>July 19, 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BEFA13-1D75-452B-AA77-92973DAAAB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6087C-6274-49FA-B875-054942D44E17}" type="datetime4">
              <a:rPr lang="en-US"/>
              <a:pPr/>
              <a:t>July 19,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493CD-1EFB-40E9-A339-848244FFC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A20C4-9C6A-4593-B4EC-F75839A65361}" type="datetime4">
              <a:rPr lang="en-US"/>
              <a:pPr/>
              <a:t>July 19,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B1433-6EFE-4799-8B56-0396E8F72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3CF54-BB6A-428C-90BD-FD01412E5FA7}" type="datetime4">
              <a:rPr lang="en-US"/>
              <a:pPr/>
              <a:t>July 19,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8ADC9-39E9-4712-9B72-B2D99A9DE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86CE8-162E-4187-8FBE-A185E9493BBB}" type="datetime4">
              <a:rPr lang="en-US"/>
              <a:pPr/>
              <a:t>July 19,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7408F-8FA1-4511-A727-EBCD584BDA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F663D0-6424-4F40-9C9E-8443F0A17BE7}" type="datetime4">
              <a:rPr lang="en-US"/>
              <a:pPr/>
              <a:t>July 19, 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BF182-23E8-4345-ABE3-D7EF87D83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FFAFD-8F4B-4ED6-A107-CE0E96863149}" type="datetime4">
              <a:rPr lang="en-US"/>
              <a:pPr/>
              <a:t>July 19, 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28AAA-C01D-4768-926B-050960E5B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46631-9A23-4B6B-9D85-3C6B8AC3CEF3}" type="datetime4">
              <a:rPr lang="en-US"/>
              <a:pPr/>
              <a:t>July 19, 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0B354-94AB-47D9-A923-56AE580E5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7EEF04-DDCE-4F74-9A90-21926976C164}" type="datetime4">
              <a:rPr lang="en-US"/>
              <a:pPr/>
              <a:t>July 19, 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45181-18D3-455B-9980-FE29118A0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441B6-94B6-48B6-B896-96CF5855C720}" type="datetime4">
              <a:rPr lang="en-US"/>
              <a:pPr/>
              <a:t>July 19, 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BFC78-23E4-42AD-A8D7-50AC05284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5B021-3CFA-457C-80D1-43C2EAB62379}" type="datetime4">
              <a:rPr lang="en-US"/>
              <a:pPr/>
              <a:t>July 19, 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BEA36-A94C-41EE-A6E3-2AFFB2D36F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3C2E7F3-5B07-4ED2-B039-B0E1381D81E4}" type="datetime4">
              <a:rPr lang="en-US"/>
              <a:pPr/>
              <a:t>July 19,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3B68698C-22C7-4C68-9562-F7EE795C25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4001" r:id="rId9"/>
    <p:sldLayoutId id="2147483998" r:id="rId10"/>
    <p:sldLayoutId id="2147483999" r:id="rId11"/>
  </p:sldLayoutIdLst>
  <p:transition xmlns:p14="http://schemas.microsoft.com/office/powerpoint/2010/main"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 spc="-60">
          <a:solidFill>
            <a:schemeClr val="tx2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pitchFamily="34" charset="0"/>
        <a:defRPr sz="3600" b="1"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3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PKjF7OumYo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ure.com/scitable/content/translation-animation-691206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ersdomain.org/asset/lsps07_int_rnaiexplain/" TargetMode="External"/><Relationship Id="rId3" Type="http://schemas.openxmlformats.org/officeDocument/2006/relationships/hyperlink" Target="http://www.youtube.com/watch?v=H5udFjWDM3E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udents.cis.uab.edu/slawrenc/SickleCell.html" TargetMode="External"/><Relationship Id="rId3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871537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4800" dirty="0">
              <a:latin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5562600"/>
            <a:ext cx="9144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4000" dirty="0" smtClean="0">
                <a:latin typeface="Calibri" pitchFamily="34" charset="0"/>
              </a:rPr>
              <a:t>DNA Structure </a:t>
            </a:r>
            <a:r>
              <a:rPr lang="en-US" sz="4000" dirty="0">
                <a:latin typeface="Calibri" pitchFamily="34" charset="0"/>
              </a:rPr>
              <a:t>&amp; Function </a:t>
            </a:r>
            <a:r>
              <a:rPr lang="en-US" sz="4000" dirty="0" smtClean="0">
                <a:latin typeface="Calibri" pitchFamily="34" charset="0"/>
              </a:rPr>
              <a:t>II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334000" y="4953000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getfreeimage.com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8129" y="578017"/>
            <a:ext cx="48006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149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Importance of DNA Replication</a:t>
            </a:r>
            <a:endParaRPr lang="en-US" sz="3600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900649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b="0" dirty="0">
                <a:latin typeface="Calibri" charset="0"/>
              </a:rPr>
              <a:t>DNA replication ensures</a:t>
            </a:r>
          </a:p>
          <a:p>
            <a:pPr lvl="1"/>
            <a:r>
              <a:rPr lang="en-US" sz="3200" dirty="0">
                <a:latin typeface="Calibri" charset="0"/>
              </a:rPr>
              <a:t>all cells in an organism carry the same genetic information</a:t>
            </a:r>
          </a:p>
          <a:p>
            <a:pPr lvl="1"/>
            <a:r>
              <a:rPr lang="en-US" sz="3200" dirty="0">
                <a:latin typeface="Calibri" charset="0"/>
              </a:rPr>
              <a:t>genetic information can be passed on to offspring</a:t>
            </a:r>
          </a:p>
        </p:txBody>
      </p:sp>
    </p:spTree>
    <p:extLst>
      <p:ext uri="{BB962C8B-B14F-4D97-AF65-F5344CB8AC3E}">
        <p14:creationId xmlns:p14="http://schemas.microsoft.com/office/powerpoint/2010/main" val="332207705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 of Genetic Information from </a:t>
            </a:r>
            <a:br>
              <a:rPr lang="en-US" dirty="0" smtClean="0"/>
            </a:br>
            <a:r>
              <a:rPr lang="en-US" dirty="0" smtClean="0"/>
              <a:t>DNA </a:t>
            </a:r>
            <a:r>
              <a:rPr lang="en-US" dirty="0" smtClean="0">
                <a:sym typeface="Wingdings"/>
              </a:rPr>
              <a:t> RNA  Protein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1851959"/>
            <a:ext cx="5486400" cy="5006041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3200" b="0" dirty="0">
                <a:latin typeface="Calibri" charset="0"/>
              </a:rPr>
              <a:t>This is also known as the “central dogma” of </a:t>
            </a:r>
            <a:r>
              <a:rPr lang="en-US" sz="3200" b="0" dirty="0" smtClean="0">
                <a:latin typeface="Calibri" charset="0"/>
              </a:rPr>
              <a:t>molecular biology </a:t>
            </a:r>
            <a:r>
              <a:rPr lang="en-US" sz="3200" b="0" dirty="0">
                <a:latin typeface="Calibri" charset="0"/>
              </a:rPr>
              <a:t>(genetics)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>
                <a:latin typeface="Calibri" charset="0"/>
              </a:rPr>
              <a:t>Involves processes by which DNA’s directions are carried out</a:t>
            </a:r>
          </a:p>
        </p:txBody>
      </p:sp>
      <p:pic>
        <p:nvPicPr>
          <p:cNvPr id="18435" name="Picture 3" descr="10_08GeneticInfoFlow_3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t="1349" r="15060" b="3214"/>
          <a:stretch>
            <a:fillRect/>
          </a:stretch>
        </p:blipFill>
        <p:spPr bwMode="auto">
          <a:xfrm>
            <a:off x="5486400" y="1851959"/>
            <a:ext cx="36576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35373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427"/>
            <a:ext cx="5181600" cy="6747573"/>
          </a:xfrm>
        </p:spPr>
        <p:txBody>
          <a:bodyPr/>
          <a:lstStyle/>
          <a:p>
            <a:pPr marL="571500" indent="-571500">
              <a:buFont typeface="Arial"/>
              <a:buChar char="•"/>
              <a:defRPr/>
            </a:pPr>
            <a:r>
              <a:rPr lang="en-US" b="0" dirty="0" smtClean="0"/>
              <a:t>DNA specifies synthesis of proteins in 2 stages:</a:t>
            </a:r>
          </a:p>
          <a:p>
            <a:pPr marL="971550" lvl="1" indent="-514350">
              <a:buFont typeface="Arial" charset="0"/>
              <a:buAutoNum type="arabicPeriod"/>
              <a:defRPr/>
            </a:pPr>
            <a:r>
              <a:rPr lang="en-US" u="sng" dirty="0" smtClean="0"/>
              <a:t>Transcription</a:t>
            </a:r>
          </a:p>
          <a:p>
            <a:pPr marL="857250" lvl="2" indent="0">
              <a:buFont typeface="Arial" charset="0"/>
              <a:buNone/>
              <a:defRPr/>
            </a:pPr>
            <a:r>
              <a:rPr lang="en-US" sz="2800" dirty="0" smtClean="0"/>
              <a:t>- the transfer of genetic info from DNA </a:t>
            </a:r>
            <a:r>
              <a:rPr lang="en-US" sz="2800" dirty="0" smtClean="0">
                <a:sym typeface="Wingdings"/>
              </a:rPr>
              <a:t> RNA molecule</a:t>
            </a:r>
            <a:endParaRPr lang="en-US" sz="2800" dirty="0" smtClean="0"/>
          </a:p>
          <a:p>
            <a:pPr marL="971550" lvl="1" indent="-514350">
              <a:buFont typeface="Arial" charset="0"/>
              <a:buAutoNum type="arabicPeriod"/>
              <a:defRPr/>
            </a:pPr>
            <a:r>
              <a:rPr lang="en-US" u="sng" dirty="0" smtClean="0"/>
              <a:t>Translation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 smtClean="0"/>
              <a:t>    </a:t>
            </a:r>
            <a:r>
              <a:rPr lang="en-US" sz="2800" dirty="0" smtClean="0"/>
              <a:t>- the transfer of info from    	RNA </a:t>
            </a:r>
            <a:r>
              <a:rPr lang="en-US" sz="2800" dirty="0" smtClean="0">
                <a:sym typeface="Wingdings"/>
              </a:rPr>
              <a:t> protein</a:t>
            </a:r>
            <a:endParaRPr lang="en-US" sz="2800" dirty="0"/>
          </a:p>
        </p:txBody>
      </p:sp>
      <p:pic>
        <p:nvPicPr>
          <p:cNvPr id="20482" name="Picture 3" descr="10_08GeneticInfoFlow_3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t="1349" r="15060" b="3214"/>
          <a:stretch>
            <a:fillRect/>
          </a:stretch>
        </p:blipFill>
        <p:spPr bwMode="auto">
          <a:xfrm>
            <a:off x="5189538" y="1371600"/>
            <a:ext cx="3802062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9481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1"/>
          </p:nvPr>
        </p:nvSpPr>
        <p:spPr>
          <a:xfrm>
            <a:off x="457200" y="3552081"/>
            <a:ext cx="7620000" cy="2574082"/>
          </a:xfrm>
        </p:spPr>
        <p:txBody>
          <a:bodyPr/>
          <a:lstStyle/>
          <a:p>
            <a:pPr algn="ctr"/>
            <a:r>
              <a:rPr lang="en-US" dirty="0" smtClean="0">
                <a:latin typeface="Calibri" charset="0"/>
              </a:rPr>
              <a:t>Molecular </a:t>
            </a:r>
            <a:r>
              <a:rPr lang="en-US" dirty="0">
                <a:latin typeface="Calibri" charset="0"/>
              </a:rPr>
              <a:t>visualization DNA </a:t>
            </a:r>
            <a:r>
              <a:rPr lang="en-US" dirty="0" smtClean="0">
                <a:latin typeface="Calibri" charset="0"/>
              </a:rPr>
              <a:t>into chromosomes </a:t>
            </a:r>
            <a:r>
              <a:rPr lang="en-US" dirty="0">
                <a:latin typeface="Calibri" charset="0"/>
              </a:rPr>
              <a:t>&amp; central dogma</a:t>
            </a:r>
          </a:p>
          <a:p>
            <a:pPr lvl="1" algn="ctr"/>
            <a:r>
              <a:rPr lang="en-US" sz="2400" dirty="0">
                <a:latin typeface="Calibri" charset="0"/>
                <a:hlinkClick r:id="rId3"/>
              </a:rPr>
              <a:t>http://www.youtube.com/watch?v=4PKjF7OumYo</a:t>
            </a:r>
            <a:endParaRPr lang="en-US" sz="2400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1459" y="385600"/>
            <a:ext cx="2979741" cy="2979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720208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00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dirty="0">
                <a:latin typeface="Calibri" charset="0"/>
              </a:rPr>
              <a:t>Overview: From Nucleotides to Amino Acids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0" y="1058262"/>
            <a:ext cx="9144000" cy="5067901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3200" b="0" dirty="0">
                <a:latin typeface="Calibri" charset="0"/>
              </a:rPr>
              <a:t>Nucleotide sequence of DNA is transcribed into RNA, then translated into polypeptides </a:t>
            </a:r>
          </a:p>
          <a:p>
            <a:pPr lvl="1"/>
            <a:r>
              <a:rPr lang="en-US" sz="3200" dirty="0">
                <a:latin typeface="Calibri" charset="0"/>
              </a:rPr>
              <a:t>Proteins consist of two or more polypeptides</a:t>
            </a:r>
          </a:p>
          <a:p>
            <a:pPr lvl="1"/>
            <a:r>
              <a:rPr lang="en-US" sz="3200" dirty="0">
                <a:latin typeface="Calibri" charset="0"/>
              </a:rPr>
              <a:t>Amino acids are the monomers of polypeptides, thus proteins</a:t>
            </a:r>
          </a:p>
        </p:txBody>
      </p:sp>
      <p:pic>
        <p:nvPicPr>
          <p:cNvPr id="22531" name="Picture 4" descr="http://users.rcn.com/jkimball.ma.ultranet/BiologyPages/P/Pepti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28" y="3700697"/>
            <a:ext cx="402907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5988050"/>
            <a:ext cx="51816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  <a:ea typeface="ＭＳ Ｐゴシック" charset="-128"/>
                <a:cs typeface="+mn-cs"/>
              </a:rPr>
              <a:t>http://users.rcn.com/jkimball.ma.ultranet/BiologyPages/P/Polypeptides.html</a:t>
            </a:r>
          </a:p>
        </p:txBody>
      </p:sp>
    </p:spTree>
    <p:extLst>
      <p:ext uri="{BB962C8B-B14F-4D97-AF65-F5344CB8AC3E}">
        <p14:creationId xmlns:p14="http://schemas.microsoft.com/office/powerpoint/2010/main" val="52612762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alibri" charset="0"/>
              </a:rPr>
              <a:t>Transcription of DNA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DNA</a:t>
            </a:r>
            <a:r>
              <a:rPr lang="ja-JP" altLang="en-US" sz="2400" b="0" dirty="0">
                <a:latin typeface="Calibri" charset="0"/>
              </a:rPr>
              <a:t>’</a:t>
            </a:r>
            <a:r>
              <a:rPr lang="en-US" altLang="ja-JP" sz="2400" b="0" dirty="0">
                <a:latin typeface="Calibri" charset="0"/>
              </a:rPr>
              <a:t>s nucleotide sequence </a:t>
            </a:r>
            <a:r>
              <a:rPr lang="ja-JP" altLang="en-US" sz="2400" b="0" dirty="0">
                <a:latin typeface="Calibri" charset="0"/>
              </a:rPr>
              <a:t>“</a:t>
            </a:r>
            <a:r>
              <a:rPr lang="en-US" altLang="ja-JP" sz="2400" b="0" dirty="0">
                <a:latin typeface="Calibri" charset="0"/>
              </a:rPr>
              <a:t>rewritten</a:t>
            </a:r>
            <a:r>
              <a:rPr lang="ja-JP" altLang="en-US" sz="2400" b="0" dirty="0">
                <a:latin typeface="Calibri" charset="0"/>
              </a:rPr>
              <a:t>”</a:t>
            </a:r>
            <a:r>
              <a:rPr lang="en-US" altLang="ja-JP" sz="2400" b="0" dirty="0">
                <a:latin typeface="Calibri" charset="0"/>
              </a:rPr>
              <a:t> into RNA nucleotide sequence (remember that both are nucleic acids)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RNA is made from the DNA template, using a process resembling DNA replication except </a:t>
            </a:r>
          </a:p>
          <a:p>
            <a:pPr lvl="1"/>
            <a:r>
              <a:rPr lang="en-US" sz="2400" dirty="0">
                <a:latin typeface="Calibri" charset="0"/>
              </a:rPr>
              <a:t>T</a:t>
            </a:r>
            <a:r>
              <a:rPr lang="ja-JP" altLang="en-US" sz="2400" dirty="0">
                <a:latin typeface="Calibri" charset="0"/>
              </a:rPr>
              <a:t>’</a:t>
            </a:r>
            <a:r>
              <a:rPr lang="en-US" altLang="ja-JP" sz="2400" dirty="0">
                <a:latin typeface="Calibri" charset="0"/>
              </a:rPr>
              <a:t>s are substituted by U</a:t>
            </a:r>
            <a:r>
              <a:rPr lang="ja-JP" altLang="en-US" sz="2400" dirty="0">
                <a:latin typeface="Calibri" charset="0"/>
              </a:rPr>
              <a:t>’</a:t>
            </a:r>
            <a:r>
              <a:rPr lang="en-US" altLang="ja-JP" sz="2400" dirty="0">
                <a:latin typeface="Calibri" charset="0"/>
              </a:rPr>
              <a:t>s</a:t>
            </a:r>
          </a:p>
          <a:p>
            <a:pPr lvl="1"/>
            <a:r>
              <a:rPr lang="en-US" sz="2400" dirty="0">
                <a:latin typeface="Calibri" charset="0"/>
              </a:rPr>
              <a:t>RNA nucleotides are </a:t>
            </a:r>
          </a:p>
          <a:p>
            <a:pPr lvl="1">
              <a:buFont typeface="Arial" charset="0"/>
              <a:buNone/>
            </a:pPr>
            <a:r>
              <a:rPr lang="en-US" sz="2400" dirty="0">
                <a:latin typeface="Calibri" charset="0"/>
              </a:rPr>
              <a:t>   linked by </a:t>
            </a:r>
            <a:r>
              <a:rPr lang="en-US" sz="2400" u="sng" dirty="0">
                <a:latin typeface="Calibri" charset="0"/>
              </a:rPr>
              <a:t>RNA </a:t>
            </a:r>
            <a:r>
              <a:rPr lang="en-US" sz="2400" u="sng" dirty="0" smtClean="0">
                <a:latin typeface="Calibri" charset="0"/>
              </a:rPr>
              <a:t>polymerase</a:t>
            </a:r>
            <a:endParaRPr lang="en-US" sz="2400" u="sng" dirty="0">
              <a:latin typeface="Calibri" charset="0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r="9500" b="29028"/>
          <a:stretch>
            <a:fillRect/>
          </a:stretch>
        </p:blipFill>
        <p:spPr bwMode="auto">
          <a:xfrm>
            <a:off x="4217988" y="2286000"/>
            <a:ext cx="4924425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10_13aTranscription-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0" b="8710"/>
          <a:stretch>
            <a:fillRect/>
          </a:stretch>
        </p:blipFill>
        <p:spPr bwMode="auto">
          <a:xfrm>
            <a:off x="23813" y="4191000"/>
            <a:ext cx="40909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20627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89776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alibri" charset="0"/>
              </a:rPr>
              <a:t>Unpacking Transcription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Three phases </a:t>
            </a:r>
          </a:p>
          <a:p>
            <a:pPr lvl="1"/>
            <a:r>
              <a:rPr lang="en-US" dirty="0">
                <a:latin typeface="Calibri" charset="0"/>
              </a:rPr>
              <a:t>Initiation </a:t>
            </a:r>
          </a:p>
          <a:p>
            <a:pPr lvl="1"/>
            <a:r>
              <a:rPr lang="en-US" dirty="0">
                <a:latin typeface="Calibri" charset="0"/>
              </a:rPr>
              <a:t>RNA elongation</a:t>
            </a:r>
          </a:p>
          <a:p>
            <a:pPr lvl="1"/>
            <a:r>
              <a:rPr lang="en-US" dirty="0">
                <a:latin typeface="Calibri" charset="0"/>
              </a:rPr>
              <a:t>Termination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399" y="3581400"/>
            <a:ext cx="5093777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658239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62168" cy="74942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alibri" charset="0"/>
              </a:rPr>
              <a:t>Initiation of Transcription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3200" b="0" dirty="0">
                <a:latin typeface="Calibri" charset="0"/>
              </a:rPr>
              <a:t>“Start transcribing” signal is nucleotide sequence, called a </a:t>
            </a:r>
            <a:r>
              <a:rPr lang="en-US" sz="3200" b="0" u="sng" dirty="0" smtClean="0">
                <a:latin typeface="Calibri" charset="0"/>
              </a:rPr>
              <a:t>promoter</a:t>
            </a:r>
            <a:r>
              <a:rPr lang="en-US" sz="3200" b="0" dirty="0" smtClean="0">
                <a:latin typeface="Calibri" charset="0"/>
              </a:rPr>
              <a:t> (AUG)</a:t>
            </a:r>
            <a:endParaRPr lang="en-US" sz="3200" b="0" dirty="0">
              <a:latin typeface="Calibri" charset="0"/>
            </a:endParaRPr>
          </a:p>
          <a:p>
            <a:pPr lvl="1"/>
            <a:r>
              <a:rPr lang="en-US" sz="2800" dirty="0">
                <a:latin typeface="Calibri" charset="0"/>
              </a:rPr>
              <a:t>Located at beginning of gene</a:t>
            </a:r>
          </a:p>
          <a:p>
            <a:pPr lvl="1"/>
            <a:r>
              <a:rPr lang="en-US" sz="2800" dirty="0">
                <a:latin typeface="Calibri" charset="0"/>
              </a:rPr>
              <a:t>RNA polymerase attaches to the </a:t>
            </a:r>
            <a:r>
              <a:rPr lang="en-US" sz="2800" dirty="0" smtClean="0">
                <a:latin typeface="Calibri" charset="0"/>
              </a:rPr>
              <a:t>promoter (via transcription factor)</a:t>
            </a:r>
            <a:endParaRPr lang="en-US" sz="2800" dirty="0">
              <a:latin typeface="Calibri" charset="0"/>
            </a:endParaRPr>
          </a:p>
          <a:p>
            <a:pPr lvl="1"/>
            <a:r>
              <a:rPr lang="en-US" sz="2800" dirty="0">
                <a:latin typeface="Calibri" charset="0"/>
              </a:rPr>
              <a:t>RNA synthesis begins</a:t>
            </a:r>
          </a:p>
        </p:txBody>
      </p:sp>
      <p:pic>
        <p:nvPicPr>
          <p:cNvPr id="26627" name="Picture 2" descr="10_13bTranscription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r="22002" b="62920"/>
          <a:stretch>
            <a:fillRect/>
          </a:stretch>
        </p:blipFill>
        <p:spPr bwMode="auto">
          <a:xfrm>
            <a:off x="2317750" y="4074196"/>
            <a:ext cx="682625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48893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68"/>
            <a:ext cx="6377448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alibri" charset="0"/>
              </a:rPr>
              <a:t>RNA Elongation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3200" b="0" dirty="0">
                <a:latin typeface="Calibri" charset="0"/>
              </a:rPr>
              <a:t>RNA grows longer</a:t>
            </a:r>
          </a:p>
          <a:p>
            <a:pPr marL="571500" indent="-571500">
              <a:buFont typeface="Arial"/>
              <a:buChar char="•"/>
            </a:pPr>
            <a:r>
              <a:rPr lang="en-US" sz="3200" b="0" dirty="0">
                <a:latin typeface="Calibri" charset="0"/>
              </a:rPr>
              <a:t>RNA strand peels away from the DNA template</a:t>
            </a:r>
          </a:p>
        </p:txBody>
      </p:sp>
      <p:pic>
        <p:nvPicPr>
          <p:cNvPr id="27651" name="Picture 2" descr="10_13bTranscription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25363" r="4916" b="30627"/>
          <a:stretch>
            <a:fillRect/>
          </a:stretch>
        </p:blipFill>
        <p:spPr bwMode="auto">
          <a:xfrm>
            <a:off x="1447800" y="2514600"/>
            <a:ext cx="73088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4554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66334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alibri" charset="0"/>
              </a:rPr>
              <a:t>Termination of Transcription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3200" b="0" dirty="0">
                <a:latin typeface="Calibri" charset="0"/>
              </a:rPr>
              <a:t>RNA polymerase reaches specific nucleotide sequence, called a </a:t>
            </a:r>
            <a:r>
              <a:rPr lang="en-US" sz="3200" b="0" u="sng" dirty="0">
                <a:latin typeface="Calibri" charset="0"/>
              </a:rPr>
              <a:t>terminator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>
                <a:latin typeface="Calibri" charset="0"/>
              </a:rPr>
              <a:t>Polymerase detaches from RNA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>
                <a:latin typeface="Calibri" charset="0"/>
              </a:rPr>
              <a:t>DNA strands rejoin</a:t>
            </a:r>
          </a:p>
        </p:txBody>
      </p:sp>
      <p:pic>
        <p:nvPicPr>
          <p:cNvPr id="28675" name="Picture 3" descr="10_13bTranscription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t="45110" r="17802" b="7449"/>
          <a:stretch>
            <a:fillRect/>
          </a:stretch>
        </p:blipFill>
        <p:spPr bwMode="auto">
          <a:xfrm>
            <a:off x="1385888" y="3352800"/>
            <a:ext cx="64738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39205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0"/>
            <a:ext cx="6478134" cy="84545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1325850"/>
            <a:ext cx="9143999" cy="5532150"/>
          </a:xfrm>
        </p:spPr>
        <p:txBody>
          <a:bodyPr/>
          <a:lstStyle/>
          <a:p>
            <a:pPr marL="457200" lvl="0" indent="-457200">
              <a:buFont typeface="Arial"/>
              <a:buChar char="•"/>
            </a:pPr>
            <a:r>
              <a:rPr lang="en-US" sz="2800" b="0" dirty="0"/>
              <a:t>To understand how the structure of DNA relates to its function, particularly replication, transcription, and translation (the flow of genetic information in a cell).  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b="0" dirty="0"/>
              <a:t>To understand the integrated function of organelles in cells, particularly as it relates to protein synthesis.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b="0" dirty="0"/>
              <a:t>To understand what determines protein structure and how protein structure determines its functionality.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b="0" dirty="0"/>
              <a:t>To be able to distinguish between genotype and </a:t>
            </a:r>
            <a:r>
              <a:rPr lang="en-US" sz="2800" b="0" dirty="0" smtClean="0"/>
              <a:t>phenotype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b="0" dirty="0" smtClean="0"/>
              <a:t>To understand the importance of mutation as a major source of genetic variation.</a:t>
            </a:r>
            <a:endParaRPr lang="en-US" sz="2800" b="0" dirty="0"/>
          </a:p>
        </p:txBody>
      </p:sp>
      <p:pic>
        <p:nvPicPr>
          <p:cNvPr id="4" name="Picture 2" descr="http://chicagobookclinic.org/wp-content/uploads/2010/09/dart_tar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743" y="0"/>
            <a:ext cx="2732314" cy="151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10_13bTranscription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44000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9097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>
                <a:latin typeface="Calibri" charset="0"/>
              </a:rPr>
              <a:t>Processing of Eukaryotic RNA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220200" cy="6019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Unlike prokaryotes, eukaryotes process their RNA</a:t>
            </a:r>
          </a:p>
          <a:p>
            <a:pPr lvl="1"/>
            <a:r>
              <a:rPr lang="en-US" sz="2400" dirty="0">
                <a:latin typeface="Calibri" charset="0"/>
              </a:rPr>
              <a:t>Add a </a:t>
            </a:r>
            <a:r>
              <a:rPr lang="en-US" sz="2400" u="sng" dirty="0">
                <a:latin typeface="Calibri" charset="0"/>
              </a:rPr>
              <a:t>cap</a:t>
            </a:r>
            <a:r>
              <a:rPr lang="en-US" sz="2400" dirty="0">
                <a:latin typeface="Calibri" charset="0"/>
              </a:rPr>
              <a:t> &amp; </a:t>
            </a:r>
            <a:r>
              <a:rPr lang="en-US" sz="2400" u="sng" dirty="0">
                <a:latin typeface="Calibri" charset="0"/>
              </a:rPr>
              <a:t>tail</a:t>
            </a:r>
            <a:r>
              <a:rPr lang="en-US" sz="2400" dirty="0">
                <a:latin typeface="Calibri" charset="0"/>
              </a:rPr>
              <a:t> - </a:t>
            </a:r>
            <a:r>
              <a:rPr lang="en-US" sz="2400" dirty="0" err="1">
                <a:latin typeface="Calibri" charset="0"/>
              </a:rPr>
              <a:t>xtra</a:t>
            </a:r>
            <a:r>
              <a:rPr lang="en-US" sz="2400" dirty="0">
                <a:latin typeface="Calibri" charset="0"/>
              </a:rPr>
              <a:t> nucleotides at ends of RNA transcript for protection (against cellular enzymes) &amp; recognition (by ribosomes later on)</a:t>
            </a:r>
          </a:p>
        </p:txBody>
      </p:sp>
      <p:pic>
        <p:nvPicPr>
          <p:cNvPr id="30723" name="Picture 3" descr="10_14ProductionOfmRNA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t="929" r="13844" b="6052"/>
          <a:stretch>
            <a:fillRect/>
          </a:stretch>
        </p:blipFill>
        <p:spPr bwMode="auto">
          <a:xfrm>
            <a:off x="4419600" y="2209800"/>
            <a:ext cx="4471988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0" y="2438400"/>
            <a:ext cx="4419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buFontTx/>
              <a:buChar char="-"/>
            </a:pPr>
            <a:r>
              <a:rPr lang="en-US">
                <a:latin typeface="Calibri" charset="0"/>
              </a:rPr>
              <a:t>Removing </a:t>
            </a:r>
            <a:r>
              <a:rPr lang="en-US" u="sng">
                <a:latin typeface="Calibri" charset="0"/>
              </a:rPr>
              <a:t>introns</a:t>
            </a:r>
            <a:r>
              <a:rPr lang="en-US">
                <a:latin typeface="Calibri" charset="0"/>
              </a:rPr>
              <a:t> – stretches of noncoding nucleotides that interrupt coding stretches = the </a:t>
            </a:r>
            <a:r>
              <a:rPr lang="en-US" u="sng">
                <a:latin typeface="Calibri" charset="0"/>
              </a:rPr>
              <a:t>exons</a:t>
            </a:r>
            <a:r>
              <a:rPr lang="en-US">
                <a:latin typeface="Calibri" charset="0"/>
              </a:rPr>
              <a:t> </a:t>
            </a:r>
          </a:p>
          <a:p>
            <a:pPr lvl="1" eaLnBrk="1" hangingPunct="1">
              <a:buFontTx/>
              <a:buChar char="-"/>
            </a:pPr>
            <a:r>
              <a:rPr lang="en-US">
                <a:latin typeface="Calibri" charset="0"/>
              </a:rPr>
              <a:t>Splicing exons together to form </a:t>
            </a:r>
            <a:r>
              <a:rPr lang="en-US" u="sng">
                <a:latin typeface="Calibri" charset="0"/>
              </a:rPr>
              <a:t>messenger RNA (mRNA)</a:t>
            </a:r>
          </a:p>
          <a:p>
            <a:pPr lvl="1" eaLnBrk="1" hangingPunct="1"/>
            <a:endParaRPr lang="en-US" sz="1800"/>
          </a:p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850818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alibri" charset="0"/>
              </a:rPr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marL="457200" indent="-457200">
              <a:buFont typeface="Arial"/>
              <a:buChar char="•"/>
              <a:defRPr/>
            </a:pPr>
            <a:r>
              <a:rPr lang="en-US" sz="2800" b="0" dirty="0" smtClean="0"/>
              <a:t>Conversion from nucleic acid language to protein language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b="0" dirty="0" smtClean="0"/>
              <a:t>Requires</a:t>
            </a:r>
          </a:p>
          <a:p>
            <a:pPr lvl="1">
              <a:defRPr/>
            </a:pPr>
            <a:r>
              <a:rPr lang="en-US" sz="2400" dirty="0" smtClean="0"/>
              <a:t>mRNA</a:t>
            </a:r>
          </a:p>
          <a:p>
            <a:pPr lvl="1">
              <a:defRPr/>
            </a:pPr>
            <a:r>
              <a:rPr lang="en-US" sz="2400" dirty="0" smtClean="0"/>
              <a:t>ATP</a:t>
            </a:r>
          </a:p>
          <a:p>
            <a:pPr lvl="1">
              <a:defRPr/>
            </a:pPr>
            <a:r>
              <a:rPr lang="en-US" sz="2400" dirty="0" smtClean="0"/>
              <a:t>Enzymes</a:t>
            </a:r>
          </a:p>
          <a:p>
            <a:pPr lvl="1">
              <a:defRPr/>
            </a:pPr>
            <a:r>
              <a:rPr lang="en-US" sz="2400" dirty="0" smtClean="0"/>
              <a:t>Ribosomes</a:t>
            </a:r>
          </a:p>
          <a:p>
            <a:pPr lvl="1">
              <a:defRPr/>
            </a:pPr>
            <a:r>
              <a:rPr lang="en-US" sz="2400" dirty="0" smtClean="0"/>
              <a:t>Transfer RNA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400" dirty="0" smtClean="0"/>
              <a:t>    (</a:t>
            </a:r>
            <a:r>
              <a:rPr lang="en-US" sz="2400" dirty="0" err="1" smtClean="0"/>
              <a:t>tRNA</a:t>
            </a:r>
            <a:r>
              <a:rPr lang="en-US" sz="2400" dirty="0" smtClean="0"/>
              <a:t>)</a:t>
            </a:r>
          </a:p>
        </p:txBody>
      </p:sp>
      <p:pic>
        <p:nvPicPr>
          <p:cNvPr id="31747" name="Content Placeholder 3" descr="10_10TranslationOfCodons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b="10031"/>
          <a:stretch>
            <a:fillRect/>
          </a:stretch>
        </p:blipFill>
        <p:spPr bwMode="auto">
          <a:xfrm>
            <a:off x="2819400" y="1906457"/>
            <a:ext cx="619125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9068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dirty="0">
                <a:latin typeface="Calibri" charset="0"/>
              </a:rPr>
              <a:t>The Genetic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  <a:extLst/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sz="2400" b="0" dirty="0" smtClean="0"/>
              <a:t>Shared by ALL organisms</a:t>
            </a:r>
          </a:p>
          <a:p>
            <a:pPr>
              <a:buFont typeface="Arial"/>
              <a:buChar char="•"/>
              <a:defRPr/>
            </a:pPr>
            <a:r>
              <a:rPr lang="en-US" sz="2400" b="0" dirty="0" smtClean="0"/>
              <a:t>The set of rules that relates mRNA nucleotide sequence to amino acid sequence</a:t>
            </a:r>
          </a:p>
          <a:p>
            <a:pPr>
              <a:buFont typeface="Arial"/>
              <a:buChar char="•"/>
              <a:defRPr/>
            </a:pPr>
            <a:r>
              <a:rPr lang="en-US" sz="2400" b="0" dirty="0" smtClean="0"/>
              <a:t>Since there are 4 nucleotides, there are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64</a:t>
            </a:r>
            <a:r>
              <a:rPr lang="en-US" sz="2400" b="0" dirty="0" smtClean="0"/>
              <a:t> (or 4</a:t>
            </a:r>
            <a:r>
              <a:rPr lang="en-US" sz="2400" b="0" baseline="30000" dirty="0" smtClean="0"/>
              <a:t>3</a:t>
            </a:r>
            <a:r>
              <a:rPr lang="en-US" sz="2400" b="0" dirty="0" smtClean="0"/>
              <a:t>) possible nucleotide “triplets” = </a:t>
            </a:r>
            <a:r>
              <a:rPr lang="en-US" sz="2400" b="0" u="sng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codons</a:t>
            </a:r>
            <a:endParaRPr lang="en-US" sz="2400" b="0" u="sng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en-US" sz="2400" b="0" dirty="0" smtClean="0"/>
              <a:t>61 codons code for amino acids, 1 “start” and 3 “stop” codons marking the beginning or end of a polypeptide </a:t>
            </a:r>
            <a:endParaRPr lang="en-US" sz="2400" b="0" dirty="0"/>
          </a:p>
        </p:txBody>
      </p:sp>
      <p:pic>
        <p:nvPicPr>
          <p:cNvPr id="32771" name="Picture 4" descr="http://www.nature.com/scitable/content/ne0000/ne0000/ne0000/ne0000/6927613/EssGen2-4_Fig6_MID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4" y="3733800"/>
            <a:ext cx="57927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5803900" y="6488113"/>
            <a:ext cx="331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http://www.nature.com/scitable</a:t>
            </a:r>
          </a:p>
        </p:txBody>
      </p:sp>
    </p:spTree>
    <p:extLst>
      <p:ext uri="{BB962C8B-B14F-4D97-AF65-F5344CB8AC3E}">
        <p14:creationId xmlns:p14="http://schemas.microsoft.com/office/powerpoint/2010/main" val="372841809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1F497D"/>
                  </a:outerShdw>
                </a:effectLst>
                <a:latin typeface="Calibri" charset="0"/>
              </a:rPr>
              <a:t>The Genetic Code</a:t>
            </a:r>
          </a:p>
        </p:txBody>
      </p:sp>
      <p:pic>
        <p:nvPicPr>
          <p:cNvPr id="33794" name="Content Placeholder 3" descr="10_11GeneticCodeDictiona-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6" b="-6906"/>
          <a:stretch>
            <a:fillRect/>
          </a:stretch>
        </p:blipFill>
        <p:spPr>
          <a:xfrm>
            <a:off x="0" y="-76200"/>
            <a:ext cx="9144000" cy="7394575"/>
          </a:xfrm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7467600" y="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schemeClr val="bg1"/>
                </a:solidFill>
              </a:rPr>
              <a:t>Fig. 10.11</a:t>
            </a:r>
          </a:p>
        </p:txBody>
      </p:sp>
    </p:spTree>
    <p:extLst>
      <p:ext uri="{BB962C8B-B14F-4D97-AF65-F5344CB8AC3E}">
        <p14:creationId xmlns:p14="http://schemas.microsoft.com/office/powerpoint/2010/main" val="96863039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cap="none" dirty="0" err="1" smtClean="0">
                <a:latin typeface="Calibri" charset="0"/>
              </a:rPr>
              <a:t>tRNA</a:t>
            </a:r>
            <a:endParaRPr lang="en-US" sz="3200" cap="none" dirty="0">
              <a:latin typeface="Calibri" charset="0"/>
            </a:endParaRPr>
          </a:p>
        </p:txBody>
      </p:sp>
      <p:sp>
        <p:nvSpPr>
          <p:cNvPr id="34818" name="Content Placeholder 4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Acts as molecular interpreter – decodes mRNA codons into a protein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Each codon (thus amino acid) is recognized by a specific </a:t>
            </a:r>
            <a:r>
              <a:rPr lang="en-US" sz="2400" b="0" dirty="0" err="1">
                <a:latin typeface="Calibri" charset="0"/>
              </a:rPr>
              <a:t>tRNA</a:t>
            </a:r>
            <a:endParaRPr lang="en-US" sz="2400" b="0" dirty="0">
              <a:latin typeface="Calibri" charset="0"/>
            </a:endParaRPr>
          </a:p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Has an </a:t>
            </a:r>
            <a:r>
              <a:rPr lang="en-US" sz="2400" b="0" u="sng" dirty="0">
                <a:latin typeface="Calibri" charset="0"/>
              </a:rPr>
              <a:t>anticodon</a:t>
            </a:r>
            <a:r>
              <a:rPr lang="en-US" sz="2400" b="0" dirty="0">
                <a:latin typeface="Calibri" charset="0"/>
              </a:rPr>
              <a:t> – recognizes &amp; decodes an mRNA codon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Has amino acid attachment site 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When </a:t>
            </a:r>
            <a:r>
              <a:rPr lang="en-US" sz="2400" b="0" dirty="0" err="1">
                <a:latin typeface="Calibri" charset="0"/>
              </a:rPr>
              <a:t>tRNA</a:t>
            </a:r>
            <a:r>
              <a:rPr lang="en-US" sz="2400" b="0" dirty="0">
                <a:latin typeface="Calibri" charset="0"/>
              </a:rPr>
              <a:t> recognizes &amp; binds </a:t>
            </a:r>
            <a:endParaRPr lang="en-US" sz="2400" b="0" dirty="0" smtClean="0">
              <a:latin typeface="Calibri" charset="0"/>
            </a:endParaRPr>
          </a:p>
          <a:p>
            <a:pPr marL="0" indent="0"/>
            <a:r>
              <a:rPr lang="en-US" sz="2400" b="0" dirty="0" smtClean="0">
                <a:latin typeface="Calibri" charset="0"/>
              </a:rPr>
              <a:t>      to </a:t>
            </a:r>
            <a:r>
              <a:rPr lang="en-US" sz="2400" b="0" dirty="0">
                <a:latin typeface="Calibri" charset="0"/>
              </a:rPr>
              <a:t>its corresponding codon in </a:t>
            </a:r>
            <a:endParaRPr lang="en-US" sz="2400" b="0" dirty="0" smtClean="0">
              <a:latin typeface="Calibri" charset="0"/>
            </a:endParaRPr>
          </a:p>
          <a:p>
            <a:pPr marL="0" indent="0"/>
            <a:r>
              <a:rPr lang="en-US" sz="2400" b="0" dirty="0">
                <a:latin typeface="Calibri" charset="0"/>
              </a:rPr>
              <a:t> </a:t>
            </a:r>
            <a:r>
              <a:rPr lang="en-US" sz="2400" b="0" dirty="0" smtClean="0">
                <a:latin typeface="Calibri" charset="0"/>
              </a:rPr>
              <a:t>     ribosome</a:t>
            </a:r>
            <a:r>
              <a:rPr lang="en-US" sz="2400" b="0" dirty="0">
                <a:latin typeface="Calibri" charset="0"/>
              </a:rPr>
              <a:t>, </a:t>
            </a:r>
            <a:r>
              <a:rPr lang="en-US" sz="2400" b="0" dirty="0" err="1">
                <a:latin typeface="Calibri" charset="0"/>
              </a:rPr>
              <a:t>tRNA</a:t>
            </a:r>
            <a:r>
              <a:rPr lang="en-US" sz="2400" b="0" dirty="0">
                <a:latin typeface="Calibri" charset="0"/>
              </a:rPr>
              <a:t> transfers its </a:t>
            </a:r>
            <a:endParaRPr lang="en-US" sz="2400" b="0" dirty="0" smtClean="0">
              <a:latin typeface="Calibri" charset="0"/>
            </a:endParaRPr>
          </a:p>
          <a:p>
            <a:pPr marL="0" indent="0"/>
            <a:r>
              <a:rPr lang="en-US" sz="2400" b="0" dirty="0">
                <a:latin typeface="Calibri" charset="0"/>
              </a:rPr>
              <a:t> </a:t>
            </a:r>
            <a:r>
              <a:rPr lang="en-US" sz="2400" b="0" dirty="0" smtClean="0">
                <a:latin typeface="Calibri" charset="0"/>
              </a:rPr>
              <a:t>     amino </a:t>
            </a:r>
            <a:r>
              <a:rPr lang="en-US" sz="2400" b="0" dirty="0">
                <a:latin typeface="Calibri" charset="0"/>
              </a:rPr>
              <a:t>acid to the end of the </a:t>
            </a:r>
            <a:endParaRPr lang="en-US" sz="2400" b="0" dirty="0" smtClean="0">
              <a:latin typeface="Calibri" charset="0"/>
            </a:endParaRPr>
          </a:p>
          <a:p>
            <a:pPr marL="0" indent="0"/>
            <a:r>
              <a:rPr lang="en-US" sz="2400" b="0" dirty="0">
                <a:latin typeface="Calibri" charset="0"/>
              </a:rPr>
              <a:t> </a:t>
            </a:r>
            <a:r>
              <a:rPr lang="en-US" sz="2400" b="0" dirty="0" smtClean="0">
                <a:latin typeface="Calibri" charset="0"/>
              </a:rPr>
              <a:t>    growing </a:t>
            </a:r>
            <a:r>
              <a:rPr lang="en-US" sz="2400" b="0" dirty="0">
                <a:latin typeface="Calibri" charset="0"/>
              </a:rPr>
              <a:t>amino acid chain</a:t>
            </a:r>
            <a:endParaRPr lang="en-US" b="0" dirty="0">
              <a:latin typeface="Calibri" charset="0"/>
            </a:endParaRPr>
          </a:p>
        </p:txBody>
      </p:sp>
      <p:pic>
        <p:nvPicPr>
          <p:cNvPr id="34819" name="Picture 5" descr="10_15StructureOftRNA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88419"/>
            <a:ext cx="464820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75349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3419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alibri" charset="0"/>
              </a:rPr>
              <a:t>Ribosomes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Organelles that 	</a:t>
            </a:r>
          </a:p>
          <a:p>
            <a:pPr lvl="1"/>
            <a:r>
              <a:rPr lang="en-US" sz="2800">
                <a:latin typeface="Calibri" charset="0"/>
              </a:rPr>
              <a:t>coordinate functions of mRNA &amp; tRNA during translation</a:t>
            </a:r>
          </a:p>
          <a:p>
            <a:pPr lvl="1"/>
            <a:r>
              <a:rPr lang="en-US" sz="2800">
                <a:latin typeface="Calibri" charset="0"/>
              </a:rPr>
              <a:t>contain ribosomal </a:t>
            </a:r>
            <a:r>
              <a:rPr lang="en-US" sz="2800" u="sng">
                <a:latin typeface="Calibri" charset="0"/>
              </a:rPr>
              <a:t>RNA (rRNA)</a:t>
            </a:r>
          </a:p>
        </p:txBody>
      </p:sp>
      <p:pic>
        <p:nvPicPr>
          <p:cNvPr id="35843" name="Picture 2" descr="10_16bRibosome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51816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07885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64"/>
            <a:ext cx="6533894" cy="95187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alibri" charset="0"/>
              </a:rPr>
              <a:t>Unpacking Translation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0" y="957038"/>
            <a:ext cx="9144000" cy="5900962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3200" b="0" dirty="0">
                <a:latin typeface="Calibri" charset="0"/>
              </a:rPr>
              <a:t>Occurs in the ribosome</a:t>
            </a:r>
          </a:p>
          <a:p>
            <a:pPr marL="571500" indent="-571500">
              <a:buFont typeface="Arial"/>
              <a:buChar char="•"/>
            </a:pPr>
            <a:r>
              <a:rPr lang="en-US" sz="3200" b="0" dirty="0">
                <a:latin typeface="Calibri" charset="0"/>
              </a:rPr>
              <a:t>Like transcription, broken down into 3 phases</a:t>
            </a:r>
          </a:p>
          <a:p>
            <a:pPr lvl="1"/>
            <a:r>
              <a:rPr lang="en-US" sz="3200" dirty="0">
                <a:latin typeface="Calibri" charset="0"/>
              </a:rPr>
              <a:t>Initiation</a:t>
            </a:r>
          </a:p>
          <a:p>
            <a:pPr lvl="1"/>
            <a:r>
              <a:rPr lang="en-US" sz="3200" dirty="0">
                <a:latin typeface="Calibri" charset="0"/>
              </a:rPr>
              <a:t>Elongation </a:t>
            </a:r>
          </a:p>
          <a:p>
            <a:pPr lvl="1"/>
            <a:r>
              <a:rPr lang="en-US" sz="3200" dirty="0" smtClean="0">
                <a:latin typeface="Calibri" charset="0"/>
              </a:rPr>
              <a:t>Termination</a:t>
            </a:r>
          </a:p>
          <a:p>
            <a:pPr marL="274637" lvl="1" indent="0">
              <a:buNone/>
            </a:pPr>
            <a:endParaRPr lang="en-US" sz="3200" dirty="0">
              <a:latin typeface="Calibri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3200" b="0" dirty="0">
                <a:latin typeface="Calibri" charset="0"/>
              </a:rPr>
              <a:t>Short but sweet translation animation</a:t>
            </a:r>
          </a:p>
          <a:p>
            <a:pPr lvl="1"/>
            <a:r>
              <a:rPr lang="en-US" sz="2400" dirty="0">
                <a:latin typeface="Calibri" charset="0"/>
                <a:hlinkClick r:id="rId2"/>
              </a:rPr>
              <a:t>http://www.nature.com/scitable/content/translation-animation-6912064</a:t>
            </a:r>
            <a:endParaRPr lang="en-US" sz="2400" dirty="0">
              <a:latin typeface="Calibri" charset="0"/>
            </a:endParaRPr>
          </a:p>
          <a:p>
            <a:pPr lvl="1"/>
            <a:endParaRPr lang="en-US" dirty="0">
              <a:latin typeface="Calibri" charset="0"/>
            </a:endParaRPr>
          </a:p>
          <a:p>
            <a:pPr lvl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4198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0969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dirty="0">
                <a:latin typeface="Calibri" charset="0"/>
              </a:rPr>
              <a:t>Initiation of Translation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0" y="680969"/>
            <a:ext cx="9144000" cy="6177031"/>
          </a:xfrm>
          <a:extLst/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sz="2400" b="0" dirty="0" smtClean="0"/>
              <a:t>Small ribosomal subunit binds to start of the mRNA sequence</a:t>
            </a:r>
          </a:p>
          <a:p>
            <a:pPr>
              <a:buFont typeface="Arial"/>
              <a:buChar char="•"/>
              <a:defRPr/>
            </a:pPr>
            <a:r>
              <a:rPr lang="en-US" sz="2400" b="0" dirty="0" smtClean="0"/>
              <a:t>Then, initiator </a:t>
            </a:r>
            <a:r>
              <a:rPr lang="en-US" sz="2400" b="0" dirty="0" err="1" smtClean="0"/>
              <a:t>tRNA</a:t>
            </a:r>
            <a:r>
              <a:rPr lang="en-US" sz="2400" b="0" dirty="0" smtClean="0"/>
              <a:t> carrying the amino acid methionine binds to the </a:t>
            </a:r>
            <a:r>
              <a:rPr lang="en-US" sz="2400" b="0" u="sng" dirty="0" smtClean="0"/>
              <a:t>start codon </a:t>
            </a:r>
            <a:r>
              <a:rPr lang="en-US" sz="2400" b="0" dirty="0" smtClean="0"/>
              <a:t>of mRNA</a:t>
            </a:r>
          </a:p>
          <a:p>
            <a:pPr lvl="1">
              <a:defRPr/>
            </a:pPr>
            <a:r>
              <a:rPr lang="en-US" sz="2400" dirty="0" smtClean="0"/>
              <a:t>Start codons in all mRNA molecules are 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AUG</a:t>
            </a:r>
            <a:r>
              <a:rPr lang="en-US" sz="2400" dirty="0" smtClean="0"/>
              <a:t> and code for methionine!</a:t>
            </a:r>
            <a:endParaRPr lang="en-US" sz="2400" dirty="0"/>
          </a:p>
          <a:p>
            <a:pPr>
              <a:buFont typeface="Arial"/>
              <a:buChar char="•"/>
              <a:defRPr/>
            </a:pPr>
            <a:r>
              <a:rPr lang="en-US" sz="2400" b="0" dirty="0" smtClean="0"/>
              <a:t>Next, large ribosomal subunit binds</a:t>
            </a:r>
          </a:p>
        </p:txBody>
      </p:sp>
      <p:pic>
        <p:nvPicPr>
          <p:cNvPr id="37891" name="Picture 2" descr="10_18InitiationOfTransla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b="19214"/>
          <a:stretch>
            <a:fillRect/>
          </a:stretch>
        </p:blipFill>
        <p:spPr bwMode="auto">
          <a:xfrm>
            <a:off x="1981200" y="3429000"/>
            <a:ext cx="6634163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23615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alibri" charset="0"/>
              </a:rPr>
              <a:t>Polypeptide Elongation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Large ribosomal unit binds each successive </a:t>
            </a:r>
            <a:r>
              <a:rPr lang="en-US" sz="2400" b="0" dirty="0" err="1">
                <a:latin typeface="Calibri" charset="0"/>
              </a:rPr>
              <a:t>tRNA</a:t>
            </a:r>
            <a:r>
              <a:rPr lang="en-US" sz="2400" b="0" dirty="0">
                <a:latin typeface="Calibri" charset="0"/>
              </a:rPr>
              <a:t> </a:t>
            </a:r>
            <a:r>
              <a:rPr lang="en-US" sz="2400" b="0" dirty="0" smtClean="0">
                <a:latin typeface="Calibri" charset="0"/>
              </a:rPr>
              <a:t>with </a:t>
            </a:r>
            <a:r>
              <a:rPr lang="en-US" sz="2400" b="0" dirty="0">
                <a:latin typeface="Calibri" charset="0"/>
              </a:rPr>
              <a:t>its attached amino acid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Ribosome continues to translate each codon 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Each corresponding amino acid is added to growing chain and linked via peptide bonds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Elongation continues until all codons are read.</a:t>
            </a:r>
          </a:p>
        </p:txBody>
      </p:sp>
      <p:pic>
        <p:nvPicPr>
          <p:cNvPr id="38915" name="Picture 2" descr="10_19PolypeptideElong_1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r="17484" b="48488"/>
          <a:stretch>
            <a:fillRect/>
          </a:stretch>
        </p:blipFill>
        <p:spPr bwMode="auto">
          <a:xfrm>
            <a:off x="3312960" y="3486706"/>
            <a:ext cx="5313515" cy="33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15596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4000" cy="685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dirty="0">
                <a:latin typeface="Calibri" charset="0"/>
              </a:rPr>
              <a:t>The Gene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486400" cy="6019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Unit of heredity with a specific nucleotide sequence that occupies a specific location on a chromosome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E.g. Map of human chromosome 17 showing a breast cancer gene (</a:t>
            </a:r>
            <a:r>
              <a:rPr lang="en-US" sz="2400" b="0" dirty="0">
                <a:solidFill>
                  <a:srgbClr val="FF0000"/>
                </a:solidFill>
                <a:latin typeface="Calibri" charset="0"/>
              </a:rPr>
              <a:t>BRCA-1</a:t>
            </a:r>
            <a:r>
              <a:rPr lang="en-US" sz="2400" b="0" dirty="0">
                <a:latin typeface="Calibri" charset="0"/>
              </a:rPr>
              <a:t>)</a:t>
            </a:r>
          </a:p>
          <a:p>
            <a:pPr lvl="1"/>
            <a:r>
              <a:rPr lang="en-US" sz="2400" dirty="0">
                <a:latin typeface="Calibri" charset="0"/>
              </a:rPr>
              <a:t>Humans have two copies of BRCA-1 which normally suppresses breast cancer</a:t>
            </a:r>
          </a:p>
          <a:p>
            <a:pPr lvl="1"/>
            <a:r>
              <a:rPr lang="en-US" sz="2400" dirty="0">
                <a:latin typeface="Calibri" charset="0"/>
              </a:rPr>
              <a:t>If one copy is defective, then no back up if other gene damaged by exposure to environmental carcinogens  </a:t>
            </a:r>
          </a:p>
          <a:p>
            <a:pPr lvl="1"/>
            <a:r>
              <a:rPr lang="en-US" sz="2400" dirty="0">
                <a:latin typeface="Calibri" charset="0"/>
              </a:rPr>
              <a:t>Inheriting a defective BRCA-1 gene </a:t>
            </a:r>
            <a:r>
              <a:rPr lang="en-US" sz="2400" dirty="0">
                <a:latin typeface="Calibri" charset="0"/>
                <a:sym typeface="Wingdings" charset="0"/>
              </a:rPr>
              <a:t> </a:t>
            </a:r>
            <a:r>
              <a:rPr lang="en-US" sz="2400" dirty="0">
                <a:latin typeface="Calibri" charset="0"/>
                <a:sym typeface="Symbol" charset="0"/>
              </a:rPr>
              <a:t> </a:t>
            </a:r>
            <a:r>
              <a:rPr lang="en-US" sz="2400" dirty="0">
                <a:latin typeface="Calibri" charset="0"/>
                <a:sym typeface="Wingdings" charset="0"/>
              </a:rPr>
              <a:t>risk of breast cancer</a:t>
            </a:r>
            <a:endParaRPr lang="en-US" sz="2400" dirty="0">
              <a:latin typeface="Calibri" charset="0"/>
            </a:endParaRP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096963"/>
            <a:ext cx="3517900" cy="51514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69748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alibri" charset="0"/>
              </a:rPr>
              <a:t>Termination of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457200" indent="-457200">
              <a:buFont typeface="Arial"/>
              <a:buChar char="•"/>
              <a:defRPr/>
            </a:pPr>
            <a:r>
              <a:rPr lang="en-US" sz="2800" b="0" dirty="0" smtClean="0"/>
              <a:t>Occurs when ribosome reaches stop codon (UAA, UAG, &amp; UGA)</a:t>
            </a:r>
          </a:p>
          <a:p>
            <a:pPr lvl="1">
              <a:defRPr/>
            </a:pPr>
            <a:r>
              <a:rPr lang="en-US" sz="2800" dirty="0" smtClean="0"/>
              <a:t>No </a:t>
            </a:r>
            <a:r>
              <a:rPr lang="en-US" sz="2800" dirty="0" err="1" smtClean="0"/>
              <a:t>tRNA</a:t>
            </a:r>
            <a:r>
              <a:rPr lang="en-US" sz="2800" dirty="0"/>
              <a:t> </a:t>
            </a:r>
            <a:r>
              <a:rPr lang="en-US" sz="2800" dirty="0" smtClean="0"/>
              <a:t>molecules can recognize these codons, so ribosome recognizes that translation is complete.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b="0" dirty="0" smtClean="0"/>
              <a:t>New protein released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b="0" dirty="0" smtClean="0"/>
              <a:t>Translation complex dismantles</a:t>
            </a:r>
          </a:p>
          <a:p>
            <a:pPr marL="0" indent="0">
              <a:defRPr/>
            </a:pPr>
            <a:r>
              <a:rPr lang="en-US" sz="2800" b="0" dirty="0"/>
              <a:t> </a:t>
            </a:r>
            <a:r>
              <a:rPr lang="en-US" sz="2800" b="0" dirty="0" smtClean="0"/>
              <a:t>      into its subunits</a:t>
            </a:r>
            <a:endParaRPr lang="en-US" sz="2800" b="0" dirty="0"/>
          </a:p>
        </p:txBody>
      </p:sp>
      <p:pic>
        <p:nvPicPr>
          <p:cNvPr id="39939" name="Picture 5" descr="10_20TranscriptTransla_6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3" t="4829" b="53447"/>
          <a:stretch>
            <a:fillRect/>
          </a:stretch>
        </p:blipFill>
        <p:spPr bwMode="auto">
          <a:xfrm>
            <a:off x="5347945" y="3101168"/>
            <a:ext cx="3640480" cy="304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02750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1F497D"/>
                  </a:outerShdw>
                </a:effectLst>
                <a:latin typeface="Calibri" charset="0"/>
              </a:rPr>
              <a:t>Termination of Translation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sdf</a:t>
            </a:r>
          </a:p>
        </p:txBody>
      </p:sp>
      <p:pic>
        <p:nvPicPr>
          <p:cNvPr id="40963" name="Picture 3" descr="10_20TranscriptTransla_6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6781800" y="6488113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schemeClr val="bg1"/>
                </a:solidFill>
              </a:rPr>
              <a:t>Fig. 10.20</a:t>
            </a:r>
          </a:p>
        </p:txBody>
      </p:sp>
    </p:spTree>
    <p:extLst>
      <p:ext uri="{BB962C8B-B14F-4D97-AF65-F5344CB8AC3E}">
        <p14:creationId xmlns:p14="http://schemas.microsoft.com/office/powerpoint/2010/main" val="104829381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136933"/>
          </a:xfrm>
        </p:spPr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16477"/>
            <a:ext cx="9144000" cy="5241523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b="0" dirty="0" smtClean="0"/>
              <a:t>Explains </a:t>
            </a:r>
            <a:r>
              <a:rPr lang="en-US" b="0" dirty="0" err="1" smtClean="0"/>
              <a:t>RNAi</a:t>
            </a:r>
            <a:r>
              <a:rPr lang="en-US" b="0" dirty="0" smtClean="0"/>
              <a:t> but in so doing, gives great analogy for central dogma</a:t>
            </a:r>
          </a:p>
          <a:p>
            <a:r>
              <a:rPr lang="en-US" sz="2400" b="0" dirty="0">
                <a:hlinkClick r:id="rId2"/>
              </a:rPr>
              <a:t>http://www.teachersdomain.org/asset/lsps07_int_rnaiexplain</a:t>
            </a:r>
            <a:r>
              <a:rPr lang="en-US" sz="2400" b="0" dirty="0" smtClean="0">
                <a:hlinkClick r:id="rId2"/>
              </a:rPr>
              <a:t>/</a:t>
            </a:r>
            <a:endParaRPr lang="en-US" b="0" dirty="0" smtClean="0"/>
          </a:p>
          <a:p>
            <a:pPr marL="571500" indent="-571500">
              <a:buFont typeface="Arial"/>
              <a:buChar char="•"/>
            </a:pPr>
            <a:r>
              <a:rPr lang="en-US" b="0" dirty="0" smtClean="0"/>
              <a:t>As embedded in a TV report</a:t>
            </a:r>
          </a:p>
          <a:p>
            <a:pPr marL="0" indent="0"/>
            <a:r>
              <a:rPr lang="en-US" sz="2800" b="0" dirty="0">
                <a:hlinkClick r:id="rId3"/>
              </a:rPr>
              <a:t>http://www.youtube.com/watch?v=H5udFjWDM3E</a:t>
            </a:r>
            <a:endParaRPr lang="en-US" sz="2800" b="0" dirty="0"/>
          </a:p>
          <a:p>
            <a:pPr marL="0" indent="0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5358537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2383971"/>
            <a:ext cx="9080499" cy="436449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defRPr/>
            </a:pPr>
            <a:r>
              <a:rPr lang="en-US" b="0" dirty="0" smtClean="0">
                <a:ea typeface="+mn-ea"/>
              </a:rPr>
              <a:t>Teaching Central Dogma Using Jewelry</a:t>
            </a: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b="0" dirty="0" smtClean="0">
              <a:ea typeface="+mn-ea"/>
            </a:endParaRP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b="0" dirty="0" smtClean="0">
              <a:ea typeface="+mn-ea"/>
            </a:endParaRP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b="0" dirty="0" smtClean="0">
              <a:latin typeface="Calibri" charset="0"/>
              <a:ea typeface="+mn-ea"/>
            </a:endParaRP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dirty="0">
              <a:latin typeface="Calibri" charset="0"/>
            </a:endParaRPr>
          </a:p>
          <a:p>
            <a:pPr marL="571500" lvl="1" indent="-457200" eaLnBrk="1" fontAlgn="auto" hangingPunct="1">
              <a:buFont typeface="Arial"/>
              <a:buChar char="•"/>
              <a:defRPr/>
            </a:pPr>
            <a:endParaRPr lang="en-US" sz="2800" b="0" dirty="0">
              <a:ea typeface="+mn-ea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816017" y="177457"/>
            <a:ext cx="3598242" cy="2049495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63891" y="730927"/>
            <a:ext cx="1895750" cy="599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all" spc="-6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a typeface="+mj-ea"/>
              </a:rPr>
              <a:t>ACTIVITY</a:t>
            </a:r>
            <a:endParaRPr lang="en-US" dirty="0">
              <a:solidFill>
                <a:schemeClr val="tx1"/>
              </a:solidFill>
              <a:ea typeface="+mj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76863" y="4257656"/>
            <a:ext cx="2249625" cy="1875476"/>
            <a:chOff x="3763891" y="4551986"/>
            <a:chExt cx="1613414" cy="15811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3891" y="4551986"/>
              <a:ext cx="1613414" cy="15811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17769" y="5152167"/>
              <a:ext cx="1159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30 min.</a:t>
              </a:r>
              <a:endParaRPr lang="en-US" sz="20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19851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b="0" dirty="0">
                <a:latin typeface="Calibri" charset="0"/>
              </a:rPr>
              <a:t>Transcription &amp; translation are how genes </a:t>
            </a:r>
            <a:r>
              <a:rPr lang="en-US" b="0" dirty="0" err="1" smtClean="0">
                <a:latin typeface="Calibri" charset="0"/>
              </a:rPr>
              <a:t>ontrol</a:t>
            </a:r>
            <a:r>
              <a:rPr lang="en-US" b="0" dirty="0" smtClean="0">
                <a:latin typeface="Calibri" charset="0"/>
              </a:rPr>
              <a:t> </a:t>
            </a:r>
            <a:endParaRPr lang="en-US" b="0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structures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activities of </a:t>
            </a:r>
            <a:r>
              <a:rPr lang="en-US" dirty="0" smtClean="0">
                <a:latin typeface="Calibri" charset="0"/>
              </a:rPr>
              <a:t>cells</a:t>
            </a:r>
          </a:p>
          <a:p>
            <a:pPr lvl="1"/>
            <a:endParaRPr lang="en-US" dirty="0" smtClean="0">
              <a:latin typeface="Calibri" charset="0"/>
            </a:endParaRPr>
          </a:p>
          <a:p>
            <a:pPr lvl="1"/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In other words, </a:t>
            </a:r>
          </a:p>
          <a:p>
            <a:pPr marL="274637" lvl="1" indent="0">
              <a:buNone/>
            </a:pP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 FORM &amp; FUNCTION!</a:t>
            </a:r>
            <a:endParaRPr lang="en-US" dirty="0">
              <a:latin typeface="Calibri" charset="0"/>
            </a:endParaRPr>
          </a:p>
        </p:txBody>
      </p:sp>
      <p:pic>
        <p:nvPicPr>
          <p:cNvPr id="35844" name="Picture 2" descr="http://www.dna-sequencing-service.com/wp-content/uploads/2010/09/nucleotide-sequenc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72" y="1439058"/>
            <a:ext cx="4572000" cy="33972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0284" y="511860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" charset="0"/>
                <a:cs typeface="Calibri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47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Proteins (a review)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Polymers of amino acid monomers</a:t>
            </a:r>
          </a:p>
          <a:p>
            <a:pPr marL="457200" indent="-457200"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Perform most of the tasks for </a:t>
            </a:r>
            <a:r>
              <a:rPr lang="en-US" sz="2800" b="0" dirty="0" smtClean="0">
                <a:latin typeface="Calibri" charset="0"/>
              </a:rPr>
              <a:t>life</a:t>
            </a:r>
            <a:endParaRPr lang="en-US" sz="2800" b="0" dirty="0">
              <a:latin typeface="Calibri" charset="0"/>
            </a:endParaRPr>
          </a:p>
        </p:txBody>
      </p:sp>
      <p:pic>
        <p:nvPicPr>
          <p:cNvPr id="27652" name="Picture 3" descr="03_15_TypesOfProteins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6" b="22231"/>
          <a:stretch>
            <a:fillRect/>
          </a:stretch>
        </p:blipFill>
        <p:spPr bwMode="auto">
          <a:xfrm>
            <a:off x="0" y="2286000"/>
            <a:ext cx="91741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09744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20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Calibri" charset="0"/>
              </a:rPr>
              <a:t>Protein Structure &amp; </a:t>
            </a:r>
            <a:r>
              <a:rPr lang="en-US" dirty="0" smtClean="0">
                <a:latin typeface="Calibri" charset="0"/>
              </a:rPr>
              <a:t>Function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defRPr/>
            </a:pPr>
            <a:r>
              <a:rPr lang="en-US" sz="2800" b="0" u="sng" dirty="0" smtClean="0"/>
              <a:t>Primary structure </a:t>
            </a:r>
            <a:r>
              <a:rPr lang="en-US" sz="2800" b="0" dirty="0" smtClean="0"/>
              <a:t>of a protein is due to the unique sequence of amino acids</a:t>
            </a:r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 smtClean="0"/>
          </a:p>
          <a:p>
            <a:pPr>
              <a:defRPr/>
            </a:pPr>
            <a:endParaRPr lang="en-US" sz="2400" b="0" dirty="0"/>
          </a:p>
          <a:p>
            <a:pPr>
              <a:defRPr/>
            </a:pPr>
            <a:endParaRPr lang="en-US" sz="2400" b="0" dirty="0" smtClean="0"/>
          </a:p>
          <a:p>
            <a:pPr>
              <a:defRPr/>
            </a:pPr>
            <a:r>
              <a:rPr lang="en-US" sz="2800" b="0" u="sng" dirty="0" smtClean="0"/>
              <a:t>Secondary structure </a:t>
            </a:r>
            <a:r>
              <a:rPr lang="en-US" sz="2800" b="0" dirty="0" smtClean="0"/>
              <a:t>from folding/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b="0" dirty="0"/>
              <a:t> </a:t>
            </a:r>
            <a:r>
              <a:rPr lang="en-US" sz="2800" b="0" dirty="0" smtClean="0"/>
              <a:t>   spiraling due to H bonding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30724" name="Picture 4" descr="03_20ProteinStructure_1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1" r="8240" b="79576"/>
          <a:stretch>
            <a:fillRect/>
          </a:stretch>
        </p:blipFill>
        <p:spPr bwMode="auto">
          <a:xfrm>
            <a:off x="457200" y="1843088"/>
            <a:ext cx="417195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9800" y="1905000"/>
            <a:ext cx="6096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26" name="Picture 6" descr="03_20ProteinStructure_2-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t="6744" r="39891" b="9518"/>
          <a:stretch>
            <a:fillRect/>
          </a:stretch>
        </p:blipFill>
        <p:spPr bwMode="auto">
          <a:xfrm>
            <a:off x="5257800" y="1676400"/>
            <a:ext cx="32369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05942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144000" cy="7391400"/>
          </a:xfrm>
        </p:spPr>
        <p:txBody>
          <a:bodyPr/>
          <a:lstStyle/>
          <a:p>
            <a:r>
              <a:rPr lang="en-US" sz="2800" b="0" u="sng" dirty="0">
                <a:latin typeface="Calibri" charset="0"/>
              </a:rPr>
              <a:t>Tertiary structure </a:t>
            </a:r>
            <a:r>
              <a:rPr lang="en-US" sz="2800" b="0" dirty="0">
                <a:latin typeface="Calibri" charset="0"/>
              </a:rPr>
              <a:t>is a protein’s 3-D shape</a:t>
            </a:r>
          </a:p>
          <a:p>
            <a:pPr lvl="1"/>
            <a:r>
              <a:rPr lang="en-US" sz="2800" dirty="0">
                <a:latin typeface="Calibri" charset="0"/>
              </a:rPr>
              <a:t>Enables protein to carry out its specific function in a cell</a:t>
            </a:r>
          </a:p>
          <a:p>
            <a:r>
              <a:rPr lang="en-US" sz="2800" b="0" u="sng" dirty="0">
                <a:latin typeface="Calibri" charset="0"/>
              </a:rPr>
              <a:t>Quaternary structure </a:t>
            </a:r>
            <a:r>
              <a:rPr lang="en-US" sz="2800" b="0" dirty="0">
                <a:latin typeface="Calibri" charset="0"/>
              </a:rPr>
              <a:t>results when proteins have 2 or more polypeptide chains</a:t>
            </a:r>
          </a:p>
        </p:txBody>
      </p:sp>
      <p:pic>
        <p:nvPicPr>
          <p:cNvPr id="31747" name="Content Placeholder 3" descr="03_20ProteinStructure_4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6" t="23119" r="-969" b="25050"/>
          <a:stretch>
            <a:fillRect/>
          </a:stretch>
        </p:blipFill>
        <p:spPr bwMode="auto">
          <a:xfrm>
            <a:off x="457200" y="2427870"/>
            <a:ext cx="409257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03_21EnzymeModel-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581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1665488"/>
            <a:ext cx="35052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400" dirty="0">
                <a:latin typeface="+mn-lt"/>
              </a:rPr>
              <a:t>Specific shape of protein, e.g. enzyme enables it to recognize and bind to another molecule, i.e., target molecule </a:t>
            </a:r>
          </a:p>
        </p:txBody>
      </p:sp>
    </p:spTree>
    <p:extLst>
      <p:ext uri="{BB962C8B-B14F-4D97-AF65-F5344CB8AC3E}">
        <p14:creationId xmlns:p14="http://schemas.microsoft.com/office/powerpoint/2010/main" val="343027768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789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What Determines Protein Shape?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-12700" y="922146"/>
            <a:ext cx="6019800" cy="5715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3-D shape of protein sensitive to surrounding environment</a:t>
            </a:r>
          </a:p>
          <a:p>
            <a:pPr lvl="1"/>
            <a:r>
              <a:rPr lang="en-US" sz="2800" dirty="0">
                <a:latin typeface="Calibri" charset="0"/>
              </a:rPr>
              <a:t>pH</a:t>
            </a:r>
          </a:p>
          <a:p>
            <a:pPr lvl="1"/>
            <a:r>
              <a:rPr lang="en-US" sz="2800" dirty="0">
                <a:latin typeface="Calibri" charset="0"/>
              </a:rPr>
              <a:t>Temperature</a:t>
            </a:r>
          </a:p>
          <a:p>
            <a:pPr>
              <a:buFont typeface="Arial"/>
              <a:buChar char="•"/>
            </a:pPr>
            <a:r>
              <a:rPr lang="en-US" sz="2800" b="0" dirty="0">
                <a:latin typeface="Calibri" charset="0"/>
              </a:rPr>
              <a:t>Unfavorable T &amp; pH changes can denature a protein – unravels &amp; loses its shape, thus function</a:t>
            </a:r>
          </a:p>
          <a:p>
            <a:pPr lvl="1"/>
            <a:r>
              <a:rPr lang="en-US" sz="2800" dirty="0">
                <a:latin typeface="Calibri" charset="0"/>
              </a:rPr>
              <a:t>E.g. egg whites composed primarily of protein, albumin</a:t>
            </a:r>
          </a:p>
          <a:p>
            <a:pPr lvl="1"/>
            <a:r>
              <a:rPr lang="en-US" sz="2800" dirty="0">
                <a:latin typeface="Calibri" charset="0"/>
              </a:rPr>
              <a:t>When cooked, albumin is denatured </a:t>
            </a:r>
            <a:r>
              <a:rPr lang="en-US" sz="2800" dirty="0">
                <a:latin typeface="Calibri" charset="0"/>
                <a:sym typeface="Wingdings" charset="0"/>
              </a:rPr>
              <a:t> turns white, solid, &amp; less soluble</a:t>
            </a:r>
            <a:endParaRPr lang="en-US" sz="2800" dirty="0">
              <a:latin typeface="Calibri" charset="0"/>
            </a:endParaRP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2133600"/>
            <a:ext cx="29845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838200"/>
            <a:ext cx="1975402" cy="134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7661" y="4953000"/>
            <a:ext cx="2082800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406180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1816126"/>
            <a:ext cx="9080499" cy="5041873"/>
          </a:xfrm>
        </p:spPr>
        <p:txBody>
          <a:bodyPr rtlCol="0">
            <a:normAutofit fontScale="62500" lnSpcReduction="20000"/>
          </a:bodyPr>
          <a:lstStyle/>
          <a:p>
            <a:pPr marL="0" indent="0" algn="ctr" eaLnBrk="1" fontAlgn="auto" hangingPunct="1">
              <a:defRPr/>
            </a:pPr>
            <a:r>
              <a:rPr lang="en-US" b="0" dirty="0" smtClean="0">
                <a:ea typeface="+mn-ea"/>
              </a:rPr>
              <a:t>Draw an Analogy:</a:t>
            </a:r>
          </a:p>
          <a:p>
            <a:pPr marL="0" indent="0" algn="ctr" eaLnBrk="1" fontAlgn="auto" hangingPunct="1">
              <a:defRPr/>
            </a:pPr>
            <a:r>
              <a:rPr lang="en-US" sz="5100" b="0" i="1" dirty="0" smtClean="0">
                <a:ea typeface="+mn-ea"/>
              </a:rPr>
              <a:t>“The cell is like a …”</a:t>
            </a:r>
          </a:p>
          <a:p>
            <a:pPr marL="0" indent="0" algn="ctr" eaLnBrk="1" fontAlgn="auto" hangingPunct="1">
              <a:defRPr/>
            </a:pPr>
            <a:r>
              <a:rPr lang="en-US" sz="3200" b="0" dirty="0" smtClean="0">
                <a:ea typeface="+mn-ea"/>
              </a:rPr>
              <a:t>Use colored pencils to sketch your analogy.  Include the following :</a:t>
            </a:r>
          </a:p>
          <a:p>
            <a:pPr marL="571500" indent="-571500">
              <a:buFont typeface="Arial"/>
              <a:buChar char="•"/>
            </a:pPr>
            <a:r>
              <a:rPr lang="en-US" b="0" dirty="0"/>
              <a:t>Plasma membrane</a:t>
            </a:r>
          </a:p>
          <a:p>
            <a:pPr marL="571500" indent="-571500">
              <a:buFont typeface="Arial"/>
              <a:buChar char="•"/>
            </a:pPr>
            <a:r>
              <a:rPr lang="en-US" b="0" dirty="0" smtClean="0"/>
              <a:t>Nucleus</a:t>
            </a:r>
            <a:endParaRPr lang="en-US" b="0" dirty="0"/>
          </a:p>
          <a:p>
            <a:pPr marL="571500" indent="-571500">
              <a:buFont typeface="Arial"/>
              <a:buChar char="•"/>
            </a:pPr>
            <a:r>
              <a:rPr lang="en-US" b="0" dirty="0"/>
              <a:t>Ribosomes</a:t>
            </a:r>
          </a:p>
          <a:p>
            <a:pPr marL="571500" indent="-571500">
              <a:buFont typeface="Arial"/>
              <a:buChar char="•"/>
            </a:pPr>
            <a:r>
              <a:rPr lang="en-US" b="0" dirty="0"/>
              <a:t>Endoplasmic reticulum</a:t>
            </a:r>
          </a:p>
          <a:p>
            <a:pPr marL="571500" indent="-571500">
              <a:buFont typeface="Arial"/>
              <a:buChar char="•"/>
            </a:pPr>
            <a:r>
              <a:rPr lang="en-US" b="0" dirty="0"/>
              <a:t>Golgi apparatus</a:t>
            </a:r>
          </a:p>
          <a:p>
            <a:pPr marL="571500" indent="-571500">
              <a:buFont typeface="Arial"/>
              <a:buChar char="•"/>
            </a:pPr>
            <a:r>
              <a:rPr lang="en-US" b="0" dirty="0"/>
              <a:t>Lysosomes</a:t>
            </a:r>
          </a:p>
          <a:p>
            <a:pPr marL="571500" indent="-571500">
              <a:buFont typeface="Arial"/>
              <a:buChar char="•"/>
            </a:pPr>
            <a:r>
              <a:rPr lang="en-US" b="0" dirty="0"/>
              <a:t>Mitochondria </a:t>
            </a:r>
          </a:p>
          <a:p>
            <a:pPr marL="571500" indent="-571500">
              <a:buFont typeface="Arial"/>
              <a:buChar char="•"/>
            </a:pPr>
            <a:r>
              <a:rPr lang="en-US" b="0" dirty="0"/>
              <a:t>Cytoskeleton</a:t>
            </a: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b="0" dirty="0" smtClean="0">
              <a:ea typeface="+mn-ea"/>
            </a:endParaRP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b="0" dirty="0" smtClean="0">
              <a:ea typeface="+mn-ea"/>
            </a:endParaRP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b="0" dirty="0" smtClean="0">
              <a:latin typeface="Calibri" charset="0"/>
              <a:ea typeface="+mn-ea"/>
            </a:endParaRP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dirty="0">
              <a:latin typeface="Calibri" charset="0"/>
            </a:endParaRPr>
          </a:p>
          <a:p>
            <a:pPr marL="571500" lvl="1" indent="-457200" eaLnBrk="1" fontAlgn="auto" hangingPunct="1">
              <a:buFont typeface="Arial"/>
              <a:buChar char="•"/>
              <a:defRPr/>
            </a:pPr>
            <a:endParaRPr lang="en-US" sz="2800" b="0" dirty="0">
              <a:ea typeface="+mn-ea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3174838" y="168066"/>
            <a:ext cx="2977964" cy="1648060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63891" y="730927"/>
            <a:ext cx="1895750" cy="599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all" spc="-6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a typeface="+mj-ea"/>
              </a:rPr>
              <a:t>ACTIVITY</a:t>
            </a:r>
            <a:endParaRPr lang="en-US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0585" y="5276854"/>
            <a:ext cx="1613414" cy="15811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00063" y="5863739"/>
            <a:ext cx="1159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15 min.</a:t>
            </a:r>
            <a:endParaRPr lang="en-US"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33195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600" dirty="0">
                <a:latin typeface="Calibri" charset="0"/>
              </a:rPr>
              <a:t>The Language of Nucleic Acids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b="0" dirty="0">
                <a:latin typeface="Calibri" charset="0"/>
              </a:rPr>
              <a:t>For DNA, the alphabet is the linear sequence of nucleotide bases</a:t>
            </a:r>
          </a:p>
          <a:p>
            <a:pPr lvl="1"/>
            <a:r>
              <a:rPr lang="en-US" sz="2800" dirty="0">
                <a:latin typeface="Calibri" charset="0"/>
              </a:rPr>
              <a:t>A single DNA molecule may contain </a:t>
            </a:r>
            <a:r>
              <a:rPr lang="en-US" sz="2800" dirty="0" smtClean="0">
                <a:latin typeface="Calibri" charset="0"/>
              </a:rPr>
              <a:t>1000</a:t>
            </a:r>
            <a:r>
              <a:rPr lang="en-US" altLang="ja-JP" sz="2800" dirty="0" smtClean="0">
                <a:latin typeface="Calibri" charset="0"/>
              </a:rPr>
              <a:t>s </a:t>
            </a:r>
            <a:r>
              <a:rPr lang="en-US" altLang="ja-JP" sz="2800" dirty="0">
                <a:latin typeface="Calibri" charset="0"/>
              </a:rPr>
              <a:t>of genes</a:t>
            </a:r>
          </a:p>
          <a:p>
            <a:pPr lvl="1"/>
            <a:r>
              <a:rPr lang="en-US" sz="2800" dirty="0">
                <a:latin typeface="Calibri" charset="0"/>
              </a:rPr>
              <a:t>A typical gene consists of </a:t>
            </a:r>
            <a:r>
              <a:rPr lang="en-US" sz="2800" dirty="0" smtClean="0">
                <a:latin typeface="Calibri" charset="0"/>
              </a:rPr>
              <a:t>1000</a:t>
            </a:r>
            <a:r>
              <a:rPr lang="en-US" altLang="ja-JP" sz="2800" dirty="0" smtClean="0">
                <a:latin typeface="Calibri" charset="0"/>
              </a:rPr>
              <a:t>s </a:t>
            </a:r>
            <a:r>
              <a:rPr lang="en-US" altLang="ja-JP" sz="2800" dirty="0">
                <a:latin typeface="Calibri" charset="0"/>
              </a:rPr>
              <a:t>of nucleotides</a:t>
            </a:r>
          </a:p>
        </p:txBody>
      </p:sp>
      <p:pic>
        <p:nvPicPr>
          <p:cNvPr id="48132" name="Picture 4" descr="http://www.bio.davidson.edu/COURSES/genomics/2006/henschen/YOR205seque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19" y="3178742"/>
            <a:ext cx="4121150" cy="35909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8797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945572" cy="1139110"/>
          </a:xfrm>
        </p:spPr>
        <p:txBody>
          <a:bodyPr/>
          <a:lstStyle/>
          <a:p>
            <a:r>
              <a:rPr lang="en-US" dirty="0" smtClean="0"/>
              <a:t>Quick review of cell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25850"/>
            <a:ext cx="9143999" cy="5532150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3200" b="0" dirty="0" smtClean="0"/>
              <a:t>Plasma membrane</a:t>
            </a:r>
          </a:p>
          <a:p>
            <a:pPr marL="571500" indent="-571500">
              <a:buFont typeface="Arial"/>
              <a:buChar char="•"/>
            </a:pPr>
            <a:r>
              <a:rPr lang="en-US" sz="3200" b="0" dirty="0" smtClean="0"/>
              <a:t>Nucleus</a:t>
            </a:r>
          </a:p>
          <a:p>
            <a:pPr marL="571500" indent="-571500">
              <a:buFont typeface="Arial"/>
              <a:buChar char="•"/>
            </a:pPr>
            <a:r>
              <a:rPr lang="en-US" sz="3200" b="0" dirty="0" smtClean="0"/>
              <a:t>Ribosomes</a:t>
            </a:r>
          </a:p>
          <a:p>
            <a:pPr marL="571500" indent="-571500">
              <a:buFont typeface="Arial"/>
              <a:buChar char="•"/>
            </a:pPr>
            <a:r>
              <a:rPr lang="en-US" sz="3200" b="0" dirty="0" smtClean="0"/>
              <a:t>Endoplasmic reticulum</a:t>
            </a:r>
          </a:p>
          <a:p>
            <a:pPr marL="571500" indent="-571500">
              <a:buFont typeface="Arial"/>
              <a:buChar char="•"/>
            </a:pPr>
            <a:r>
              <a:rPr lang="en-US" sz="3200" b="0" dirty="0" smtClean="0"/>
              <a:t>Golgi apparatus</a:t>
            </a:r>
          </a:p>
          <a:p>
            <a:pPr marL="571500" indent="-571500">
              <a:buFont typeface="Arial"/>
              <a:buChar char="•"/>
            </a:pPr>
            <a:r>
              <a:rPr lang="en-US" sz="3200" b="0" dirty="0" smtClean="0"/>
              <a:t>Lysosomes</a:t>
            </a:r>
          </a:p>
          <a:p>
            <a:pPr marL="571500" indent="-571500">
              <a:buFont typeface="Arial"/>
              <a:buChar char="•"/>
            </a:pPr>
            <a:r>
              <a:rPr lang="en-US" sz="3200" b="0" dirty="0" smtClean="0"/>
              <a:t>Mitochondria </a:t>
            </a:r>
          </a:p>
          <a:p>
            <a:pPr marL="571500" indent="-571500">
              <a:buFont typeface="Arial"/>
              <a:buChar char="•"/>
            </a:pPr>
            <a:r>
              <a:rPr lang="en-US" sz="3200" b="0" dirty="0" smtClean="0"/>
              <a:t>Cytoskeleton</a:t>
            </a:r>
          </a:p>
          <a:p>
            <a:pPr marL="0" indent="0"/>
            <a:endParaRPr lang="en-US" sz="3200" b="0" dirty="0" smtClean="0"/>
          </a:p>
          <a:p>
            <a:pPr marL="571500" indent="-571500">
              <a:buFont typeface="Arial"/>
              <a:buChar char="•"/>
            </a:pPr>
            <a:endParaRPr lang="en-US" sz="3200" b="0" dirty="0" smtClean="0"/>
          </a:p>
          <a:p>
            <a:pPr marL="571500" indent="-571500">
              <a:buFont typeface="Arial"/>
              <a:buChar char="•"/>
            </a:pPr>
            <a:endParaRPr lang="en-US" sz="3200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8238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/>
          </p:nvPr>
        </p:nvSpPr>
        <p:spPr>
          <a:xfrm>
            <a:off x="0" y="26988"/>
            <a:ext cx="9144000" cy="757317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cs typeface="ＭＳ Ｐゴシック" charset="0"/>
              </a:rPr>
              <a:t>Plasma Membrane (PM)</a:t>
            </a:r>
          </a:p>
        </p:txBody>
      </p:sp>
      <p:sp>
        <p:nvSpPr>
          <p:cNvPr id="87042" name="Rectangle 3"/>
          <p:cNvSpPr>
            <a:spLocks noGrp="1"/>
          </p:cNvSpPr>
          <p:nvPr>
            <p:ph idx="1"/>
          </p:nvPr>
        </p:nvSpPr>
        <p:spPr>
          <a:xfrm>
            <a:off x="0" y="3657600"/>
            <a:ext cx="9144000" cy="3200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cs typeface="ＭＳ Ｐゴシック" charset="0"/>
              </a:rPr>
              <a:t>Separates cell from its outside environment</a:t>
            </a:r>
          </a:p>
          <a:p>
            <a:pPr lvl="1" eaLnBrk="1" hangingPunct="1"/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Misconception: PM function is mainly containment, like a plastic bag</a:t>
            </a:r>
          </a:p>
          <a:p>
            <a:pPr eaLnBrk="1" hangingPunct="1"/>
            <a:r>
              <a:rPr lang="en-US">
                <a:latin typeface="Calibri" charset="0"/>
                <a:cs typeface="ＭＳ Ｐゴシック" charset="0"/>
              </a:rPr>
              <a:t>Ultimate traffic controller of substances moving in/out of cell</a:t>
            </a:r>
          </a:p>
        </p:txBody>
      </p:sp>
      <p:pic>
        <p:nvPicPr>
          <p:cNvPr id="870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75" y="952500"/>
            <a:ext cx="3505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769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cs typeface="ＭＳ Ｐゴシック" charset="0"/>
              </a:rPr>
              <a:t>Nucleus</a:t>
            </a:r>
            <a:endParaRPr lang="en-US" dirty="0">
              <a:latin typeface="Calibri" charset="0"/>
              <a:cs typeface="ＭＳ Ｐゴシック" charset="0"/>
            </a:endParaRPr>
          </a:p>
        </p:txBody>
      </p:sp>
      <p:sp>
        <p:nvSpPr>
          <p:cNvPr id="94210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US" b="0" dirty="0">
                <a:latin typeface="Calibri" charset="0"/>
                <a:cs typeface="ＭＳ Ｐゴシック" charset="0"/>
              </a:rPr>
              <a:t>Chief executive of cell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b="0" dirty="0">
                <a:latin typeface="Calibri" charset="0"/>
                <a:cs typeface="ＭＳ Ｐゴシック" charset="0"/>
              </a:rPr>
              <a:t>Genes in nucleus store info needed to produce proteins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b="0" dirty="0">
                <a:latin typeface="Calibri" charset="0"/>
                <a:cs typeface="ＭＳ Ｐゴシック" charset="0"/>
              </a:rPr>
              <a:t>Surrounded by double membrane = nuclear envelope</a:t>
            </a:r>
          </a:p>
          <a:p>
            <a:pPr eaLnBrk="1" hangingPunct="1"/>
            <a:endParaRPr lang="en-US" sz="3200" b="0" dirty="0">
              <a:latin typeface="Calibri" charset="0"/>
              <a:cs typeface="ＭＳ Ｐゴシック" charset="0"/>
            </a:endParaRPr>
          </a:p>
          <a:p>
            <a:pPr eaLnBrk="1" hangingPunct="1"/>
            <a:endParaRPr lang="en-US" sz="3200" b="0" dirty="0">
              <a:latin typeface="Calibri" charset="0"/>
              <a:cs typeface="ＭＳ Ｐゴシック" charset="0"/>
            </a:endParaRPr>
          </a:p>
        </p:txBody>
      </p:sp>
      <p:sp>
        <p:nvSpPr>
          <p:cNvPr id="94211" name="Content Placeholder 4"/>
          <p:cNvSpPr>
            <a:spLocks noGrp="1"/>
          </p:cNvSpPr>
          <p:nvPr>
            <p:ph sz="half" idx="2"/>
          </p:nvPr>
        </p:nvSpPr>
        <p:spPr>
          <a:xfrm>
            <a:off x="0" y="2819400"/>
            <a:ext cx="3962400" cy="4038600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US" b="0" dirty="0">
                <a:latin typeface="Calibri" charset="0"/>
                <a:cs typeface="ＭＳ Ｐゴシック" charset="0"/>
              </a:rPr>
              <a:t>Pores in envelope allow materials to move between nucleus &amp; cytoplasm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b="0" dirty="0">
                <a:latin typeface="Calibri" charset="0"/>
                <a:cs typeface="ＭＳ Ｐゴシック" charset="0"/>
              </a:rPr>
              <a:t>Nucleus contains nucleolus where ribosomes are made</a:t>
            </a:r>
          </a:p>
        </p:txBody>
      </p:sp>
      <p:pic>
        <p:nvPicPr>
          <p:cNvPr id="942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551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525"/>
            <a:ext cx="224313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608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cs typeface="ＭＳ Ｐゴシック" charset="0"/>
              </a:rPr>
              <a:t>Ribosomes</a:t>
            </a:r>
            <a:endParaRPr lang="en-US" dirty="0">
              <a:latin typeface="Calibri" charset="0"/>
              <a:cs typeface="ＭＳ Ｐゴシック" charset="0"/>
            </a:endParaRPr>
          </a:p>
        </p:txBody>
      </p:sp>
      <p:sp>
        <p:nvSpPr>
          <p:cNvPr id="95234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5029200" cy="5943600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US" sz="2800" b="0" dirty="0">
                <a:latin typeface="Calibri" charset="0"/>
                <a:cs typeface="ＭＳ Ｐゴシック" charset="0"/>
              </a:rPr>
              <a:t>Together with nucleus are responsible for genetic control of the cell 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b="0" dirty="0">
                <a:latin typeface="Calibri" charset="0"/>
                <a:cs typeface="ＭＳ Ｐゴシック" charset="0"/>
              </a:rPr>
              <a:t>Ribosomes are responsible for protein synthesis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Suspended in cytoplasm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Attached to endoplasmic reticulum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b="0" dirty="0">
                <a:latin typeface="Calibri" charset="0"/>
                <a:cs typeface="ＭＳ Ｐゴシック" charset="0"/>
              </a:rPr>
              <a:t>Ribosome components made in nucleolus, exit nucleus thru nuclear pores, then assembled in cytoplasm</a:t>
            </a:r>
          </a:p>
        </p:txBody>
      </p:sp>
      <p:pic>
        <p:nvPicPr>
          <p:cNvPr id="952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884488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0"/>
            <a:ext cx="24161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3717925"/>
            <a:ext cx="40703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824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971044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Endoplasmic Reticulum (ER)</a:t>
            </a:r>
            <a:endParaRPr lang="en-US" dirty="0">
              <a:ea typeface="+mj-ea"/>
            </a:endParaRPr>
          </a:p>
        </p:txBody>
      </p:sp>
      <p:sp>
        <p:nvSpPr>
          <p:cNvPr id="98306" name="Rectangle 3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lang="en-US" sz="2800" b="0" dirty="0">
                <a:latin typeface="Calibri" charset="0"/>
                <a:cs typeface="ＭＳ Ｐゴシック" charset="0"/>
              </a:rPr>
              <a:t>Cell’s main manufacturing facility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b="0" dirty="0">
                <a:latin typeface="Calibri" charset="0"/>
                <a:cs typeface="ＭＳ Ｐゴシック" charset="0"/>
              </a:rPr>
              <a:t>Endomembrane network of tubes connected to nuclear envelope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b="0" dirty="0">
                <a:latin typeface="Calibri" charset="0"/>
                <a:cs typeface="ＭＳ Ｐゴシック" charset="0"/>
              </a:rPr>
              <a:t>Produces variety of                                                      molecules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b="0" dirty="0">
                <a:latin typeface="Calibri" charset="0"/>
                <a:cs typeface="ＭＳ Ｐゴシック" charset="0"/>
              </a:rPr>
              <a:t>Composed of smooth                                                               (no ribosomes) &amp; rough                                                           ER (studded with                                                            ribosomes</a:t>
            </a:r>
            <a:r>
              <a:rPr lang="en-US" sz="2800" b="0" dirty="0" smtClean="0">
                <a:latin typeface="Calibri" charset="0"/>
                <a:cs typeface="ＭＳ Ｐゴシック" charset="0"/>
              </a:rPr>
              <a:t>)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b="0" dirty="0">
                <a:latin typeface="Calibri" charset="0"/>
                <a:cs typeface="ＭＳ Ｐゴシック" charset="0"/>
              </a:rPr>
              <a:t>Rough ER produce proteins destined to become part of the PM or secretory proteins that leave the cell </a:t>
            </a:r>
          </a:p>
        </p:txBody>
      </p:sp>
      <p:pic>
        <p:nvPicPr>
          <p:cNvPr id="983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55" y="2357712"/>
            <a:ext cx="4456445" cy="352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555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89634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charset="0"/>
                <a:cs typeface="ＭＳ Ｐゴシック" charset="0"/>
              </a:rPr>
              <a:t>Golgi </a:t>
            </a:r>
            <a:r>
              <a:rPr lang="en-US" dirty="0" smtClean="0">
                <a:latin typeface="Calibri" charset="0"/>
                <a:cs typeface="ＭＳ Ｐゴシック" charset="0"/>
              </a:rPr>
              <a:t>Apparatus</a:t>
            </a:r>
            <a:endParaRPr lang="en-US" dirty="0">
              <a:latin typeface="Calibri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096000" cy="571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b="0" dirty="0" smtClean="0">
                <a:ea typeface="+mn-ea"/>
              </a:rPr>
              <a:t>Works closely with the ER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b="0" dirty="0" smtClean="0">
                <a:ea typeface="+mn-ea"/>
              </a:rPr>
              <a:t>Like the USPS of the cell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3200" dirty="0" smtClean="0">
                <a:ea typeface="+mn-ea"/>
              </a:rPr>
              <a:t>Receives,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>
                <a:ea typeface="+mn-ea"/>
              </a:rPr>
              <a:t> </a:t>
            </a:r>
            <a:r>
              <a:rPr lang="en-US" sz="3200" dirty="0" smtClean="0">
                <a:ea typeface="+mn-ea"/>
              </a:rPr>
              <a:t>  modifies,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>
                <a:ea typeface="+mn-ea"/>
              </a:rPr>
              <a:t> </a:t>
            </a:r>
            <a:r>
              <a:rPr lang="en-US" sz="3200" dirty="0" smtClean="0">
                <a:ea typeface="+mn-ea"/>
              </a:rPr>
              <a:t>  repackages, &amp;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>
                <a:ea typeface="+mn-ea"/>
              </a:rPr>
              <a:t>   distributes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>
                <a:ea typeface="+mn-ea"/>
              </a:rPr>
              <a:t> </a:t>
            </a:r>
            <a:r>
              <a:rPr lang="en-US" sz="3200" dirty="0" smtClean="0">
                <a:ea typeface="+mn-ea"/>
              </a:rPr>
              <a:t>  chemical products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>
                <a:ea typeface="+mn-ea"/>
              </a:rPr>
              <a:t>   of the cell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>
                <a:ea typeface="+mn-ea"/>
              </a:rPr>
              <a:t> </a:t>
            </a:r>
            <a:r>
              <a:rPr lang="en-US" sz="3200" dirty="0" smtClean="0">
                <a:ea typeface="+mn-ea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</p:txBody>
      </p:sp>
      <p:pic>
        <p:nvPicPr>
          <p:cNvPr id="1013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"/>
            <a:ext cx="2895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70163"/>
            <a:ext cx="525780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5549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29400" cy="709609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cs typeface="ＭＳ Ｐゴシック" charset="0"/>
              </a:rPr>
              <a:t>Lysosomes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813" y="914400"/>
            <a:ext cx="3833813" cy="5943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b="0" dirty="0" smtClean="0">
                <a:ea typeface="+mn-ea"/>
              </a:rPr>
              <a:t>Sacs of digestive (hydrolytic) enzymes found only in animal cells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b="0" dirty="0" smtClean="0">
                <a:ea typeface="+mn-ea"/>
              </a:rPr>
              <a:t>Function to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2800" dirty="0" smtClean="0">
                <a:ea typeface="+mn-ea"/>
              </a:rPr>
              <a:t>Destroy harmful bacteria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2800" dirty="0" smtClean="0">
                <a:ea typeface="+mn-ea"/>
              </a:rPr>
              <a:t>Breakdown damaged  organelles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2800" dirty="0" smtClean="0">
                <a:ea typeface="+mn-ea"/>
              </a:rPr>
              <a:t>Breakdown food macromolecules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2800" dirty="0" smtClean="0">
                <a:ea typeface="+mn-ea"/>
              </a:rPr>
              <a:t>Breakdown broken/incorrect proteins</a:t>
            </a:r>
          </a:p>
        </p:txBody>
      </p:sp>
      <p:pic>
        <p:nvPicPr>
          <p:cNvPr id="10240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938"/>
            <a:ext cx="281622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2438400"/>
            <a:ext cx="54292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7361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cs typeface="ＭＳ Ｐゴシック" charset="0"/>
              </a:rPr>
              <a:t>Integrated Function of Organelles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sz="2800" b="0" dirty="0">
                <a:latin typeface="Calibri" charset="0"/>
                <a:cs typeface="ＭＳ Ｐゴシック" charset="0"/>
              </a:rPr>
              <a:t>Organelle functions are very diverse but highly </a:t>
            </a:r>
            <a:r>
              <a:rPr lang="en-US" sz="2800" b="0" dirty="0" smtClean="0">
                <a:latin typeface="Calibri" charset="0"/>
                <a:cs typeface="ＭＳ Ｐゴシック" charset="0"/>
              </a:rPr>
              <a:t>interconnected, </a:t>
            </a:r>
            <a:r>
              <a:rPr lang="en-US" sz="2800" b="0" dirty="0">
                <a:latin typeface="Calibri" charset="0"/>
                <a:cs typeface="ＭＳ Ｐゴシック" charset="0"/>
              </a:rPr>
              <a:t>e.g. consider the pathway of secretory proteins: info &amp; products move from central nucleus </a:t>
            </a:r>
            <a:r>
              <a:rPr lang="en-US" sz="2800" b="0" dirty="0">
                <a:latin typeface="Calibri" charset="0"/>
                <a:cs typeface="ＭＳ Ｐゴシック" charset="0"/>
                <a:sym typeface="Wingdings" charset="0"/>
              </a:rPr>
              <a:t> </a:t>
            </a:r>
            <a:r>
              <a:rPr lang="en-US" sz="2800" b="0" dirty="0">
                <a:latin typeface="Calibri" charset="0"/>
                <a:cs typeface="ＭＳ Ｐゴシック" charset="0"/>
              </a:rPr>
              <a:t>interconnected rough ER </a:t>
            </a:r>
            <a:r>
              <a:rPr lang="en-US" sz="2800" b="0" dirty="0">
                <a:latin typeface="Calibri" charset="0"/>
                <a:cs typeface="ＭＳ Ｐゴシック" charset="0"/>
                <a:sym typeface="Wingdings" charset="0"/>
              </a:rPr>
              <a:t> </a:t>
            </a:r>
            <a:r>
              <a:rPr lang="en-US" sz="2800" b="0" dirty="0">
                <a:latin typeface="Calibri" charset="0"/>
                <a:cs typeface="ＭＳ Ｐゴシック" charset="0"/>
              </a:rPr>
              <a:t>more peripherally located Golgi </a:t>
            </a:r>
            <a:r>
              <a:rPr lang="en-US" sz="2800" b="0" dirty="0">
                <a:latin typeface="Calibri" charset="0"/>
                <a:cs typeface="ＭＳ Ｐゴシック" charset="0"/>
                <a:sym typeface="Wingdings" charset="0"/>
              </a:rPr>
              <a:t> </a:t>
            </a:r>
            <a:r>
              <a:rPr lang="en-US" sz="2800" b="0" dirty="0">
                <a:latin typeface="Calibri" charset="0"/>
                <a:cs typeface="ＭＳ Ｐゴシック" charset="0"/>
              </a:rPr>
              <a:t>out plasma membrane</a:t>
            </a:r>
          </a:p>
          <a:p>
            <a:pPr eaLnBrk="1" hangingPunct="1"/>
            <a:endParaRPr lang="en-US" sz="2800" dirty="0">
              <a:latin typeface="Calibri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cs typeface="ＭＳ Ｐゴシック" charset="0"/>
            </a:endParaRPr>
          </a:p>
        </p:txBody>
      </p:sp>
      <p:pic>
        <p:nvPicPr>
          <p:cNvPr id="10342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7478"/>
            <a:ext cx="5825166" cy="396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820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878509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cs typeface="ＭＳ Ｐゴシック" charset="0"/>
              </a:rPr>
              <a:t>Mitochondria</a:t>
            </a:r>
            <a:endParaRPr lang="en-US" dirty="0">
              <a:latin typeface="Calibri" charset="0"/>
              <a:cs typeface="ＭＳ Ｐゴシック" charset="0"/>
            </a:endParaRP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571500" indent="-571500" eaLnBrk="1" hangingPunct="1">
              <a:buFont typeface="Arial"/>
              <a:buChar char="•"/>
            </a:pPr>
            <a:r>
              <a:rPr lang="en-US" b="0" dirty="0">
                <a:latin typeface="Calibri" charset="0"/>
                <a:cs typeface="ＭＳ Ｐゴシック" charset="0"/>
              </a:rPr>
              <a:t>Sites of cellular respiration – ATP produced from food molecules</a:t>
            </a:r>
          </a:p>
          <a:p>
            <a:pPr marL="571500" indent="-571500" eaLnBrk="1" hangingPunct="1">
              <a:buFont typeface="Arial"/>
              <a:buChar char="•"/>
            </a:pPr>
            <a:r>
              <a:rPr lang="en-US" b="0" dirty="0">
                <a:latin typeface="Calibri" charset="0"/>
                <a:cs typeface="ＭＳ Ｐゴシック" charset="0"/>
              </a:rPr>
              <a:t>Found in almost ALL eukaryotic cells</a:t>
            </a:r>
          </a:p>
        </p:txBody>
      </p:sp>
      <p:pic>
        <p:nvPicPr>
          <p:cNvPr id="10957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47244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48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294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cs typeface="ＭＳ Ｐゴシック" charset="0"/>
              </a:rPr>
              <a:t>Cytoskeleton</a:t>
            </a:r>
            <a:endParaRPr lang="en-US" dirty="0">
              <a:latin typeface="Calibri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1153"/>
            <a:ext cx="9144000" cy="560684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i="1" dirty="0" smtClean="0">
                <a:ea typeface="+mn-ea"/>
              </a:rPr>
              <a:t>Misconception: Cytoplasm is a watery fluid in which organelles float.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b="0" dirty="0" smtClean="0">
                <a:ea typeface="+mn-ea"/>
              </a:rPr>
              <a:t>Network of fibers extending throughout cytoplasm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b="0" dirty="0" smtClean="0">
                <a:ea typeface="+mn-ea"/>
              </a:rPr>
              <a:t>Functions (dynamic):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2800" dirty="0">
                <a:ea typeface="+mn-ea"/>
              </a:rPr>
              <a:t>m</a:t>
            </a:r>
            <a:r>
              <a:rPr lang="en-US" sz="2800" dirty="0" smtClean="0">
                <a:ea typeface="+mn-ea"/>
              </a:rPr>
              <a:t>echanical support for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ea typeface="+mn-ea"/>
              </a:rPr>
              <a:t> </a:t>
            </a:r>
            <a:r>
              <a:rPr lang="en-US" sz="2800" dirty="0" smtClean="0">
                <a:ea typeface="+mn-ea"/>
              </a:rPr>
              <a:t>  cell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2800" dirty="0">
                <a:ea typeface="+mn-ea"/>
              </a:rPr>
              <a:t>c</a:t>
            </a:r>
            <a:r>
              <a:rPr lang="en-US" sz="2800" dirty="0" smtClean="0">
                <a:ea typeface="+mn-ea"/>
              </a:rPr>
              <a:t>ell shape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2800" dirty="0">
                <a:ea typeface="+mn-ea"/>
              </a:rPr>
              <a:t>g</a:t>
            </a:r>
            <a:r>
              <a:rPr lang="en-US" sz="2800" dirty="0" smtClean="0">
                <a:ea typeface="+mn-ea"/>
              </a:rPr>
              <a:t>uides movement of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>
                <a:ea typeface="+mn-ea"/>
              </a:rPr>
              <a:t>  organelles &amp; chromosomes</a:t>
            </a:r>
            <a:endParaRPr lang="en-US" sz="2800" dirty="0">
              <a:ea typeface="+mn-ea"/>
            </a:endParaRPr>
          </a:p>
        </p:txBody>
      </p:sp>
      <p:pic>
        <p:nvPicPr>
          <p:cNvPr id="11264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5875"/>
            <a:ext cx="236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4196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102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06" y="506124"/>
            <a:ext cx="8697887" cy="6153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203"/>
            <a:ext cx="530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 Genome Sizes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20386" y="-13738"/>
            <a:ext cx="5523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r"/>
            <a:r>
              <a:rPr lang="en-US" sz="1400" dirty="0"/>
              <a:t>http://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File:Genome_Sizes.png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88267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1" y="2383971"/>
            <a:ext cx="8780262" cy="436449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defRPr/>
            </a:pPr>
            <a:r>
              <a:rPr lang="en-US" b="0" dirty="0" smtClean="0">
                <a:ea typeface="+mn-ea"/>
              </a:rPr>
              <a:t>Getting from DNA to proteins: Using Legos to experience the big picture.</a:t>
            </a: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b="0" dirty="0" smtClean="0">
              <a:ea typeface="+mn-ea"/>
            </a:endParaRP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b="0" dirty="0" smtClean="0">
              <a:ea typeface="+mn-ea"/>
            </a:endParaRP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b="0" dirty="0" smtClean="0">
              <a:latin typeface="Calibri" charset="0"/>
              <a:ea typeface="+mn-ea"/>
            </a:endParaRP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dirty="0">
              <a:latin typeface="Calibri" charset="0"/>
            </a:endParaRPr>
          </a:p>
          <a:p>
            <a:pPr marL="571500" lvl="1" indent="-457200" eaLnBrk="1" fontAlgn="auto" hangingPunct="1">
              <a:buFont typeface="Arial"/>
              <a:buChar char="•"/>
              <a:defRPr/>
            </a:pPr>
            <a:endParaRPr lang="en-US" sz="2800" b="0" dirty="0">
              <a:ea typeface="+mn-ea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816017" y="177457"/>
            <a:ext cx="3598242" cy="2049495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63891" y="730927"/>
            <a:ext cx="1895750" cy="599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all" spc="-6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a typeface="+mj-ea"/>
              </a:rPr>
              <a:t>ACTIVITY</a:t>
            </a:r>
            <a:endParaRPr lang="en-US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891" y="4551986"/>
            <a:ext cx="1613414" cy="15811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3635" y="5135456"/>
            <a:ext cx="1159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20 min.</a:t>
            </a:r>
            <a:endParaRPr lang="en-US"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6363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Mutation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3200" b="0" dirty="0" smtClean="0">
                <a:ea typeface="ＭＳ Ｐゴシック" charset="-128"/>
              </a:rPr>
              <a:t>Any change in the nucleotide sequence of DNA which can change the amino acids in a protein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 smtClean="0">
                <a:ea typeface="ＭＳ Ｐゴシック" charset="-128"/>
              </a:rPr>
              <a:t>Mutations can involve</a:t>
            </a:r>
          </a:p>
          <a:p>
            <a:pPr lvl="1"/>
            <a:r>
              <a:rPr lang="en-US" sz="3200" dirty="0" smtClean="0">
                <a:ea typeface="ＭＳ Ｐゴシック" charset="-128"/>
              </a:rPr>
              <a:t>large regions of a chromosome</a:t>
            </a:r>
          </a:p>
          <a:p>
            <a:pPr lvl="1"/>
            <a:r>
              <a:rPr lang="en-US" sz="3200" dirty="0" smtClean="0">
                <a:ea typeface="ＭＳ Ｐゴシック" charset="-128"/>
              </a:rPr>
              <a:t>a single nucleotide pair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 smtClean="0">
                <a:ea typeface="ＭＳ Ｐゴシック" charset="-128"/>
              </a:rPr>
              <a:t>Basic types</a:t>
            </a:r>
          </a:p>
          <a:p>
            <a:pPr lvl="1"/>
            <a:r>
              <a:rPr lang="en-US" sz="3200" dirty="0" smtClean="0">
                <a:ea typeface="ＭＳ Ｐゴシック" charset="-128"/>
              </a:rPr>
              <a:t>Base substitution</a:t>
            </a:r>
          </a:p>
          <a:p>
            <a:pPr lvl="1"/>
            <a:r>
              <a:rPr lang="en-US" sz="3200" dirty="0" smtClean="0">
                <a:ea typeface="ＭＳ Ｐゴシック" charset="-128"/>
              </a:rPr>
              <a:t>Nucleotide deletion</a:t>
            </a:r>
          </a:p>
          <a:p>
            <a:pPr lvl="1"/>
            <a:r>
              <a:rPr lang="en-US" sz="3200" dirty="0" smtClean="0">
                <a:ea typeface="ＭＳ Ｐゴシック" charset="-128"/>
              </a:rPr>
              <a:t>Nucleotide insertion</a:t>
            </a:r>
          </a:p>
        </p:txBody>
      </p:sp>
    </p:spTree>
    <p:extLst>
      <p:ext uri="{BB962C8B-B14F-4D97-AF65-F5344CB8AC3E}">
        <p14:creationId xmlns:p14="http://schemas.microsoft.com/office/powerpoint/2010/main" val="2575180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Mutation - overview</a:t>
            </a:r>
            <a:endParaRPr lang="en-US" dirty="0">
              <a:latin typeface="Calibri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097795"/>
          </a:xfrm>
        </p:spPr>
        <p:txBody>
          <a:bodyPr/>
          <a:lstStyle/>
          <a:p>
            <a:r>
              <a:rPr lang="en-US" sz="2400" dirty="0">
                <a:latin typeface="Calibri" charset="0"/>
              </a:rPr>
              <a:t>Any change in the nucleotide sequence of </a:t>
            </a:r>
            <a:r>
              <a:rPr lang="en-US" sz="2400" b="1" dirty="0">
                <a:latin typeface="Calibri" charset="0"/>
              </a:rPr>
              <a:t>DNA</a:t>
            </a:r>
            <a:r>
              <a:rPr lang="en-US" sz="2400" dirty="0">
                <a:latin typeface="Calibri" charset="0"/>
              </a:rPr>
              <a:t> which can change the amino acids in a </a:t>
            </a:r>
            <a:r>
              <a:rPr lang="en-US" sz="2400" dirty="0" smtClean="0">
                <a:latin typeface="Calibri" charset="0"/>
              </a:rPr>
              <a:t>protein </a:t>
            </a:r>
          </a:p>
          <a:p>
            <a:r>
              <a:rPr lang="en-US" sz="2400" dirty="0">
                <a:latin typeface="Calibri" charset="0"/>
              </a:rPr>
              <a:t>Mutations can involve</a:t>
            </a:r>
          </a:p>
          <a:p>
            <a:pPr lvl="2"/>
            <a:r>
              <a:rPr lang="en-US" sz="2400" dirty="0">
                <a:latin typeface="Calibri" charset="0"/>
              </a:rPr>
              <a:t>large regions of a chromosome</a:t>
            </a:r>
          </a:p>
          <a:p>
            <a:pPr lvl="2"/>
            <a:r>
              <a:rPr lang="en-US" sz="2400" dirty="0">
                <a:latin typeface="Calibri" charset="0"/>
              </a:rPr>
              <a:t>a single nucleotide </a:t>
            </a:r>
            <a:r>
              <a:rPr lang="en-US" sz="2400" dirty="0" smtClean="0">
                <a:latin typeface="Calibri" charset="0"/>
              </a:rPr>
              <a:t>pair</a:t>
            </a:r>
          </a:p>
          <a:p>
            <a:r>
              <a:rPr lang="en-US" sz="2400" dirty="0" smtClean="0">
                <a:latin typeface="Calibri" charset="0"/>
              </a:rPr>
              <a:t>Can occur in the reproductive (</a:t>
            </a:r>
            <a:r>
              <a:rPr lang="en-US" sz="2400" dirty="0" err="1" smtClean="0">
                <a:latin typeface="Calibri" charset="0"/>
              </a:rPr>
              <a:t>germline</a:t>
            </a:r>
            <a:r>
              <a:rPr lang="en-US" sz="2400" dirty="0" smtClean="0">
                <a:latin typeface="Calibri" charset="0"/>
              </a:rPr>
              <a:t>) cells or in somatic (non-reproductive) cells</a:t>
            </a:r>
          </a:p>
          <a:p>
            <a:pPr marL="274637" lvl="1" indent="0">
              <a:buNone/>
            </a:pPr>
            <a:endParaRPr lang="en-US" sz="2400" dirty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950" y="3947776"/>
            <a:ext cx="2760686" cy="2070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4012195"/>
            <a:ext cx="6521124" cy="355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charset="0"/>
              </a:rPr>
              <a:t>Can be caused by external (mutagens) or internal (spontaneous) factors, including</a:t>
            </a:r>
          </a:p>
          <a:p>
            <a:pPr lvl="2"/>
            <a:r>
              <a:rPr lang="en-US" sz="2400" dirty="0" smtClean="0">
                <a:latin typeface="Calibri" charset="0"/>
              </a:rPr>
              <a:t>DNA replication errors</a:t>
            </a:r>
          </a:p>
          <a:p>
            <a:pPr lvl="2"/>
            <a:r>
              <a:rPr lang="en-US" sz="2400" dirty="0" smtClean="0">
                <a:latin typeface="Calibri" charset="0"/>
              </a:rPr>
              <a:t>transcription errors</a:t>
            </a:r>
          </a:p>
          <a:p>
            <a:pPr lvl="2"/>
            <a:r>
              <a:rPr lang="en-US" sz="2400" dirty="0" smtClean="0">
                <a:latin typeface="Calibri" charset="0"/>
              </a:rPr>
              <a:t>code sequence transpositions</a:t>
            </a:r>
          </a:p>
          <a:p>
            <a:pPr marL="274637" lvl="1" indent="0">
              <a:buFont typeface="Arial" pitchFamily="34" charset="0"/>
              <a:buNone/>
            </a:pP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398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358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Mutation - source of genetic variation</a:t>
            </a:r>
            <a:endParaRPr lang="en-US" dirty="0">
              <a:latin typeface="Calibri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-1" y="653588"/>
            <a:ext cx="9079581" cy="2950480"/>
          </a:xfrm>
          <a:ln>
            <a:solidFill>
              <a:srgbClr val="61F6FF"/>
            </a:solidFill>
          </a:ln>
        </p:spPr>
        <p:txBody>
          <a:bodyPr/>
          <a:lstStyle/>
          <a:p>
            <a:r>
              <a:rPr lang="en-US" sz="3200" b="0" dirty="0" smtClean="0">
                <a:latin typeface="Calibri" charset="0"/>
              </a:rPr>
              <a:t>Types </a:t>
            </a:r>
            <a:endParaRPr lang="en-US" sz="2400" b="0" dirty="0" smtClean="0">
              <a:latin typeface="Calibri" charset="0"/>
            </a:endParaRPr>
          </a:p>
          <a:p>
            <a:pPr lvl="1"/>
            <a:r>
              <a:rPr lang="en-US" sz="2400" dirty="0" smtClean="0"/>
              <a:t>Mutation </a:t>
            </a:r>
            <a:r>
              <a:rPr lang="en-US" sz="2400" dirty="0"/>
              <a:t>in non-coding genomic </a:t>
            </a:r>
            <a:r>
              <a:rPr lang="en-US" sz="2400" dirty="0" smtClean="0"/>
              <a:t>sequences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no </a:t>
            </a:r>
            <a:r>
              <a:rPr lang="en-US" sz="2400" dirty="0"/>
              <a:t>known effect upon organism traits or metabolism</a:t>
            </a:r>
          </a:p>
          <a:p>
            <a:pPr lvl="1"/>
            <a:r>
              <a:rPr lang="en-US" sz="2400" dirty="0"/>
              <a:t>Beneficial mutations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inherited </a:t>
            </a:r>
            <a:r>
              <a:rPr lang="en-US" sz="2400" dirty="0"/>
              <a:t>traits of greater fitness or reproductive success</a:t>
            </a:r>
          </a:p>
          <a:p>
            <a:pPr lvl="1"/>
            <a:r>
              <a:rPr lang="en-US" sz="2400" dirty="0"/>
              <a:t>Adverse (including some carcinogenic) mutations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inherited </a:t>
            </a:r>
            <a:r>
              <a:rPr lang="en-US" sz="2400" dirty="0"/>
              <a:t>traits of reduced fitness or reproductive success</a:t>
            </a:r>
          </a:p>
          <a:p>
            <a:endParaRPr lang="en-US" sz="4000" dirty="0" smtClean="0">
              <a:latin typeface="Calibri" charset="0"/>
            </a:endParaRPr>
          </a:p>
          <a:p>
            <a:pPr marL="274637" lvl="1" indent="0">
              <a:buNone/>
            </a:pPr>
            <a:endParaRPr lang="en-US" sz="280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602" y="4020980"/>
            <a:ext cx="3653398" cy="237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365156" y="6396335"/>
            <a:ext cx="3778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Mutations in carrots have produced overt color distinctions. USDA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865503"/>
            <a:ext cx="5658682" cy="4847317"/>
          </a:xfrm>
          <a:prstGeom prst="rect">
            <a:avLst/>
          </a:prstGeom>
          <a:noFill/>
          <a:ln w="9525">
            <a:solidFill>
              <a:srgbClr val="61F6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Non-heritable mitochondrial mutations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different coding instructions for mitochondrial proteins</a:t>
            </a:r>
          </a:p>
          <a:p>
            <a:pPr lvl="1"/>
            <a:r>
              <a:rPr lang="en-US" sz="2400" dirty="0" smtClean="0"/>
              <a:t>Lethal or carcinogenic mutations that threaten the life of the organism, but are not heritable</a:t>
            </a:r>
          </a:p>
          <a:p>
            <a:pPr lvl="1"/>
            <a:r>
              <a:rPr lang="en-US" sz="2000" dirty="0" smtClean="0"/>
              <a:t>Mutations that diversify the genome and may assist in future generation adaptability</a:t>
            </a:r>
          </a:p>
          <a:p>
            <a:endParaRPr lang="en-US" dirty="0" smtClean="0">
              <a:latin typeface="Calibri" charset="0"/>
            </a:endParaRPr>
          </a:p>
          <a:p>
            <a:pPr marL="274637" lvl="1" indent="0">
              <a:buFont typeface="Arial" pitchFamily="34" charset="0"/>
              <a:buNone/>
            </a:pP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6894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4572000" cy="6858000"/>
          </a:xfrm>
        </p:spPr>
        <p:txBody>
          <a:bodyPr/>
          <a:lstStyle/>
          <a:p>
            <a:pPr marL="457200" indent="-457200">
              <a:buFont typeface="Arial" pitchFamily="34" charset="0"/>
              <a:buAutoNum type="alphaLcParenBoth"/>
            </a:pPr>
            <a:r>
              <a:rPr lang="en-US" sz="2800" b="0" dirty="0" smtClean="0">
                <a:ea typeface="ＭＳ Ｐゴシック" charset="-128"/>
              </a:rPr>
              <a:t>Base substitution – replacement of one base by another</a:t>
            </a:r>
          </a:p>
          <a:p>
            <a:pPr lvl="1" indent="-342900">
              <a:buFontTx/>
              <a:buChar char="-"/>
            </a:pPr>
            <a:r>
              <a:rPr lang="en-US" sz="2800" dirty="0" smtClean="0">
                <a:ea typeface="ＭＳ Ｐゴシック" charset="-128"/>
              </a:rPr>
              <a:t>May/not affect protein</a:t>
            </a:r>
            <a:r>
              <a:rPr lang="en-US" altLang="en-US" sz="2800" dirty="0" smtClean="0">
                <a:ea typeface="ＭＳ Ｐゴシック" charset="-128"/>
              </a:rPr>
              <a:t>’</a:t>
            </a:r>
            <a:r>
              <a:rPr lang="en-US" sz="2800" dirty="0" smtClean="0">
                <a:ea typeface="ＭＳ Ｐゴシック" charset="-128"/>
              </a:rPr>
              <a:t>s function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800" b="0" dirty="0" smtClean="0">
                <a:ea typeface="ＭＳ Ｐゴシック" charset="-128"/>
              </a:rPr>
              <a:t>Nucleotide deletion – loss of a nucleotide</a:t>
            </a:r>
          </a:p>
          <a:p>
            <a:pPr marL="457200" indent="-457200">
              <a:buFont typeface="Arial" pitchFamily="34" charset="0"/>
              <a:buAutoNum type="alphaLcParenBoth"/>
            </a:pPr>
            <a:r>
              <a:rPr lang="en-US" sz="2800" b="0" dirty="0" smtClean="0">
                <a:ea typeface="ＭＳ Ｐゴシック" charset="-128"/>
              </a:rPr>
              <a:t>Nucleotide insertion - addition of a nucleotide</a:t>
            </a:r>
          </a:p>
          <a:p>
            <a:pPr marL="457200" indent="-457200">
              <a:buFont typeface="Arial" pitchFamily="34" charset="0"/>
              <a:buNone/>
            </a:pPr>
            <a:r>
              <a:rPr lang="en-US" sz="2800" b="0" dirty="0" smtClean="0">
                <a:ea typeface="ＭＳ Ｐゴシック" charset="-128"/>
              </a:rPr>
              <a:t>Insertions &amp; deletions change reading frame of code </a:t>
            </a:r>
            <a:r>
              <a:rPr lang="en-US" sz="2800" b="0" dirty="0" smtClean="0">
                <a:ea typeface="ＭＳ Ｐゴシック" charset="-128"/>
                <a:sym typeface="Wingdings" pitchFamily="2" charset="2"/>
              </a:rPr>
              <a:t> nonfunctional polypeptide  disastrous effects for organism</a:t>
            </a:r>
            <a:endParaRPr lang="en-US" sz="2800" b="0" dirty="0" smtClean="0">
              <a:ea typeface="ＭＳ Ｐゴシック" charset="-128"/>
            </a:endParaRPr>
          </a:p>
        </p:txBody>
      </p:sp>
      <p:pic>
        <p:nvPicPr>
          <p:cNvPr id="44034" name="Picture 3" descr="10_22_Mutations-L.jpg"/>
          <p:cNvPicPr>
            <a:picLocks noChangeAspect="1"/>
          </p:cNvPicPr>
          <p:nvPr/>
        </p:nvPicPr>
        <p:blipFill>
          <a:blip r:embed="rId3" cstate="print"/>
          <a:srcRect l="22884" r="23985"/>
          <a:stretch>
            <a:fillRect/>
          </a:stretch>
        </p:blipFill>
        <p:spPr bwMode="auto">
          <a:xfrm>
            <a:off x="4610100" y="152400"/>
            <a:ext cx="4533900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9470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Sickle-cell Anemia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sz="2800" b="0" dirty="0" smtClean="0">
                <a:ea typeface="ＭＳ Ｐゴシック" charset="-128"/>
              </a:rPr>
              <a:t>In the gene for hemoglobin (the O</a:t>
            </a:r>
            <a:r>
              <a:rPr lang="en-US" sz="2800" b="0" baseline="-25000" dirty="0" smtClean="0">
                <a:ea typeface="ＭＳ Ｐゴシック" charset="-128"/>
              </a:rPr>
              <a:t>2</a:t>
            </a:r>
            <a:r>
              <a:rPr lang="en-US" sz="2800" b="0" dirty="0" smtClean="0">
                <a:ea typeface="ＭＳ Ｐゴシック" charset="-128"/>
              </a:rPr>
              <a:t> carrying molecule in red blood cells), a sickle-cell mutant caused by single nucleotide shift in coding strand of DNA  </a:t>
            </a:r>
            <a:r>
              <a:rPr lang="en-US" sz="2800" b="0" dirty="0" smtClean="0">
                <a:ea typeface="ＭＳ Ｐゴシック" charset="-128"/>
                <a:sym typeface="Wingdings" pitchFamily="2" charset="2"/>
              </a:rPr>
              <a:t> mRNA codes for Val instead of </a:t>
            </a:r>
            <a:r>
              <a:rPr lang="en-US" sz="2800" b="0" dirty="0" err="1" smtClean="0">
                <a:ea typeface="ＭＳ Ｐゴシック" charset="-128"/>
                <a:sym typeface="Wingdings" pitchFamily="2" charset="2"/>
              </a:rPr>
              <a:t>Glu</a:t>
            </a:r>
            <a:endParaRPr lang="en-US" sz="2800" b="0" dirty="0" smtClean="0">
              <a:ea typeface="ＭＳ Ｐゴシック" charset="-128"/>
            </a:endParaRPr>
          </a:p>
        </p:txBody>
      </p:sp>
      <p:pic>
        <p:nvPicPr>
          <p:cNvPr id="45059" name="Picture 3" descr="10_21SickleCellDisease-L.jpg"/>
          <p:cNvPicPr>
            <a:picLocks noChangeAspect="1"/>
          </p:cNvPicPr>
          <p:nvPr/>
        </p:nvPicPr>
        <p:blipFill>
          <a:blip r:embed="rId2" cstate="print"/>
          <a:srcRect t="18646" b="20482"/>
          <a:stretch>
            <a:fillRect/>
          </a:stretch>
        </p:blipFill>
        <p:spPr bwMode="auto">
          <a:xfrm>
            <a:off x="304800" y="2851150"/>
            <a:ext cx="85344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8364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ChangeArrowheads="1"/>
          </p:cNvSpPr>
          <p:nvPr/>
        </p:nvSpPr>
        <p:spPr bwMode="auto">
          <a:xfrm>
            <a:off x="0" y="55961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Sickle-shaped deformation of red blood cell on </a:t>
            </a:r>
            <a:r>
              <a:rPr lang="en-US" sz="2800" dirty="0" smtClean="0">
                <a:latin typeface="Calibri"/>
                <a:cs typeface="Calibri"/>
              </a:rPr>
              <a:t>left </a:t>
            </a:r>
            <a:r>
              <a:rPr lang="en-US" sz="2400" dirty="0">
                <a:hlinkClick r:id="rId2"/>
              </a:rPr>
              <a:t>http://students.cis.uab.edu/slawrenc/SickleCell.html</a:t>
            </a:r>
            <a:endParaRPr lang="en-US" sz="2400" dirty="0"/>
          </a:p>
          <a:p>
            <a:r>
              <a:rPr lang="en-US" sz="2400" dirty="0"/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76200"/>
            <a:ext cx="7688179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0762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Consequences of Mutation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943600" cy="5638800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b="0" dirty="0" smtClean="0">
                <a:ea typeface="ＭＳ Ｐゴシック" charset="-128"/>
              </a:rPr>
              <a:t>Source of genetic diversity – can create new alleles!</a:t>
            </a:r>
          </a:p>
          <a:p>
            <a:pPr marL="571500" indent="-571500">
              <a:buFont typeface="Arial"/>
              <a:buChar char="•"/>
            </a:pPr>
            <a:r>
              <a:rPr lang="en-US" b="0" dirty="0" smtClean="0">
                <a:ea typeface="ＭＳ Ｐゴシック" charset="-128"/>
              </a:rPr>
              <a:t>Can be beneficial, harmful, or neutral</a:t>
            </a:r>
          </a:p>
          <a:p>
            <a:pPr marL="571500" indent="-571500">
              <a:buFont typeface="Arial"/>
              <a:buChar char="•"/>
            </a:pPr>
            <a:r>
              <a:rPr lang="en-US" b="0" dirty="0" smtClean="0">
                <a:ea typeface="ＭＳ Ｐゴシック" charset="-128"/>
              </a:rPr>
              <a:t>What causes mutations?</a:t>
            </a:r>
          </a:p>
          <a:p>
            <a:pPr lvl="1"/>
            <a:r>
              <a:rPr lang="en-US" dirty="0" smtClean="0">
                <a:ea typeface="ＭＳ Ｐゴシック" charset="-128"/>
              </a:rPr>
              <a:t>Spontaneous errors</a:t>
            </a:r>
          </a:p>
          <a:p>
            <a:pPr lvl="1"/>
            <a:r>
              <a:rPr lang="en-US" dirty="0" smtClean="0">
                <a:ea typeface="ＭＳ Ｐゴシック" charset="-128"/>
              </a:rPr>
              <a:t>Mutagens – physical &amp; chemical agents</a:t>
            </a:r>
          </a:p>
          <a:p>
            <a:pPr lvl="1"/>
            <a:endParaRPr lang="en-US" dirty="0" smtClean="0">
              <a:ea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2800" y="990600"/>
            <a:ext cx="2895600" cy="248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800" y="3962400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85736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2383971"/>
            <a:ext cx="9080499" cy="4364490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defRPr/>
            </a:pPr>
            <a:r>
              <a:rPr lang="en-US" b="0" dirty="0" smtClean="0">
                <a:ea typeface="+mn-ea"/>
              </a:rPr>
              <a:t>Revisit our mRNA and protein jewelry</a:t>
            </a:r>
          </a:p>
          <a:p>
            <a:pPr marL="0" indent="0" algn="ctr" eaLnBrk="1" fontAlgn="auto" hangingPunct="1">
              <a:defRPr/>
            </a:pPr>
            <a:r>
              <a:rPr lang="en-US" b="0" dirty="0" smtClean="0">
                <a:ea typeface="+mn-ea"/>
              </a:rPr>
              <a:t>Try to model:</a:t>
            </a:r>
          </a:p>
          <a:p>
            <a:pPr marL="571500" indent="-571500" algn="ctr" eaLnBrk="1" fontAlgn="auto" hangingPunct="1">
              <a:buFont typeface="Arial"/>
              <a:buChar char="•"/>
              <a:defRPr/>
            </a:pPr>
            <a:r>
              <a:rPr lang="en-US" b="0" dirty="0" smtClean="0">
                <a:ea typeface="+mn-ea"/>
              </a:rPr>
              <a:t>Base substitution</a:t>
            </a:r>
          </a:p>
          <a:p>
            <a:pPr marL="571500" indent="-571500" algn="ctr" eaLnBrk="1" fontAlgn="auto" hangingPunct="1">
              <a:buFont typeface="Arial"/>
              <a:buChar char="•"/>
              <a:defRPr/>
            </a:pPr>
            <a:r>
              <a:rPr lang="en-US" b="0" dirty="0" smtClean="0">
                <a:ea typeface="+mn-ea"/>
              </a:rPr>
              <a:t>Insertion</a:t>
            </a:r>
          </a:p>
          <a:p>
            <a:pPr marL="571500" indent="-571500" algn="ctr" eaLnBrk="1" fontAlgn="auto" hangingPunct="1">
              <a:buFont typeface="Arial"/>
              <a:buChar char="•"/>
              <a:defRPr/>
            </a:pPr>
            <a:r>
              <a:rPr lang="en-US" b="0" dirty="0" smtClean="0">
                <a:ea typeface="+mn-ea"/>
              </a:rPr>
              <a:t>Deletion</a:t>
            </a:r>
          </a:p>
          <a:p>
            <a:pPr marL="0" indent="0" eaLnBrk="1" fontAlgn="auto" hangingPunct="1">
              <a:defRPr/>
            </a:pPr>
            <a:r>
              <a:rPr lang="en-US" b="0" dirty="0" smtClean="0">
                <a:ea typeface="+mn-ea"/>
              </a:rPr>
              <a:t>Which type do you think has the greatest impact on the organism?</a:t>
            </a:r>
          </a:p>
          <a:p>
            <a:pPr marL="0" indent="0" eaLnBrk="1" fontAlgn="auto" hangingPunct="1">
              <a:defRPr/>
            </a:pPr>
            <a:endParaRPr lang="en-US" sz="2800" b="0" dirty="0" smtClean="0">
              <a:ea typeface="+mn-ea"/>
            </a:endParaRP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b="0" dirty="0" smtClean="0">
              <a:ea typeface="+mn-ea"/>
            </a:endParaRP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b="0" dirty="0" smtClean="0">
              <a:latin typeface="Calibri" charset="0"/>
              <a:ea typeface="+mn-ea"/>
            </a:endParaRP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dirty="0">
              <a:latin typeface="Calibri" charset="0"/>
            </a:endParaRPr>
          </a:p>
          <a:p>
            <a:pPr marL="571500" lvl="1" indent="-457200" eaLnBrk="1" fontAlgn="auto" hangingPunct="1">
              <a:buFont typeface="Arial"/>
              <a:buChar char="•"/>
              <a:defRPr/>
            </a:pPr>
            <a:endParaRPr lang="en-US" sz="2800" b="0" dirty="0">
              <a:ea typeface="+mn-ea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816017" y="177457"/>
            <a:ext cx="3598242" cy="2049495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63891" y="730927"/>
            <a:ext cx="1895750" cy="599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all" spc="-6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a typeface="+mj-ea"/>
              </a:rPr>
              <a:t>ACTIVITY</a:t>
            </a:r>
            <a:endParaRPr lang="en-US" dirty="0">
              <a:solidFill>
                <a:schemeClr val="tx1"/>
              </a:solidFill>
              <a:ea typeface="+mj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54547" y="631585"/>
            <a:ext cx="1884671" cy="1595367"/>
            <a:chOff x="3763891" y="4551986"/>
            <a:chExt cx="1613414" cy="15811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3891" y="4551986"/>
              <a:ext cx="1613414" cy="15811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17769" y="5152167"/>
              <a:ext cx="1159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alibri"/>
                  <a:cs typeface="Calibri"/>
                </a:rPr>
                <a:t>2</a:t>
              </a:r>
              <a:r>
                <a:rPr lang="en-US" sz="20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0 min.</a:t>
              </a:r>
              <a:endParaRPr lang="en-US" sz="20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72491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618"/>
            <a:ext cx="9144000" cy="99384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600" dirty="0">
                <a:latin typeface="Calibri" charset="0"/>
              </a:rPr>
              <a:t>Phenotype Follows Genotype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1251510"/>
            <a:ext cx="9144000" cy="5606490"/>
          </a:xfrm>
        </p:spPr>
        <p:txBody>
          <a:bodyPr/>
          <a:lstStyle/>
          <a:p>
            <a:r>
              <a:rPr lang="en-US" sz="3200" dirty="0">
                <a:latin typeface="Calibri" charset="0"/>
              </a:rPr>
              <a:t>Genotype </a:t>
            </a:r>
          </a:p>
          <a:p>
            <a:pPr lvl="1"/>
            <a:r>
              <a:rPr lang="en-US" sz="3200" dirty="0">
                <a:latin typeface="Calibri" charset="0"/>
              </a:rPr>
              <a:t>The genetic makeup of an organism (the sequence of nucleotide bases in DNA)</a:t>
            </a:r>
          </a:p>
          <a:p>
            <a:r>
              <a:rPr lang="en-US" sz="3200" dirty="0">
                <a:latin typeface="Calibri" charset="0"/>
              </a:rPr>
              <a:t>Phenotype</a:t>
            </a:r>
          </a:p>
          <a:p>
            <a:pPr lvl="1"/>
            <a:r>
              <a:rPr lang="en-US" sz="3200" dirty="0">
                <a:latin typeface="Calibri" charset="0"/>
              </a:rPr>
              <a:t>The physical &amp; physiological traits that arise from the actions of a wide variety of </a:t>
            </a:r>
            <a:r>
              <a:rPr lang="en-US" sz="3200" i="1" dirty="0">
                <a:latin typeface="Calibri" charset="0"/>
              </a:rPr>
              <a:t>proteins</a:t>
            </a:r>
            <a:r>
              <a:rPr lang="en-US" sz="3200" dirty="0">
                <a:latin typeface="Calibri" charset="0"/>
              </a:rPr>
              <a:t> that were “encoded” for by the DNA (genotype</a:t>
            </a:r>
            <a:r>
              <a:rPr lang="en-US" sz="3200" dirty="0" smtClean="0">
                <a:latin typeface="Calibri" charset="0"/>
              </a:rPr>
              <a:t>)</a:t>
            </a:r>
          </a:p>
          <a:p>
            <a:pPr marL="274637" lvl="1" indent="0">
              <a:buNone/>
            </a:pPr>
            <a:endParaRPr lang="en-US" sz="3200" dirty="0">
              <a:latin typeface="Calibri" charset="0"/>
            </a:endParaRPr>
          </a:p>
          <a:p>
            <a:pPr lvl="1"/>
            <a:r>
              <a:rPr lang="en-US" sz="3200" b="1" i="1" dirty="0">
                <a:latin typeface="Calibri" charset="0"/>
              </a:rPr>
              <a:t>How does DNA do this?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205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709609"/>
            <a:ext cx="9143999" cy="5676874"/>
          </a:xfrm>
        </p:spPr>
        <p:txBody>
          <a:bodyPr/>
          <a:lstStyle/>
          <a:p>
            <a:pPr marL="457200" lvl="0" indent="-457200">
              <a:buFont typeface="Arial"/>
              <a:buChar char="•"/>
            </a:pPr>
            <a:r>
              <a:rPr lang="en-US" sz="3200" b="0" dirty="0" smtClean="0"/>
              <a:t>What do genes produce?</a:t>
            </a:r>
          </a:p>
          <a:p>
            <a:pPr marL="0" lvl="0" indent="0"/>
            <a:endParaRPr lang="en-US" sz="3200" b="0" dirty="0"/>
          </a:p>
          <a:p>
            <a:pPr marL="457200" lvl="0" indent="-457200">
              <a:buFont typeface="Arial"/>
              <a:buChar char="•"/>
            </a:pPr>
            <a:r>
              <a:rPr lang="en-US" sz="3200" b="0" dirty="0" smtClean="0"/>
              <a:t>A g</a:t>
            </a:r>
            <a:r>
              <a:rPr lang="en-US" sz="3200" b="0" dirty="0" smtClean="0"/>
              <a:t>ene </a:t>
            </a:r>
            <a:r>
              <a:rPr lang="en-US" sz="3200" b="0" dirty="0" smtClean="0"/>
              <a:t>can produce more than one type of protein.</a:t>
            </a:r>
          </a:p>
          <a:p>
            <a:pPr marL="11430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b="1" dirty="0" smtClean="0"/>
              <a:t>TRUE </a:t>
            </a:r>
          </a:p>
          <a:p>
            <a:pPr marL="114300" lvl="1" indent="0">
              <a:buNone/>
            </a:pPr>
            <a:endParaRPr lang="en-US" sz="2800" dirty="0"/>
          </a:p>
          <a:p>
            <a:pPr marL="114300" lvl="1" indent="0">
              <a:buNone/>
            </a:pPr>
            <a:endParaRPr lang="en-US" sz="2800" dirty="0" smtClean="0"/>
          </a:p>
          <a:p>
            <a:pPr marL="114300" lvl="1" indent="0">
              <a:buNone/>
            </a:pPr>
            <a:r>
              <a:rPr lang="en-US" sz="2800" dirty="0" smtClean="0"/>
              <a:t>     </a:t>
            </a:r>
            <a:r>
              <a:rPr lang="en-US" sz="2800" b="1" dirty="0" smtClean="0"/>
              <a:t>FALSE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47" y="2763741"/>
            <a:ext cx="1144105" cy="1412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57572">
            <a:off x="1783810" y="4594861"/>
            <a:ext cx="1144105" cy="14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9507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-7938" y="838200"/>
            <a:ext cx="9144001" cy="5986463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sz="2400" b="0" dirty="0">
                <a:latin typeface="Calibri" charset="0"/>
              </a:rPr>
              <a:t>When a cell reproduces, a complete </a:t>
            </a:r>
            <a:r>
              <a:rPr lang="en-US" sz="2400" b="0" i="1" dirty="0">
                <a:latin typeface="Calibri" charset="0"/>
              </a:rPr>
              <a:t>copy</a:t>
            </a:r>
            <a:r>
              <a:rPr lang="en-US" sz="2400" b="0" dirty="0">
                <a:latin typeface="Calibri" charset="0"/>
              </a:rPr>
              <a:t> of the DNA must pass from one generation to the next</a:t>
            </a:r>
          </a:p>
          <a:p>
            <a:pPr>
              <a:buFont typeface="Arial"/>
              <a:buChar char="•"/>
              <a:defRPr/>
            </a:pPr>
            <a:r>
              <a:rPr lang="en-US" sz="2400" b="0" dirty="0">
                <a:latin typeface="Calibri" charset="0"/>
              </a:rPr>
              <a:t>Watson &amp; Crick’s model for DNA suggested that DNA replicates by a template mechanism</a:t>
            </a:r>
          </a:p>
          <a:p>
            <a:pPr lvl="1">
              <a:defRPr/>
            </a:pPr>
            <a:r>
              <a:rPr lang="en-US" sz="2400" dirty="0">
                <a:latin typeface="Calibri" charset="0"/>
              </a:rPr>
              <a:t>Two strands of “parental” DNA separate</a:t>
            </a:r>
          </a:p>
          <a:p>
            <a:pPr lvl="1">
              <a:defRPr/>
            </a:pPr>
            <a:r>
              <a:rPr lang="en-US" sz="2400" dirty="0">
                <a:latin typeface="Calibri" charset="0"/>
              </a:rPr>
              <a:t>Ea. strand acts as template for assembly of a complementary strand </a:t>
            </a:r>
            <a:endParaRPr lang="en-US" sz="2400" dirty="0" smtClean="0">
              <a:latin typeface="Calibri" charset="0"/>
            </a:endParaRPr>
          </a:p>
          <a:p>
            <a:pPr lvl="1">
              <a:defRPr/>
            </a:pPr>
            <a:r>
              <a:rPr lang="en-US" sz="2400" u="sng" dirty="0" smtClean="0">
                <a:latin typeface="Calibri" charset="0"/>
              </a:rPr>
              <a:t>DNA polymerases </a:t>
            </a:r>
            <a:r>
              <a:rPr lang="en-US" sz="2400" dirty="0" smtClean="0">
                <a:latin typeface="Calibri" charset="0"/>
              </a:rPr>
              <a:t>key enzymes in</a:t>
            </a:r>
          </a:p>
          <a:p>
            <a:pPr marL="228600" lvl="1" indent="0">
              <a:buFont typeface="Arial" charset="0"/>
              <a:buNone/>
              <a:defRPr/>
            </a:pP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  forming covalent bonds between</a:t>
            </a:r>
          </a:p>
          <a:p>
            <a:pPr marL="228600" lvl="1" indent="0">
              <a:buFont typeface="Arial" charset="0"/>
              <a:buNone/>
              <a:defRPr/>
            </a:pPr>
            <a:r>
              <a:rPr lang="en-US" sz="2400" dirty="0" smtClean="0">
                <a:latin typeface="Calibri" charset="0"/>
              </a:rPr>
              <a:t>   nucleotides of parental (old) &amp;</a:t>
            </a:r>
          </a:p>
          <a:p>
            <a:pPr marL="228600" lvl="1" indent="0">
              <a:buFont typeface="Arial" charset="0"/>
              <a:buNone/>
              <a:defRPr/>
            </a:pP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  daughter (new) strands </a:t>
            </a:r>
            <a:r>
              <a:rPr lang="en-US" sz="2400" dirty="0" smtClean="0">
                <a:latin typeface="Calibri" charset="0"/>
                <a:sym typeface="Wingdings"/>
              </a:rPr>
              <a:t> 2 new</a:t>
            </a:r>
          </a:p>
          <a:p>
            <a:pPr marL="228600" lvl="1" indent="0">
              <a:buFont typeface="Arial" charset="0"/>
              <a:buNone/>
              <a:defRPr/>
            </a:pPr>
            <a:r>
              <a:rPr lang="en-US" sz="2400" dirty="0" smtClean="0">
                <a:latin typeface="Calibri" charset="0"/>
                <a:sym typeface="Wingdings"/>
              </a:rPr>
              <a:t>   molecules of DNA</a:t>
            </a:r>
          </a:p>
          <a:p>
            <a:pPr lvl="1">
              <a:buFontTx/>
              <a:buChar char="-"/>
              <a:defRPr/>
            </a:pPr>
            <a:r>
              <a:rPr lang="en-US" sz="2400" dirty="0" smtClean="0">
                <a:latin typeface="Calibri" charset="0"/>
                <a:sym typeface="Wingdings"/>
              </a:rPr>
              <a:t>Also involved in repairing </a:t>
            </a:r>
          </a:p>
          <a:p>
            <a:pPr marL="228600" lvl="1" indent="0">
              <a:buFont typeface="Arial" charset="0"/>
              <a:buNone/>
              <a:defRPr/>
            </a:pPr>
            <a:r>
              <a:rPr lang="en-US" sz="2400" dirty="0" smtClean="0">
                <a:latin typeface="Calibri" charset="0"/>
                <a:sym typeface="Wingdings"/>
              </a:rPr>
              <a:t>   damaged DNA</a:t>
            </a:r>
          </a:p>
        </p:txBody>
      </p:sp>
      <p:pic>
        <p:nvPicPr>
          <p:cNvPr id="31747" name="Picture 3" descr="10_06DNAReplication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r="8035"/>
          <a:stretch>
            <a:fillRect/>
          </a:stretch>
        </p:blipFill>
        <p:spPr bwMode="auto">
          <a:xfrm>
            <a:off x="5688350" y="3570485"/>
            <a:ext cx="3455650" cy="327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48632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In eukaryotes, DNA replication begins at specific sites on a double helix = </a:t>
            </a:r>
            <a:r>
              <a:rPr lang="en-US" sz="2400" b="0" u="sng" dirty="0">
                <a:latin typeface="Calibri" charset="0"/>
              </a:rPr>
              <a:t>origins of replication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Calibri" charset="0"/>
              </a:rPr>
              <a:t>From these origins, replication proceeds in both directions </a:t>
            </a:r>
            <a:r>
              <a:rPr lang="en-US" sz="2400" b="0" dirty="0">
                <a:latin typeface="Calibri" charset="0"/>
                <a:sym typeface="Wingdings" charset="0"/>
              </a:rPr>
              <a:t> replication “bubbles” – parental strand opens up to allow daughter strands to elongate on both sides of bubble</a:t>
            </a:r>
            <a:endParaRPr lang="en-US" sz="2400" b="0" dirty="0">
              <a:latin typeface="Calibri" charset="0"/>
            </a:endParaRPr>
          </a:p>
        </p:txBody>
      </p:sp>
      <p:pic>
        <p:nvPicPr>
          <p:cNvPr id="32770" name="Picture 3" descr="10_07BubblesInDNA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88" y="2170487"/>
            <a:ext cx="594360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0077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4049</TotalTime>
  <Words>2145</Words>
  <Application>Microsoft Macintosh PowerPoint</Application>
  <PresentationFormat>On-screen Show (4:3)</PresentationFormat>
  <Paragraphs>339</Paragraphs>
  <Slides>58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Essential</vt:lpstr>
      <vt:lpstr>PowerPoint Presentation</vt:lpstr>
      <vt:lpstr>LEARNING TARGETS</vt:lpstr>
      <vt:lpstr>The Gene</vt:lpstr>
      <vt:lpstr>The Language of Nucleic Acids</vt:lpstr>
      <vt:lpstr>PowerPoint Presentation</vt:lpstr>
      <vt:lpstr>Phenotype Follows Genotype</vt:lpstr>
      <vt:lpstr>PowerPoint Presentation</vt:lpstr>
      <vt:lpstr>DNA Replication</vt:lpstr>
      <vt:lpstr>PowerPoint Presentation</vt:lpstr>
      <vt:lpstr>Importance of DNA Replication</vt:lpstr>
      <vt:lpstr>Flow of Genetic Information from  DNA  RNA  Protein</vt:lpstr>
      <vt:lpstr>PowerPoint Presentation</vt:lpstr>
      <vt:lpstr>PowerPoint Presentation</vt:lpstr>
      <vt:lpstr>Overview: From Nucleotides to Amino Acids</vt:lpstr>
      <vt:lpstr>Transcription of DNA</vt:lpstr>
      <vt:lpstr>Unpacking Transcription</vt:lpstr>
      <vt:lpstr>Initiation of Transcription</vt:lpstr>
      <vt:lpstr>RNA Elongation</vt:lpstr>
      <vt:lpstr>Termination of Transcription</vt:lpstr>
      <vt:lpstr>PowerPoint Presentation</vt:lpstr>
      <vt:lpstr>Processing of Eukaryotic RNA</vt:lpstr>
      <vt:lpstr>Translation</vt:lpstr>
      <vt:lpstr>The Genetic Code</vt:lpstr>
      <vt:lpstr>The Genetic Code</vt:lpstr>
      <vt:lpstr>tRNA</vt:lpstr>
      <vt:lpstr>Ribosomes</vt:lpstr>
      <vt:lpstr>Unpacking Translation</vt:lpstr>
      <vt:lpstr>Initiation of Translation</vt:lpstr>
      <vt:lpstr>Polypeptide Elongation</vt:lpstr>
      <vt:lpstr>Termination of Translation</vt:lpstr>
      <vt:lpstr>Termination of Translation</vt:lpstr>
      <vt:lpstr>MEDIA</vt:lpstr>
      <vt:lpstr>PowerPoint Presentation</vt:lpstr>
      <vt:lpstr>PowerPoint Presentation</vt:lpstr>
      <vt:lpstr>Proteins (a review)</vt:lpstr>
      <vt:lpstr>Protein Structure &amp; Function</vt:lpstr>
      <vt:lpstr>PowerPoint Presentation</vt:lpstr>
      <vt:lpstr>What Determines Protein Shape?</vt:lpstr>
      <vt:lpstr>PowerPoint Presentation</vt:lpstr>
      <vt:lpstr>Quick review of cell components</vt:lpstr>
      <vt:lpstr>Plasma Membrane (PM)</vt:lpstr>
      <vt:lpstr>Nucleus</vt:lpstr>
      <vt:lpstr>Ribosomes</vt:lpstr>
      <vt:lpstr>Endoplasmic Reticulum (ER)</vt:lpstr>
      <vt:lpstr>Golgi Apparatus</vt:lpstr>
      <vt:lpstr>Lysosomes </vt:lpstr>
      <vt:lpstr>Integrated Function of Organelles</vt:lpstr>
      <vt:lpstr>Mitochondria</vt:lpstr>
      <vt:lpstr>Cytoskeleton</vt:lpstr>
      <vt:lpstr>PowerPoint Presentation</vt:lpstr>
      <vt:lpstr>Mutation</vt:lpstr>
      <vt:lpstr>Mutation - overview</vt:lpstr>
      <vt:lpstr>Mutation - source of genetic variation</vt:lpstr>
      <vt:lpstr>PowerPoint Presentation</vt:lpstr>
      <vt:lpstr>Sickle-cell Anemia</vt:lpstr>
      <vt:lpstr>PowerPoint Presentation</vt:lpstr>
      <vt:lpstr>Consequences of Mutation</vt:lpstr>
      <vt:lpstr>PowerPoint Presentation</vt:lpstr>
    </vt:vector>
  </TitlesOfParts>
  <Company>CSU East Bay - Biology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Caron Inouye</dc:creator>
  <cp:lastModifiedBy>Caron Inouye</cp:lastModifiedBy>
  <cp:revision>190</cp:revision>
  <dcterms:created xsi:type="dcterms:W3CDTF">2011-06-16T02:19:34Z</dcterms:created>
  <dcterms:modified xsi:type="dcterms:W3CDTF">2012-07-20T06:22:30Z</dcterms:modified>
</cp:coreProperties>
</file>