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41"/>
  </p:notesMasterIdLst>
  <p:handoutMasterIdLst>
    <p:handoutMasterId r:id="rId42"/>
  </p:handoutMasterIdLst>
  <p:sldIdLst>
    <p:sldId id="430" r:id="rId2"/>
    <p:sldId id="438" r:id="rId3"/>
    <p:sldId id="505" r:id="rId4"/>
    <p:sldId id="503" r:id="rId5"/>
    <p:sldId id="513" r:id="rId6"/>
    <p:sldId id="515" r:id="rId7"/>
    <p:sldId id="508" r:id="rId8"/>
    <p:sldId id="514" r:id="rId9"/>
    <p:sldId id="545" r:id="rId10"/>
    <p:sldId id="523" r:id="rId11"/>
    <p:sldId id="525" r:id="rId12"/>
    <p:sldId id="544" r:id="rId13"/>
    <p:sldId id="510" r:id="rId14"/>
    <p:sldId id="517" r:id="rId15"/>
    <p:sldId id="520" r:id="rId16"/>
    <p:sldId id="538" r:id="rId17"/>
    <p:sldId id="539" r:id="rId18"/>
    <p:sldId id="540" r:id="rId19"/>
    <p:sldId id="543" r:id="rId20"/>
    <p:sldId id="518" r:id="rId21"/>
    <p:sldId id="519" r:id="rId22"/>
    <p:sldId id="521" r:id="rId23"/>
    <p:sldId id="524" r:id="rId24"/>
    <p:sldId id="509" r:id="rId25"/>
    <p:sldId id="526" r:id="rId26"/>
    <p:sldId id="528" r:id="rId27"/>
    <p:sldId id="529" r:id="rId28"/>
    <p:sldId id="533" r:id="rId29"/>
    <p:sldId id="530" r:id="rId30"/>
    <p:sldId id="532" r:id="rId31"/>
    <p:sldId id="534" r:id="rId32"/>
    <p:sldId id="535" r:id="rId33"/>
    <p:sldId id="536" r:id="rId34"/>
    <p:sldId id="537" r:id="rId35"/>
    <p:sldId id="522" r:id="rId36"/>
    <p:sldId id="547" r:id="rId37"/>
    <p:sldId id="506" r:id="rId38"/>
    <p:sldId id="546" r:id="rId39"/>
    <p:sldId id="499" r:id="rId40"/>
  </p:sldIdLst>
  <p:sldSz cx="9144000" cy="6858000" type="screen4x3"/>
  <p:notesSz cx="6858000" cy="9313863"/>
  <p:defaultTextStyle>
    <a:defPPr>
      <a:defRPr lang="en-US"/>
    </a:defPPr>
    <a:lvl1pPr algn="l"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AC00AC"/>
    <a:srgbClr val="EE84DE"/>
    <a:srgbClr val="7E007E"/>
    <a:srgbClr val="0900D9"/>
    <a:srgbClr val="61F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5" autoAdjust="0"/>
    <p:restoredTop sz="94660"/>
  </p:normalViewPr>
  <p:slideViewPr>
    <p:cSldViewPr snapToGrid="0" snapToObjects="1">
      <p:cViewPr varScale="1">
        <p:scale>
          <a:sx n="105" d="100"/>
          <a:sy n="105" d="100"/>
        </p:scale>
        <p:origin x="-112" y="-2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474A96CC-2448-4064-8979-8EFEA7E945BF}" type="datetimeFigureOut">
              <a:rPr lang="en-US" smtClean="0"/>
              <a:t>7/23/12</a:t>
            </a:fld>
            <a:endParaRPr lang="en-US"/>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4BA87055-C091-4E12-B1C2-34F5A9341240}" type="slidenum">
              <a:rPr lang="en-US" smtClean="0"/>
              <a:t>‹#›</a:t>
            </a:fld>
            <a:endParaRPr lang="en-US"/>
          </a:p>
        </p:txBody>
      </p:sp>
    </p:spTree>
    <p:extLst>
      <p:ext uri="{BB962C8B-B14F-4D97-AF65-F5344CB8AC3E}">
        <p14:creationId xmlns:p14="http://schemas.microsoft.com/office/powerpoint/2010/main" val="16396158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AD22C785-B137-4147-BA29-08BEAE31A830}" type="datetimeFigureOut">
              <a:rPr lang="en-US" smtClean="0"/>
              <a:pPr/>
              <a:t>7/23/12</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17E6C79A-FF62-9B4F-8207-ED8D5D372526}" type="slidenum">
              <a:rPr lang="en-US" smtClean="0"/>
              <a:pPr/>
              <a:t>‹#›</a:t>
            </a:fld>
            <a:endParaRPr lang="en-US"/>
          </a:p>
        </p:txBody>
      </p:sp>
    </p:spTree>
    <p:extLst>
      <p:ext uri="{BB962C8B-B14F-4D97-AF65-F5344CB8AC3E}">
        <p14:creationId xmlns:p14="http://schemas.microsoft.com/office/powerpoint/2010/main" val="31201927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Evolution.berkeley.edu</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7E6C79A-FF62-9B4F-8207-ED8D5D372526}" type="slidenum">
              <a:rPr lang="en-US" smtClean="0"/>
              <a:pPr/>
              <a:t>6</a:t>
            </a:fld>
            <a:endParaRPr lang="en-US"/>
          </a:p>
        </p:txBody>
      </p:sp>
    </p:spTree>
    <p:extLst>
      <p:ext uri="{BB962C8B-B14F-4D97-AF65-F5344CB8AC3E}">
        <p14:creationId xmlns:p14="http://schemas.microsoft.com/office/powerpoint/2010/main" val="1983506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31975"/>
            <a:ext cx="4055129" cy="319282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27" tIns="41463" rIns="82927" bIns="41463" anchor="ctr"/>
          <a:lstStyle/>
          <a:p>
            <a:endParaRPr lang="en-US"/>
          </a:p>
        </p:txBody>
      </p:sp>
      <p:sp>
        <p:nvSpPr>
          <p:cNvPr id="4098" name="Text Box 2"/>
          <p:cNvSpPr txBox="1">
            <a:spLocks noGrp="1" noChangeArrowheads="1"/>
          </p:cNvSpPr>
          <p:nvPr>
            <p:ph type="body"/>
          </p:nvPr>
        </p:nvSpPr>
        <p:spPr bwMode="auto">
          <a:xfrm>
            <a:off x="1046350" y="4433493"/>
            <a:ext cx="4770904" cy="35426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Small subunit rRNA evolutionary tree of life. Taxa that contain photosynthetic representatives are highlighted in color, with green highlighting indicating a type I RC, while purple highlighting indicates a type II RC. The red arrow indicates the endosymbiotic event that formed eukaryotic chloroplasts. Tree adapted from Pace (1997).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31975"/>
            <a:ext cx="4055129" cy="319282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27" tIns="41463" rIns="82927" bIns="41463" anchor="ctr"/>
          <a:lstStyle/>
          <a:p>
            <a:endParaRPr lang="en-US"/>
          </a:p>
        </p:txBody>
      </p:sp>
      <p:sp>
        <p:nvSpPr>
          <p:cNvPr id="4098" name="Text Box 2"/>
          <p:cNvSpPr txBox="1">
            <a:spLocks noGrp="1" noChangeArrowheads="1"/>
          </p:cNvSpPr>
          <p:nvPr>
            <p:ph type="body"/>
          </p:nvPr>
        </p:nvSpPr>
        <p:spPr bwMode="auto">
          <a:xfrm>
            <a:off x="1046350" y="4433493"/>
            <a:ext cx="4770904" cy="35426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Schematic evolutionary tree showing the development of the different types of RC complexes in different types of photosynthetic organisms. This tree is based on structural comparisons of RCs by Sadekar et al. (2006). Blue color coding indicates protein homodimer, while red indicates protein heterodimer complexes. Red stars indicate gene duplication events that led to heterodimeric RCs. Helio, Heliobacteria; GSB, green sulfur bacteria; FAP, filamentous anoxygenic phototroph.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fld id="{85E3B666-4232-4DFA-BBBE-6A4B52B34302}" type="datetime4">
              <a:rPr lang="en-US"/>
              <a:pPr/>
              <a:t>July 23, 2012</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chemeClr val="tx1"/>
                </a:solidFill>
              </a:defRPr>
            </a:lvl1pPr>
          </a:lstStyle>
          <a:p>
            <a:fld id="{A1BEFA13-1D75-452B-AA77-92973DAAAB4D}" type="slidenum">
              <a:rPr lang="en-US"/>
              <a:pPr/>
              <a:t>‹#›</a:t>
            </a:fld>
            <a:endParaRPr lang="en-US"/>
          </a:p>
        </p:txBody>
      </p:sp>
    </p:spTree>
  </p:cSld>
  <p:clrMapOvr>
    <a:masterClrMapping/>
  </p:clrMapOvr>
  <p:transition xmlns:p14="http://schemas.microsoft.com/office/powerpoint/2010/mai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346087C-6274-49FA-B875-054942D44E17}" type="datetime4">
              <a:rPr lang="en-US"/>
              <a:pPr/>
              <a:t>July 23, 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B5493CD-1EFB-40E9-A339-848244FFC420}" type="slidenum">
              <a:rPr lang="en-US"/>
              <a:pPr/>
              <a:t>‹#›</a:t>
            </a:fld>
            <a:endParaRPr lang="en-US"/>
          </a:p>
        </p:txBody>
      </p:sp>
    </p:spTree>
  </p:cSld>
  <p:clrMapOvr>
    <a:masterClrMapping/>
  </p:clrMapOvr>
  <p:transition xmlns:p14="http://schemas.microsoft.com/office/powerpoint/2010/mai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C0A20C4-9C6A-4593-B4EC-F75839A65361}" type="datetime4">
              <a:rPr lang="en-US"/>
              <a:pPr/>
              <a:t>July 23, 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61B1433-6EFE-4799-8B56-0396E8F727E2}" type="slidenum">
              <a:rPr lang="en-US"/>
              <a:pPr/>
              <a:t>‹#›</a:t>
            </a:fld>
            <a:endParaRPr lang="en-US"/>
          </a:p>
        </p:txBody>
      </p:sp>
    </p:spTree>
  </p:cSld>
  <p:clrMapOvr>
    <a:masterClrMapping/>
  </p:clrMapOvr>
  <p:transition xmlns:p14="http://schemas.microsoft.com/office/powerpoint/2010/mai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9F13CF54-BB6A-428C-90BD-FD01412E5FA7}" type="datetime4">
              <a:rPr lang="en-US"/>
              <a:pPr/>
              <a:t>July 23, 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DC8ADC9-39E9-4712-9B72-B2D99A9DEA7A}" type="slidenum">
              <a:rPr lang="en-US"/>
              <a:pPr/>
              <a:t>‹#›</a:t>
            </a:fld>
            <a:endParaRPr lang="en-US"/>
          </a:p>
        </p:txBody>
      </p:sp>
    </p:spTree>
  </p:cSld>
  <p:clrMapOvr>
    <a:masterClrMapping/>
  </p:clrMapOvr>
  <p:transition xmlns:p14="http://schemas.microsoft.com/office/powerpoint/2010/mai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E786CE8-162E-4187-8FBE-A185E9493BBB}" type="datetime4">
              <a:rPr lang="en-US"/>
              <a:pPr/>
              <a:t>July 23, 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B17408F-8FA1-4511-A727-EBCD584BDA30}" type="slidenum">
              <a:rPr lang="en-US"/>
              <a:pPr/>
              <a:t>‹#›</a:t>
            </a:fld>
            <a:endParaRPr lang="en-US"/>
          </a:p>
        </p:txBody>
      </p:sp>
    </p:spTree>
  </p:cSld>
  <p:clrMapOvr>
    <a:masterClrMapping/>
  </p:clrMapOvr>
  <p:transition xmlns:p14="http://schemas.microsoft.com/office/powerpoint/2010/mai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fld id="{99F663D0-6424-4F40-9C9E-8443F0A17BE7}" type="datetime4">
              <a:rPr lang="en-US"/>
              <a:pPr/>
              <a:t>July 23, 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9BBF182-23E8-4345-ABE3-D7EF87D83696}" type="slidenum">
              <a:rPr lang="en-US"/>
              <a:pPr/>
              <a:t>‹#›</a:t>
            </a:fld>
            <a:endParaRPr lang="en-US"/>
          </a:p>
        </p:txBody>
      </p:sp>
    </p:spTree>
  </p:cSld>
  <p:clrMapOvr>
    <a:masterClrMapping/>
  </p:clrMapOvr>
  <p:transition xmlns:p14="http://schemas.microsoft.com/office/powerpoint/2010/mai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fld id="{F4DFFAFD-8F4B-4ED6-A107-CE0E96863149}" type="datetime4">
              <a:rPr lang="en-US"/>
              <a:pPr/>
              <a:t>July 23, 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6428AAA-C01D-4768-926B-050960E5B277}" type="slidenum">
              <a:rPr lang="en-US"/>
              <a:pPr/>
              <a:t>‹#›</a:t>
            </a:fld>
            <a:endParaRPr lang="en-US"/>
          </a:p>
        </p:txBody>
      </p:sp>
    </p:spTree>
  </p:cSld>
  <p:clrMapOvr>
    <a:masterClrMapping/>
  </p:clrMapOvr>
  <p:transition xmlns:p14="http://schemas.microsoft.com/office/powerpoint/2010/mai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D646631-9A23-4B6B-9D85-3C6B8AC3CEF3}" type="datetime4">
              <a:rPr lang="en-US"/>
              <a:pPr/>
              <a:t>July 23, 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700B354-94AB-47D9-A923-56AE580E5FBB}" type="slidenum">
              <a:rPr lang="en-US"/>
              <a:pPr/>
              <a:t>‹#›</a:t>
            </a:fld>
            <a:endParaRPr lang="en-US"/>
          </a:p>
        </p:txBody>
      </p:sp>
    </p:spTree>
  </p:cSld>
  <p:clrMapOvr>
    <a:masterClrMapping/>
  </p:clrMapOvr>
  <p:transition xmlns:p14="http://schemas.microsoft.com/office/powerpoint/2010/mai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57EEF04-DDCE-4F74-9A90-21926976C164}" type="datetime4">
              <a:rPr lang="en-US"/>
              <a:pPr/>
              <a:t>July 23, 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E345181-18D3-455B-9980-FE29118A0513}" type="slidenum">
              <a:rPr lang="en-US"/>
              <a:pPr/>
              <a:t>‹#›</a:t>
            </a:fld>
            <a:endParaRPr lang="en-US"/>
          </a:p>
        </p:txBody>
      </p:sp>
    </p:spTree>
  </p:cSld>
  <p:clrMapOvr>
    <a:masterClrMapping/>
  </p:clrMapOvr>
  <p:transition xmlns:p14="http://schemas.microsoft.com/office/powerpoint/2010/mai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fld id="{961441B6-94B6-48B6-B896-96CF5855C720}" type="datetime4">
              <a:rPr lang="en-US"/>
              <a:pPr/>
              <a:t>July 23, 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42BFC78-23E4-42AD-A8D7-50AC052849B0}" type="slidenum">
              <a:rPr lang="en-US"/>
              <a:pPr/>
              <a:t>‹#›</a:t>
            </a:fld>
            <a:endParaRPr lang="en-US"/>
          </a:p>
        </p:txBody>
      </p:sp>
    </p:spTree>
  </p:cSld>
  <p:clrMapOvr>
    <a:masterClrMapping/>
  </p:clrMapOvr>
  <p:transition xmlns:p14="http://schemas.microsoft.com/office/powerpoint/2010/mai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a:xfrm>
            <a:off x="457200" y="4953000"/>
            <a:ext cx="8153400" cy="762000"/>
          </a:xfrm>
        </p:spPr>
        <p:txBody>
          <a:bodyPr anchor="t"/>
          <a:lstStyle>
            <a:lvl1pPr>
              <a:defRPr sz="3200"/>
            </a:lvl1pPr>
          </a:lstStyle>
          <a:p>
            <a:r>
              <a:rPr lang="en-US" smtClean="0"/>
              <a:t>Click to edit Master title style</a:t>
            </a:r>
            <a:endParaRPr lang="en-US" dirty="0"/>
          </a:p>
        </p:txBody>
      </p:sp>
      <p:sp>
        <p:nvSpPr>
          <p:cNvPr id="7" name="Date Placeholder 4"/>
          <p:cNvSpPr>
            <a:spLocks noGrp="1"/>
          </p:cNvSpPr>
          <p:nvPr>
            <p:ph type="dt" sz="half" idx="10"/>
          </p:nvPr>
        </p:nvSpPr>
        <p:spPr/>
        <p:txBody>
          <a:bodyPr/>
          <a:lstStyle>
            <a:lvl1pPr>
              <a:defRPr/>
            </a:lvl1pPr>
          </a:lstStyle>
          <a:p>
            <a:fld id="{DE45B021-3CFA-457C-80D1-43C2EAB62379}" type="datetime4">
              <a:rPr lang="en-US"/>
              <a:pPr/>
              <a:t>July 23, 2012</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solidFill>
                  <a:schemeClr val="tx1"/>
                </a:solidFill>
              </a:defRPr>
            </a:lvl1pPr>
          </a:lstStyle>
          <a:p>
            <a:fld id="{20FBEA36-A94C-41EE-A6E3-2AFFB2D36FD2}" type="slidenum">
              <a:rPr lang="en-US"/>
              <a:pPr/>
              <a:t>‹#›</a:t>
            </a:fld>
            <a:endParaRPr lang="en-US"/>
          </a:p>
        </p:txBody>
      </p:sp>
    </p:spTree>
  </p:cSld>
  <p:clrMapOvr>
    <a:masterClrMapping/>
  </p:clrMapOvr>
  <p:transition xmlns:p14="http://schemas.microsoft.com/office/powerpoint/2010/mai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199" y="0"/>
            <a:ext cx="8287657" cy="12065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76199" y="1270000"/>
            <a:ext cx="8991602" cy="5507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172200"/>
            <a:ext cx="3429000" cy="304800"/>
          </a:xfrm>
          <a:prstGeom prst="rect">
            <a:avLst/>
          </a:prstGeom>
        </p:spPr>
        <p:txBody>
          <a:bodyPr vert="horz" wrap="square" lIns="91440" tIns="45720" rIns="91440" bIns="0" numCol="1" anchor="b" anchorCtr="0" compatLnSpc="1">
            <a:prstTxWarp prst="textNoShape">
              <a:avLst/>
            </a:prstTxWarp>
          </a:bodyPr>
          <a:lstStyle>
            <a:lvl1pPr>
              <a:defRPr sz="1000"/>
            </a:lvl1pPr>
          </a:lstStyle>
          <a:p>
            <a:fld id="{83C2E7F3-5B07-4ED2-B039-B0E1381D81E4}" type="datetime4">
              <a:rPr lang="en-US"/>
              <a:pPr/>
              <a:t>July 23, 2012</a:t>
            </a:fld>
            <a:endParaRPr lang="en-US"/>
          </a:p>
        </p:txBody>
      </p:sp>
      <p:sp>
        <p:nvSpPr>
          <p:cNvPr id="5" name="Footer Placeholder 4"/>
          <p:cNvSpPr>
            <a:spLocks noGrp="1"/>
          </p:cNvSpPr>
          <p:nvPr>
            <p:ph type="ftr" sz="quarter" idx="3"/>
          </p:nvPr>
        </p:nvSpPr>
        <p:spPr>
          <a:xfrm>
            <a:off x="457200" y="6492875"/>
            <a:ext cx="3429000" cy="284163"/>
          </a:xfrm>
          <a:prstGeom prst="rect">
            <a:avLst/>
          </a:prstGeom>
        </p:spPr>
        <p:txBody>
          <a:bodyPr vert="horz" lIns="91440" tIns="45720" rIns="91440" bIns="45720" rtlCol="0" anchor="t"/>
          <a:lstStyle>
            <a:lvl1pPr algn="l" fontAlgn="auto">
              <a:spcBef>
                <a:spcPts val="0"/>
              </a:spcBef>
              <a:spcAft>
                <a:spcPts val="0"/>
              </a:spcAft>
              <a:defRPr sz="1000">
                <a:solidFill>
                  <a:schemeClr val="tx1"/>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rot="16200000">
            <a:off x="8227219" y="5885656"/>
            <a:ext cx="1316038" cy="365125"/>
          </a:xfrm>
          <a:prstGeom prst="rect">
            <a:avLst/>
          </a:prstGeom>
        </p:spPr>
        <p:txBody>
          <a:bodyPr vert="horz" wrap="square" lIns="91440" tIns="45720" rIns="91440" bIns="45720" numCol="1" anchor="ctr" anchorCtr="0" compatLnSpc="1">
            <a:prstTxWarp prst="textNoShape">
              <a:avLst/>
            </a:prstTxWarp>
          </a:bodyPr>
          <a:lstStyle>
            <a:lvl1pPr>
              <a:defRPr sz="2400" b="1">
                <a:solidFill>
                  <a:schemeClr val="tx2"/>
                </a:solidFill>
              </a:defRPr>
            </a:lvl1pPr>
          </a:lstStyle>
          <a:p>
            <a:fld id="{3B68698C-22C7-4C68-9562-F7EE795C25D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00" r:id="rId1"/>
    <p:sldLayoutId id="2147483991" r:id="rId2"/>
    <p:sldLayoutId id="2147483992" r:id="rId3"/>
    <p:sldLayoutId id="2147483993" r:id="rId4"/>
    <p:sldLayoutId id="2147483994" r:id="rId5"/>
    <p:sldLayoutId id="2147483995" r:id="rId6"/>
    <p:sldLayoutId id="2147483996" r:id="rId7"/>
    <p:sldLayoutId id="2147483997" r:id="rId8"/>
    <p:sldLayoutId id="2147484001" r:id="rId9"/>
    <p:sldLayoutId id="2147483998" r:id="rId10"/>
    <p:sldLayoutId id="2147483999" r:id="rId11"/>
  </p:sldLayoutIdLst>
  <p:transition xmlns:p14="http://schemas.microsoft.com/office/powerpoint/2010/main" spd="slow"/>
  <p:hf sldNum="0" hdr="0" ftr="0" dt="0"/>
  <p:txStyles>
    <p:titleStyle>
      <a:lvl1pPr algn="l" rtl="0" eaLnBrk="0" fontAlgn="base" hangingPunct="0">
        <a:spcBef>
          <a:spcPct val="0"/>
        </a:spcBef>
        <a:spcAft>
          <a:spcPct val="0"/>
        </a:spcAft>
        <a:defRPr sz="4000" kern="1200" cap="all" spc="-60">
          <a:solidFill>
            <a:schemeClr val="tx2"/>
          </a:solidFill>
          <a:latin typeface="Calibri"/>
          <a:ea typeface="ＭＳ Ｐゴシック" charset="-128"/>
          <a:cs typeface="Calibri"/>
        </a:defRPr>
      </a:lvl1pPr>
      <a:lvl2pPr algn="l"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2pPr>
      <a:lvl3pPr algn="l"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3pPr>
      <a:lvl4pPr algn="l"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4pPr>
      <a:lvl5pPr algn="l"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5pPr>
      <a:lvl6pPr marL="457200" algn="l" rtl="0" fontAlgn="base">
        <a:spcBef>
          <a:spcPct val="0"/>
        </a:spcBef>
        <a:spcAft>
          <a:spcPct val="0"/>
        </a:spcAft>
        <a:defRPr sz="4000">
          <a:solidFill>
            <a:schemeClr val="tx2"/>
          </a:solidFill>
          <a:latin typeface="Calibri" pitchFamily="34" charset="0"/>
          <a:ea typeface="ＭＳ Ｐゴシック" charset="-128"/>
        </a:defRPr>
      </a:lvl6pPr>
      <a:lvl7pPr marL="914400" algn="l" rtl="0" fontAlgn="base">
        <a:spcBef>
          <a:spcPct val="0"/>
        </a:spcBef>
        <a:spcAft>
          <a:spcPct val="0"/>
        </a:spcAft>
        <a:defRPr sz="4000">
          <a:solidFill>
            <a:schemeClr val="tx2"/>
          </a:solidFill>
          <a:latin typeface="Calibri" pitchFamily="34" charset="0"/>
          <a:ea typeface="ＭＳ Ｐゴシック" charset="-128"/>
        </a:defRPr>
      </a:lvl7pPr>
      <a:lvl8pPr marL="1371600" algn="l" rtl="0" fontAlgn="base">
        <a:spcBef>
          <a:spcPct val="0"/>
        </a:spcBef>
        <a:spcAft>
          <a:spcPct val="0"/>
        </a:spcAft>
        <a:defRPr sz="4000">
          <a:solidFill>
            <a:schemeClr val="tx2"/>
          </a:solidFill>
          <a:latin typeface="Calibri" pitchFamily="34" charset="0"/>
          <a:ea typeface="ＭＳ Ｐゴシック" charset="-128"/>
        </a:defRPr>
      </a:lvl8pPr>
      <a:lvl9pPr marL="1828800" algn="l" rtl="0" fontAlgn="base">
        <a:spcBef>
          <a:spcPct val="0"/>
        </a:spcBef>
        <a:spcAft>
          <a:spcPct val="0"/>
        </a:spcAft>
        <a:defRPr sz="4000">
          <a:solidFill>
            <a:schemeClr val="tx2"/>
          </a:solidFill>
          <a:latin typeface="Calibri" pitchFamily="34" charset="0"/>
          <a:ea typeface="ＭＳ Ｐゴシック" charset="-128"/>
        </a:defRPr>
      </a:lvl9pPr>
    </p:titleStyle>
    <p:bodyStyle>
      <a:lvl1pPr marL="457200" indent="-457200" algn="l" rtl="0" eaLnBrk="0" fontAlgn="base" hangingPunct="0">
        <a:spcBef>
          <a:spcPct val="20000"/>
        </a:spcBef>
        <a:spcAft>
          <a:spcPts val="600"/>
        </a:spcAft>
        <a:buFont typeface="Arial"/>
        <a:buChar char="•"/>
        <a:defRPr sz="2800" b="0" kern="1200">
          <a:solidFill>
            <a:schemeClr val="tx1"/>
          </a:solidFill>
          <a:latin typeface="Calibri"/>
          <a:ea typeface="ＭＳ Ｐゴシック" charset="-128"/>
          <a:cs typeface="Calibri"/>
        </a:defRPr>
      </a:lvl1pPr>
      <a:lvl2pPr marL="457200" indent="-182563" algn="l" rtl="0" eaLnBrk="0" fontAlgn="base" hangingPunct="0">
        <a:spcBef>
          <a:spcPct val="20000"/>
        </a:spcBef>
        <a:spcAft>
          <a:spcPct val="0"/>
        </a:spcAft>
        <a:buClr>
          <a:schemeClr val="tx2"/>
        </a:buClr>
        <a:buFont typeface="Arial" pitchFamily="34" charset="0"/>
        <a:buChar char="•"/>
        <a:defRPr sz="2800" b="0" kern="1200">
          <a:solidFill>
            <a:schemeClr val="tx1"/>
          </a:solidFill>
          <a:latin typeface="Calibri"/>
          <a:ea typeface="ＭＳ Ｐゴシック" charset="-128"/>
          <a:cs typeface="Calibri"/>
        </a:defRPr>
      </a:lvl2pPr>
      <a:lvl3pPr marL="1143000" indent="-228600" algn="l" rtl="0" eaLnBrk="0" fontAlgn="base" hangingPunct="0">
        <a:spcBef>
          <a:spcPct val="20000"/>
        </a:spcBef>
        <a:spcAft>
          <a:spcPct val="0"/>
        </a:spcAft>
        <a:buClr>
          <a:schemeClr val="tx2"/>
        </a:buClr>
        <a:buFont typeface="Arial" pitchFamily="34" charset="0"/>
        <a:buChar char="•"/>
        <a:defRPr sz="2800" b="0" kern="1200">
          <a:solidFill>
            <a:schemeClr val="tx1"/>
          </a:solidFill>
          <a:latin typeface="Calibri"/>
          <a:ea typeface="ＭＳ Ｐゴシック" charset="-128"/>
          <a:cs typeface="Calibri"/>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Calibri"/>
          <a:ea typeface="ＭＳ Ｐゴシック" charset="-128"/>
          <a:cs typeface="Calibri"/>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Calibri"/>
          <a:ea typeface="ＭＳ Ｐゴシック" charset="-128"/>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Volumes/EB4_IRDVD_1/Chapter_07/B_Jpeg_Images/07_Labeled_Images/07_02_JourneyLeaf_2-L.jp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cs.whfreeman.com/thelifewire/content/chp28/2802s.swf" TargetMode="Externa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Volumes/EB4_IRDVD_1/Chapter_07/B_Jpeg_Images/07_Labeled_Images/07_06_WhyAreLeavesGreen-L.jp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hyperlink" Target="http://www2.mcdaniel.edu/Biology/botf99/photo/l4ightrx.html" TargetMode="External"/><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hyperlink" Target="http://www2.mcdaniel.edu/Biology/botf99/photo/l4ightrx.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Volumes/EB4_IRDVD_1/Chapter_07/B_Jpeg_Images/07_Labeled_Images/07_03PhotosynthesisMap_2-L.jp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Volumes/EB4_IRDVD_1/Chapter_06/B_Jpeg_Images/06_Labeled_Images/06_02EnergyChemEco-L.jp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highered.mcgraw-hill.com/olcweb/cgi/pluginpop.cgi?it=swf::535::535::/sites/dl/free/0072437316/120072/bio13.swf::Photosynthetic%20Electron%20Transport%20and%20ATP%20Synthesis" TargetMode="External"/><Relationship Id="rId4" Type="http://schemas.openxmlformats.org/officeDocument/2006/relationships/hyperlink" Target="http://www.plantphysiol.org/content/154/2/434.full" TargetMode="External"/><Relationship Id="rId1" Type="http://schemas.openxmlformats.org/officeDocument/2006/relationships/slideLayout" Target="../slideLayouts/slideLayout2.xml"/><Relationship Id="rId2" Type="http://schemas.openxmlformats.org/officeDocument/2006/relationships/hyperlink" Target="http://www.shmoop.com/biology/"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 y="570540"/>
            <a:ext cx="9018588" cy="1670101"/>
          </a:xfrm>
        </p:spPr>
        <p:txBody>
          <a:bodyPr/>
          <a:lstStyle/>
          <a:p>
            <a:pPr eaLnBrk="1" fontAlgn="auto" hangingPunct="1">
              <a:spcAft>
                <a:spcPts val="0"/>
              </a:spcAft>
              <a:defRPr/>
            </a:pPr>
            <a:r>
              <a:rPr lang="en-US" sz="4000" dirty="0" smtClean="0">
                <a:ea typeface="+mj-ea"/>
              </a:rPr>
              <a:t>Evolution of metabolism: photosynthesis</a:t>
            </a:r>
            <a:endParaRPr lang="en-US" sz="4000" dirty="0">
              <a:ea typeface="+mj-ea"/>
            </a:endParaRPr>
          </a:p>
        </p:txBody>
      </p:sp>
      <p:pic>
        <p:nvPicPr>
          <p:cNvPr id="13315" name="Picture 1"/>
          <p:cNvPicPr>
            <a:picLocks noChangeAspect="1"/>
          </p:cNvPicPr>
          <p:nvPr/>
        </p:nvPicPr>
        <p:blipFill>
          <a:blip r:embed="rId2" cstate="print"/>
          <a:srcRect t="8041"/>
          <a:stretch>
            <a:fillRect/>
          </a:stretch>
        </p:blipFill>
        <p:spPr bwMode="auto">
          <a:xfrm>
            <a:off x="0" y="3598751"/>
            <a:ext cx="1323975" cy="1217612"/>
          </a:xfrm>
          <a:prstGeom prst="rect">
            <a:avLst/>
          </a:prstGeom>
          <a:noFill/>
          <a:ln w="9525">
            <a:noFill/>
            <a:miter lim="800000"/>
            <a:headEnd/>
            <a:tailEnd/>
          </a:ln>
        </p:spPr>
      </p:pic>
      <p:pic>
        <p:nvPicPr>
          <p:cNvPr id="13316" name="Picture 3"/>
          <p:cNvPicPr>
            <a:picLocks noChangeAspect="1"/>
          </p:cNvPicPr>
          <p:nvPr/>
        </p:nvPicPr>
        <p:blipFill>
          <a:blip r:embed="rId3" cstate="print"/>
          <a:srcRect/>
          <a:stretch>
            <a:fillRect/>
          </a:stretch>
        </p:blipFill>
        <p:spPr bwMode="auto">
          <a:xfrm>
            <a:off x="1323975" y="3587865"/>
            <a:ext cx="1571625" cy="1230312"/>
          </a:xfrm>
          <a:prstGeom prst="rect">
            <a:avLst/>
          </a:prstGeom>
          <a:noFill/>
          <a:ln w="9525">
            <a:noFill/>
            <a:miter lim="800000"/>
            <a:headEnd/>
            <a:tailEnd/>
          </a:ln>
        </p:spPr>
      </p:pic>
      <p:pic>
        <p:nvPicPr>
          <p:cNvPr id="13317" name="Picture 6"/>
          <p:cNvPicPr>
            <a:picLocks noChangeAspect="1"/>
          </p:cNvPicPr>
          <p:nvPr/>
        </p:nvPicPr>
        <p:blipFill>
          <a:blip r:embed="rId4" cstate="print"/>
          <a:srcRect l="10980"/>
          <a:stretch>
            <a:fillRect/>
          </a:stretch>
        </p:blipFill>
        <p:spPr bwMode="auto">
          <a:xfrm>
            <a:off x="2895600" y="3587865"/>
            <a:ext cx="1743075" cy="1230312"/>
          </a:xfrm>
          <a:prstGeom prst="rect">
            <a:avLst/>
          </a:prstGeom>
          <a:noFill/>
          <a:ln w="9525">
            <a:noFill/>
            <a:miter lim="800000"/>
            <a:headEnd/>
            <a:tailEnd/>
          </a:ln>
        </p:spPr>
      </p:pic>
      <p:pic>
        <p:nvPicPr>
          <p:cNvPr id="13318" name="Picture 7"/>
          <p:cNvPicPr>
            <a:picLocks noChangeAspect="1"/>
          </p:cNvPicPr>
          <p:nvPr/>
        </p:nvPicPr>
        <p:blipFill>
          <a:blip r:embed="rId5" cstate="print"/>
          <a:srcRect/>
          <a:stretch>
            <a:fillRect/>
          </a:stretch>
        </p:blipFill>
        <p:spPr bwMode="auto">
          <a:xfrm>
            <a:off x="4638675" y="3591040"/>
            <a:ext cx="1592263" cy="1227137"/>
          </a:xfrm>
          <a:prstGeom prst="rect">
            <a:avLst/>
          </a:prstGeom>
          <a:noFill/>
          <a:ln w="9525">
            <a:noFill/>
            <a:miter lim="800000"/>
            <a:headEnd/>
            <a:tailEnd/>
          </a:ln>
        </p:spPr>
      </p:pic>
      <p:pic>
        <p:nvPicPr>
          <p:cNvPr id="13319" name="Picture 8"/>
          <p:cNvPicPr>
            <a:picLocks noChangeAspect="1"/>
          </p:cNvPicPr>
          <p:nvPr/>
        </p:nvPicPr>
        <p:blipFill>
          <a:blip r:embed="rId6" cstate="print"/>
          <a:srcRect t="-2" r="8699" b="2797"/>
          <a:stretch>
            <a:fillRect/>
          </a:stretch>
        </p:blipFill>
        <p:spPr bwMode="auto">
          <a:xfrm>
            <a:off x="6230938" y="3591040"/>
            <a:ext cx="1554162" cy="1241425"/>
          </a:xfrm>
          <a:prstGeom prst="rect">
            <a:avLst/>
          </a:prstGeom>
          <a:noFill/>
          <a:ln w="9525">
            <a:noFill/>
            <a:miter lim="800000"/>
            <a:headEnd/>
            <a:tailEnd/>
          </a:ln>
        </p:spPr>
      </p:pic>
      <p:pic>
        <p:nvPicPr>
          <p:cNvPr id="13320" name="Picture 9"/>
          <p:cNvPicPr>
            <a:picLocks noChangeAspect="1"/>
          </p:cNvPicPr>
          <p:nvPr/>
        </p:nvPicPr>
        <p:blipFill>
          <a:blip r:embed="rId7" cstate="print"/>
          <a:srcRect l="10760"/>
          <a:stretch>
            <a:fillRect/>
          </a:stretch>
        </p:blipFill>
        <p:spPr bwMode="auto">
          <a:xfrm>
            <a:off x="7785100" y="3598978"/>
            <a:ext cx="1233488" cy="1233487"/>
          </a:xfrm>
          <a:prstGeom prst="rect">
            <a:avLst/>
          </a:prstGeom>
          <a:noFill/>
          <a:ln w="9525">
            <a:noFill/>
            <a:miter lim="800000"/>
            <a:headEnd/>
            <a:tailEnd/>
          </a:ln>
        </p:spPr>
      </p:pic>
      <p:pic>
        <p:nvPicPr>
          <p:cNvPr id="13321" name="Picture 9"/>
          <p:cNvPicPr>
            <a:picLocks noChangeAspect="1" noChangeArrowheads="1"/>
          </p:cNvPicPr>
          <p:nvPr/>
        </p:nvPicPr>
        <p:blipFill>
          <a:blip r:embed="rId8" cstate="print"/>
          <a:srcRect/>
          <a:stretch>
            <a:fillRect/>
          </a:stretch>
        </p:blipFill>
        <p:spPr bwMode="auto">
          <a:xfrm>
            <a:off x="3211286" y="6069464"/>
            <a:ext cx="1952625" cy="542925"/>
          </a:xfrm>
          <a:prstGeom prst="rect">
            <a:avLst/>
          </a:prstGeom>
          <a:noFill/>
          <a:ln w="9525">
            <a:noFill/>
            <a:miter lim="800000"/>
            <a:headEnd/>
            <a:tailEnd/>
          </a:ln>
        </p:spPr>
      </p:pic>
      <p:pic>
        <p:nvPicPr>
          <p:cNvPr id="13322" name="Picture 10"/>
          <p:cNvPicPr>
            <a:picLocks noChangeAspect="1" noChangeArrowheads="1"/>
          </p:cNvPicPr>
          <p:nvPr/>
        </p:nvPicPr>
        <p:blipFill>
          <a:blip r:embed="rId9" cstate="print"/>
          <a:srcRect/>
          <a:stretch>
            <a:fillRect/>
          </a:stretch>
        </p:blipFill>
        <p:spPr bwMode="auto">
          <a:xfrm>
            <a:off x="997405" y="6113006"/>
            <a:ext cx="1238250" cy="466725"/>
          </a:xfrm>
          <a:prstGeom prst="rect">
            <a:avLst/>
          </a:prstGeom>
          <a:noFill/>
          <a:ln w="9525">
            <a:noFill/>
            <a:miter lim="800000"/>
            <a:headEnd/>
            <a:tailEnd/>
          </a:ln>
        </p:spPr>
      </p:pic>
      <p:pic>
        <p:nvPicPr>
          <p:cNvPr id="13323" name="Picture 11"/>
          <p:cNvPicPr>
            <a:picLocks noChangeAspect="1" noChangeArrowheads="1"/>
          </p:cNvPicPr>
          <p:nvPr/>
        </p:nvPicPr>
        <p:blipFill>
          <a:blip r:embed="rId10" cstate="print"/>
          <a:srcRect/>
          <a:stretch>
            <a:fillRect/>
          </a:stretch>
        </p:blipFill>
        <p:spPr bwMode="auto">
          <a:xfrm>
            <a:off x="237447" y="5998708"/>
            <a:ext cx="657225" cy="657225"/>
          </a:xfrm>
          <a:prstGeom prst="rect">
            <a:avLst/>
          </a:prstGeom>
          <a:noFill/>
          <a:ln w="9525">
            <a:noFill/>
            <a:miter lim="800000"/>
            <a:headEnd/>
            <a:tailEnd/>
          </a:ln>
        </p:spPr>
      </p:pic>
      <p:pic>
        <p:nvPicPr>
          <p:cNvPr id="13324" name="Picture 12"/>
          <p:cNvPicPr>
            <a:picLocks noChangeAspect="1" noChangeArrowheads="1"/>
          </p:cNvPicPr>
          <p:nvPr/>
        </p:nvPicPr>
        <p:blipFill>
          <a:blip r:embed="rId11" cstate="print"/>
          <a:srcRect/>
          <a:stretch>
            <a:fillRect/>
          </a:stretch>
        </p:blipFill>
        <p:spPr bwMode="auto">
          <a:xfrm>
            <a:off x="5824538" y="6069464"/>
            <a:ext cx="2962275" cy="514350"/>
          </a:xfrm>
          <a:prstGeom prst="rect">
            <a:avLst/>
          </a:prstGeom>
          <a:noFill/>
          <a:ln w="9525">
            <a:noFill/>
            <a:miter lim="800000"/>
            <a:headEnd/>
            <a:tailEnd/>
          </a:ln>
        </p:spPr>
      </p:pic>
      <p:sp>
        <p:nvSpPr>
          <p:cNvPr id="4" name="Rectangle 3"/>
          <p:cNvSpPr/>
          <p:nvPr/>
        </p:nvSpPr>
        <p:spPr>
          <a:xfrm>
            <a:off x="2654648" y="4874585"/>
            <a:ext cx="3973564" cy="369332"/>
          </a:xfrm>
          <a:prstGeom prst="rect">
            <a:avLst/>
          </a:prstGeom>
        </p:spPr>
        <p:txBody>
          <a:bodyPr wrap="none">
            <a:spAutoFit/>
          </a:bodyPr>
          <a:lstStyle/>
          <a:p>
            <a:r>
              <a:rPr lang="en-US" dirty="0"/>
              <a:t>IMSS </a:t>
            </a:r>
            <a:r>
              <a:rPr lang="en-US" dirty="0" smtClean="0"/>
              <a:t>BIOLOGY </a:t>
            </a:r>
            <a:r>
              <a:rPr lang="en-US" b="1" i="1" dirty="0" smtClean="0"/>
              <a:t>  </a:t>
            </a:r>
            <a:r>
              <a:rPr lang="en-US" dirty="0">
                <a:latin typeface="Verdana"/>
              </a:rPr>
              <a:t>~</a:t>
            </a:r>
            <a:r>
              <a:rPr lang="en-US" b="1" i="1" dirty="0">
                <a:latin typeface="Verdana"/>
              </a:rPr>
              <a:t> </a:t>
            </a:r>
            <a:r>
              <a:rPr lang="en-US" b="1" i="1" dirty="0" smtClean="0">
                <a:latin typeface="Verdana"/>
              </a:rPr>
              <a:t> </a:t>
            </a:r>
            <a:r>
              <a:rPr lang="en-US" dirty="0" smtClean="0"/>
              <a:t>SUMMER 2012</a:t>
            </a:r>
            <a:endParaRPr lang="en-US" dirty="0"/>
          </a:p>
        </p:txBody>
      </p:sp>
    </p:spTree>
    <p:extLst>
      <p:ext uri="{BB962C8B-B14F-4D97-AF65-F5344CB8AC3E}">
        <p14:creationId xmlns:p14="http://schemas.microsoft.com/office/powerpoint/2010/main" val="424406152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wrap="square" numCol="1" anchorCtr="0" compatLnSpc="1">
            <a:prstTxWarp prst="textNoShape">
              <a:avLst/>
            </a:prstTxWarp>
            <a:normAutofit fontScale="90000"/>
          </a:bodyPr>
          <a:lstStyle/>
          <a:p>
            <a:r>
              <a:rPr lang="en-US" sz="3600" dirty="0" smtClean="0">
                <a:ea typeface="ＭＳ Ｐゴシック" charset="-128"/>
              </a:rPr>
              <a:t>Chloroplasts only found in plants and </a:t>
            </a:r>
            <a:r>
              <a:rPr lang="en-US" sz="3600" dirty="0" err="1" smtClean="0">
                <a:ea typeface="ＭＳ Ｐゴシック" charset="-128"/>
              </a:rPr>
              <a:t>protists</a:t>
            </a:r>
            <a:endParaRPr lang="en-US" sz="3600" dirty="0" smtClean="0">
              <a:ea typeface="ＭＳ Ｐゴシック" charset="-128"/>
            </a:endParaRPr>
          </a:p>
        </p:txBody>
      </p:sp>
      <p:pic>
        <p:nvPicPr>
          <p:cNvPr id="20482" name="07_02_JourneyLeaf_2-L.jpg" descr="/Volumes/EB4_IRDVD_1/Chapter_07/B_Jpeg_Images/07_Labeled_Images/07_02_JourneyLeaf_2-L.jpg"/>
          <p:cNvPicPr>
            <a:picLocks noGrp="1" noChangeAspect="1"/>
          </p:cNvPicPr>
          <p:nvPr>
            <p:ph idx="1"/>
          </p:nvPr>
        </p:nvPicPr>
        <p:blipFill>
          <a:blip r:embed="rId2" r:link="rId3" cstate="print"/>
          <a:srcRect t="797" b="7066"/>
          <a:stretch>
            <a:fillRect/>
          </a:stretch>
        </p:blipFill>
        <p:spPr>
          <a:xfrm>
            <a:off x="0" y="568325"/>
            <a:ext cx="9144000" cy="6499225"/>
          </a:xfrm>
        </p:spPr>
      </p:pic>
    </p:spTree>
    <p:extLst>
      <p:ext uri="{BB962C8B-B14F-4D97-AF65-F5344CB8AC3E}">
        <p14:creationId xmlns:p14="http://schemas.microsoft.com/office/powerpoint/2010/main" val="3297266760"/>
      </p:ext>
    </p:extLst>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0"/>
            <a:ext cx="8287657" cy="984005"/>
          </a:xfrm>
        </p:spPr>
        <p:txBody>
          <a:bodyPr/>
          <a:lstStyle/>
          <a:p>
            <a:r>
              <a:rPr lang="en-US" dirty="0" smtClean="0"/>
              <a:t>Endosymbiosis &amp; chloroplasts </a:t>
            </a:r>
            <a:endParaRPr lang="en-US" dirty="0"/>
          </a:p>
        </p:txBody>
      </p:sp>
      <p:sp>
        <p:nvSpPr>
          <p:cNvPr id="3" name="Content Placeholder 2"/>
          <p:cNvSpPr>
            <a:spLocks noGrp="1"/>
          </p:cNvSpPr>
          <p:nvPr>
            <p:ph idx="1"/>
          </p:nvPr>
        </p:nvSpPr>
        <p:spPr>
          <a:xfrm>
            <a:off x="76199" y="1109866"/>
            <a:ext cx="8991602" cy="5667172"/>
          </a:xfrm>
        </p:spPr>
        <p:txBody>
          <a:bodyPr/>
          <a:lstStyle/>
          <a:p>
            <a:r>
              <a:rPr lang="en-US" dirty="0" smtClean="0"/>
              <a:t>Chloroplasts of plants and algae arose by primary endosymbiosis.</a:t>
            </a:r>
          </a:p>
          <a:p>
            <a:r>
              <a:rPr lang="en-US" dirty="0" smtClean="0"/>
              <a:t>Chloroplasts of </a:t>
            </a:r>
            <a:r>
              <a:rPr lang="en-US" dirty="0" err="1" smtClean="0"/>
              <a:t>euglenoids</a:t>
            </a:r>
            <a:r>
              <a:rPr lang="en-US" dirty="0" smtClean="0"/>
              <a:t> arose by secondary </a:t>
            </a:r>
            <a:r>
              <a:rPr lang="en-US" dirty="0" smtClean="0"/>
              <a:t>endosymbiosis</a:t>
            </a:r>
            <a:r>
              <a:rPr lang="en-US" dirty="0"/>
              <a:t> </a:t>
            </a:r>
            <a:r>
              <a:rPr lang="en-US" dirty="0" smtClean="0"/>
              <a:t>– a chloroplast-containing eukaryotic cell was engulfed by another eukaryotic cell</a:t>
            </a:r>
          </a:p>
          <a:p>
            <a:r>
              <a:rPr lang="en-US" i="1" dirty="0" smtClean="0"/>
              <a:t>“Paint the picture” – draw the process of secondary endosymbiosis and what the </a:t>
            </a:r>
            <a:r>
              <a:rPr lang="en-US" i="1" dirty="0" err="1" smtClean="0"/>
              <a:t>Euglenoid</a:t>
            </a:r>
            <a:r>
              <a:rPr lang="en-US" i="1" dirty="0" smtClean="0"/>
              <a:t> chloroplast might look like. </a:t>
            </a:r>
            <a:endParaRPr lang="en-US" i="1" dirty="0" smtClean="0"/>
          </a:p>
        </p:txBody>
      </p:sp>
      <p:pic>
        <p:nvPicPr>
          <p:cNvPr id="4" name="Picture 3"/>
          <p:cNvPicPr>
            <a:picLocks noChangeAspect="1"/>
          </p:cNvPicPr>
          <p:nvPr/>
        </p:nvPicPr>
        <p:blipFill>
          <a:blip r:embed="rId2"/>
          <a:stretch>
            <a:fillRect/>
          </a:stretch>
        </p:blipFill>
        <p:spPr>
          <a:xfrm>
            <a:off x="5888742" y="4574636"/>
            <a:ext cx="2994576" cy="2283364"/>
          </a:xfrm>
          <a:prstGeom prst="rect">
            <a:avLst/>
          </a:prstGeom>
        </p:spPr>
      </p:pic>
    </p:spTree>
    <p:extLst>
      <p:ext uri="{BB962C8B-B14F-4D97-AF65-F5344CB8AC3E}">
        <p14:creationId xmlns:p14="http://schemas.microsoft.com/office/powerpoint/2010/main" val="3935453908"/>
      </p:ext>
    </p:extLst>
  </p:cSld>
  <p:clrMapOvr>
    <a:masterClrMapping/>
  </p:clrMapOvr>
  <p:transition xmlns:p14="http://schemas.microsoft.com/office/powerpoint/2010/mai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0"/>
            <a:ext cx="8287657" cy="984005"/>
          </a:xfrm>
        </p:spPr>
        <p:txBody>
          <a:bodyPr/>
          <a:lstStyle/>
          <a:p>
            <a:r>
              <a:rPr lang="en-US" dirty="0" smtClean="0"/>
              <a:t>Endosymbiosis &amp; chloroplasts </a:t>
            </a:r>
            <a:endParaRPr lang="en-US" dirty="0"/>
          </a:p>
        </p:txBody>
      </p:sp>
      <p:sp>
        <p:nvSpPr>
          <p:cNvPr id="3" name="Content Placeholder 2"/>
          <p:cNvSpPr>
            <a:spLocks noGrp="1"/>
          </p:cNvSpPr>
          <p:nvPr>
            <p:ph idx="1"/>
          </p:nvPr>
        </p:nvSpPr>
        <p:spPr>
          <a:xfrm>
            <a:off x="76199" y="1109866"/>
            <a:ext cx="8991602" cy="5667172"/>
          </a:xfrm>
        </p:spPr>
        <p:txBody>
          <a:bodyPr/>
          <a:lstStyle/>
          <a:p>
            <a:r>
              <a:rPr lang="en-US" dirty="0" smtClean="0"/>
              <a:t>View </a:t>
            </a:r>
            <a:r>
              <a:rPr lang="en-US" dirty="0"/>
              <a:t>animation:  </a:t>
            </a:r>
            <a:r>
              <a:rPr lang="en-US" dirty="0">
                <a:hlinkClick r:id="rId2"/>
              </a:rPr>
              <a:t>http://bcs.whfreeman.com/thelifewire/content/chp28/</a:t>
            </a:r>
            <a:r>
              <a:rPr lang="en-US" dirty="0" smtClean="0">
                <a:hlinkClick r:id="rId2"/>
              </a:rPr>
              <a:t>2802s.swf</a:t>
            </a:r>
            <a:r>
              <a:rPr lang="en-US" dirty="0" smtClean="0"/>
              <a:t> </a:t>
            </a:r>
          </a:p>
        </p:txBody>
      </p:sp>
      <p:pic>
        <p:nvPicPr>
          <p:cNvPr id="4" name="Picture 3"/>
          <p:cNvPicPr>
            <a:picLocks noChangeAspect="1"/>
          </p:cNvPicPr>
          <p:nvPr/>
        </p:nvPicPr>
        <p:blipFill>
          <a:blip r:embed="rId3"/>
          <a:stretch>
            <a:fillRect/>
          </a:stretch>
        </p:blipFill>
        <p:spPr>
          <a:xfrm>
            <a:off x="4521981" y="4393697"/>
            <a:ext cx="2994576" cy="2283364"/>
          </a:xfrm>
          <a:prstGeom prst="rect">
            <a:avLst/>
          </a:prstGeom>
        </p:spPr>
      </p:pic>
    </p:spTree>
    <p:extLst>
      <p:ext uri="{BB962C8B-B14F-4D97-AF65-F5344CB8AC3E}">
        <p14:creationId xmlns:p14="http://schemas.microsoft.com/office/powerpoint/2010/main" val="182229395"/>
      </p:ext>
    </p:extLst>
  </p:cSld>
  <p:clrMapOvr>
    <a:masterClrMapping/>
  </p:clrMapOvr>
  <p:transition xmlns:p14="http://schemas.microsoft.com/office/powerpoint/2010/mai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0" y="0"/>
            <a:ext cx="9144000" cy="11170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2000" b="1" dirty="0" smtClean="0">
                <a:latin typeface="Calibri"/>
                <a:cs typeface="Calibri"/>
              </a:rPr>
              <a:t>Looking at the tree of life under the photosynthetic lens.  </a:t>
            </a:r>
            <a:endParaRPr lang="en-GB" sz="2000" b="1" dirty="0">
              <a:latin typeface="Calibri"/>
              <a:cs typeface="Calibri"/>
            </a:endParaRPr>
          </a:p>
          <a:p>
            <a:pPr algn="ctr"/>
            <a:r>
              <a:rPr lang="en-GB" sz="2000" dirty="0" smtClean="0">
                <a:latin typeface="Calibri"/>
                <a:cs typeface="Calibri"/>
              </a:rPr>
              <a:t>Taxa with photosynthetic representatives highlighted in </a:t>
            </a:r>
            <a:r>
              <a:rPr lang="en-GB" sz="2000" dirty="0" err="1" smtClean="0">
                <a:latin typeface="Calibri"/>
                <a:cs typeface="Calibri"/>
              </a:rPr>
              <a:t>color</a:t>
            </a:r>
            <a:r>
              <a:rPr lang="en-GB" sz="2000" dirty="0" smtClean="0">
                <a:latin typeface="Calibri"/>
                <a:cs typeface="Calibri"/>
              </a:rPr>
              <a:t>.  RC = reaction </a:t>
            </a:r>
            <a:r>
              <a:rPr lang="en-GB" sz="2000" dirty="0" err="1" smtClean="0">
                <a:latin typeface="Calibri"/>
                <a:cs typeface="Calibri"/>
              </a:rPr>
              <a:t>center</a:t>
            </a:r>
            <a:r>
              <a:rPr lang="en-GB" sz="2000" dirty="0" smtClean="0">
                <a:latin typeface="Calibri"/>
                <a:cs typeface="Calibri"/>
              </a:rPr>
              <a:t>.  Red arrow indicates </a:t>
            </a:r>
            <a:r>
              <a:rPr lang="en-GB" sz="2000" dirty="0" err="1" smtClean="0">
                <a:latin typeface="Calibri"/>
                <a:cs typeface="Calibri"/>
              </a:rPr>
              <a:t>endosymbiotic</a:t>
            </a:r>
            <a:r>
              <a:rPr lang="en-GB" sz="2000" dirty="0" smtClean="0">
                <a:latin typeface="Calibri"/>
                <a:cs typeface="Calibri"/>
              </a:rPr>
              <a:t> event that formed eukaryotic chloroplasts.    </a:t>
            </a:r>
            <a:endParaRPr lang="en-GB" sz="2000" dirty="0">
              <a:latin typeface="Calibri"/>
              <a:cs typeface="Calibri"/>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640" y="5754844"/>
            <a:ext cx="816480" cy="8813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22" y="1023204"/>
            <a:ext cx="4772313" cy="53156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97919" y="6256537"/>
            <a:ext cx="4829051" cy="386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600" dirty="0">
                <a:latin typeface="Calibri"/>
                <a:cs typeface="Calibri"/>
              </a:rPr>
              <a:t>Blankenship R E Plant Physiol. 2010;154:434-438</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©2010 by American Society of Plant Biologists</a:t>
            </a:r>
          </a:p>
        </p:txBody>
      </p:sp>
    </p:spTree>
    <p:extLst>
      <p:ext uri="{BB962C8B-B14F-4D97-AF65-F5344CB8AC3E}">
        <p14:creationId xmlns:p14="http://schemas.microsoft.com/office/powerpoint/2010/main" val="2252946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97920" y="4056"/>
            <a:ext cx="9046080" cy="1494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r>
              <a:rPr lang="en-GB" dirty="0">
                <a:latin typeface="Calibri"/>
                <a:cs typeface="Calibri"/>
              </a:rPr>
              <a:t>Schematic evolutionary tree showing the development of the different types of </a:t>
            </a:r>
            <a:r>
              <a:rPr lang="en-GB" dirty="0" smtClean="0">
                <a:latin typeface="Calibri"/>
                <a:cs typeface="Calibri"/>
              </a:rPr>
              <a:t>reaction </a:t>
            </a:r>
            <a:r>
              <a:rPr lang="en-GB" dirty="0" err="1" smtClean="0">
                <a:latin typeface="Calibri"/>
                <a:cs typeface="Calibri"/>
              </a:rPr>
              <a:t>center</a:t>
            </a:r>
            <a:r>
              <a:rPr lang="en-GB" dirty="0" smtClean="0">
                <a:latin typeface="Calibri"/>
                <a:cs typeface="Calibri"/>
              </a:rPr>
              <a:t> complexes </a:t>
            </a:r>
            <a:r>
              <a:rPr lang="en-GB" dirty="0">
                <a:latin typeface="Calibri"/>
                <a:cs typeface="Calibri"/>
              </a:rPr>
              <a:t>in different types of photosynthetic organisms. </a:t>
            </a:r>
            <a:r>
              <a:rPr lang="en-GB" dirty="0" smtClean="0">
                <a:latin typeface="Calibri"/>
                <a:cs typeface="Calibri"/>
              </a:rPr>
              <a:t>Multiple lines of evidence support that all RCs evolved from a common ancestor.</a:t>
            </a:r>
            <a:endParaRPr lang="en-GB" dirty="0">
              <a:latin typeface="Calibri"/>
              <a:cs typeface="Calibri"/>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2690" y="5936163"/>
            <a:ext cx="816480" cy="8813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1570" y="1175887"/>
            <a:ext cx="572112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97920" y="6226682"/>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Blankenship R E Plant Physiol. 2010;154:434-438</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©2010 by American Society of Plant Biologists</a:t>
            </a:r>
          </a:p>
        </p:txBody>
      </p:sp>
    </p:spTree>
    <p:extLst>
      <p:ext uri="{BB962C8B-B14F-4D97-AF65-F5344CB8AC3E}">
        <p14:creationId xmlns:p14="http://schemas.microsoft.com/office/powerpoint/2010/main" val="8026341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50" y="756036"/>
            <a:ext cx="8927652" cy="1418797"/>
          </a:xfrm>
        </p:spPr>
        <p:txBody>
          <a:bodyPr>
            <a:normAutofit/>
          </a:bodyPr>
          <a:lstStyle/>
          <a:p>
            <a:r>
              <a:rPr lang="en-US" cap="none" dirty="0" smtClean="0"/>
              <a:t>Reaction centers in photosynthetic organisms are examples of</a:t>
            </a:r>
            <a:endParaRPr lang="en-US" cap="none" dirty="0"/>
          </a:p>
        </p:txBody>
      </p:sp>
      <p:sp>
        <p:nvSpPr>
          <p:cNvPr id="3" name="Content Placeholder 2"/>
          <p:cNvSpPr txBox="1">
            <a:spLocks/>
          </p:cNvSpPr>
          <p:nvPr/>
        </p:nvSpPr>
        <p:spPr>
          <a:xfrm>
            <a:off x="712993" y="2494338"/>
            <a:ext cx="8385244" cy="4363662"/>
          </a:xfrm>
          <a:prstGeom prst="rect">
            <a:avLst/>
          </a:prstGeom>
        </p:spPr>
        <p:txBody>
          <a:bodyPr/>
          <a:lstStyle>
            <a:lvl1pPr marL="457200" indent="-457200" algn="l" rtl="0" eaLnBrk="0" fontAlgn="base" hangingPunct="0">
              <a:spcBef>
                <a:spcPct val="20000"/>
              </a:spcBef>
              <a:spcAft>
                <a:spcPts val="600"/>
              </a:spcAft>
              <a:buFont typeface="Arial"/>
              <a:buChar char="•"/>
              <a:defRPr sz="2800" b="0" kern="1200">
                <a:solidFill>
                  <a:schemeClr val="tx1"/>
                </a:solidFill>
                <a:latin typeface="Calibri"/>
                <a:ea typeface="ＭＳ Ｐゴシック" charset="-128"/>
                <a:cs typeface="Calibri"/>
              </a:defRPr>
            </a:lvl1pPr>
            <a:lvl2pPr marL="457200" indent="-182563" algn="l" rtl="0" eaLnBrk="0" fontAlgn="base" hangingPunct="0">
              <a:spcBef>
                <a:spcPct val="20000"/>
              </a:spcBef>
              <a:spcAft>
                <a:spcPct val="0"/>
              </a:spcAft>
              <a:buClr>
                <a:schemeClr val="tx2"/>
              </a:buClr>
              <a:buFont typeface="Arial" pitchFamily="34" charset="0"/>
              <a:buChar char="•"/>
              <a:defRPr sz="2800" b="0" kern="1200">
                <a:solidFill>
                  <a:schemeClr val="tx1"/>
                </a:solidFill>
                <a:latin typeface="Calibri"/>
                <a:ea typeface="ＭＳ Ｐゴシック" charset="-128"/>
                <a:cs typeface="Calibri"/>
              </a:defRPr>
            </a:lvl2pPr>
            <a:lvl3pPr marL="1143000" indent="-228600" algn="l" rtl="0" eaLnBrk="0" fontAlgn="base" hangingPunct="0">
              <a:spcBef>
                <a:spcPct val="20000"/>
              </a:spcBef>
              <a:spcAft>
                <a:spcPct val="0"/>
              </a:spcAft>
              <a:buClr>
                <a:schemeClr val="tx2"/>
              </a:buClr>
              <a:buFont typeface="Arial" pitchFamily="34" charset="0"/>
              <a:buChar char="•"/>
              <a:defRPr sz="2800" b="0" kern="1200">
                <a:solidFill>
                  <a:schemeClr val="tx1"/>
                </a:solidFill>
                <a:latin typeface="Calibri"/>
                <a:ea typeface="ＭＳ Ｐゴシック" charset="-128"/>
                <a:cs typeface="Calibri"/>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Calibri"/>
                <a:ea typeface="ＭＳ Ｐゴシック" charset="-128"/>
                <a:cs typeface="Calibri"/>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Calibri"/>
                <a:ea typeface="ＭＳ Ｐゴシック" charset="-128"/>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514350" indent="-514350">
              <a:buAutoNum type="alphaUcParenBoth"/>
            </a:pPr>
            <a:r>
              <a:rPr lang="en-US" sz="3600" dirty="0" smtClean="0"/>
              <a:t> homologies</a:t>
            </a:r>
          </a:p>
          <a:p>
            <a:pPr marL="514350" indent="-514350">
              <a:buAutoNum type="alphaUcParenBoth"/>
            </a:pPr>
            <a:r>
              <a:rPr lang="en-US" sz="3600" dirty="0" smtClean="0"/>
              <a:t> analogies</a:t>
            </a:r>
          </a:p>
          <a:p>
            <a:pPr marL="0" indent="0">
              <a:buNone/>
            </a:pPr>
            <a:endParaRPr lang="en-US" dirty="0"/>
          </a:p>
        </p:txBody>
      </p:sp>
    </p:spTree>
    <p:extLst>
      <p:ext uri="{BB962C8B-B14F-4D97-AF65-F5344CB8AC3E}">
        <p14:creationId xmlns:p14="http://schemas.microsoft.com/office/powerpoint/2010/main" val="3646509209"/>
      </p:ext>
    </p:extLst>
  </p:cSld>
  <p:clrMapOvr>
    <a:masterClrMapping/>
  </p:clrMapOvr>
  <p:transition xmlns:p14="http://schemas.microsoft.com/office/powerpoint/2010/mai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wrap="square" numCol="1" anchorCtr="0" compatLnSpc="1">
            <a:prstTxWarp prst="textNoShape">
              <a:avLst/>
            </a:prstTxWarp>
          </a:bodyPr>
          <a:lstStyle/>
          <a:p>
            <a:r>
              <a:rPr lang="en-US" dirty="0" smtClean="0">
                <a:ea typeface="ＭＳ Ｐゴシック" charset="-128"/>
              </a:rPr>
              <a:t>Sunlight</a:t>
            </a:r>
          </a:p>
        </p:txBody>
      </p:sp>
      <p:sp>
        <p:nvSpPr>
          <p:cNvPr id="29698" name="Content Placeholder 2"/>
          <p:cNvSpPr>
            <a:spLocks noGrp="1"/>
          </p:cNvSpPr>
          <p:nvPr>
            <p:ph idx="1"/>
          </p:nvPr>
        </p:nvSpPr>
        <p:spPr>
          <a:xfrm>
            <a:off x="0" y="697957"/>
            <a:ext cx="9144000" cy="6160043"/>
          </a:xfrm>
        </p:spPr>
        <p:txBody>
          <a:bodyPr/>
          <a:lstStyle/>
          <a:p>
            <a:r>
              <a:rPr lang="en-US" sz="2400" dirty="0" smtClean="0"/>
              <a:t>Like all objects, the sun emits electromagnetic </a:t>
            </a:r>
            <a:r>
              <a:rPr lang="en-US" sz="2400" dirty="0" err="1" smtClean="0"/>
              <a:t>nrg</a:t>
            </a:r>
            <a:r>
              <a:rPr lang="en-US" sz="2400" dirty="0" smtClean="0"/>
              <a:t> (radiation)</a:t>
            </a:r>
          </a:p>
          <a:p>
            <a:pPr lvl="1"/>
            <a:r>
              <a:rPr lang="en-US" sz="2400" i="1" dirty="0" smtClean="0"/>
              <a:t>What does this graph tell you about the EM output of the sun?</a:t>
            </a:r>
          </a:p>
          <a:p>
            <a:pPr lvl="1"/>
            <a:r>
              <a:rPr lang="en-US" sz="2400" i="1" dirty="0" smtClean="0"/>
              <a:t>What do chloroplasts have that absorb this EM radiation?  </a:t>
            </a:r>
          </a:p>
          <a:p>
            <a:endParaRPr lang="en-US" i="1" dirty="0" smtClean="0"/>
          </a:p>
        </p:txBody>
      </p:sp>
      <p:pic>
        <p:nvPicPr>
          <p:cNvPr id="4" name="Picture 3"/>
          <p:cNvPicPr>
            <a:picLocks noChangeAspect="1"/>
          </p:cNvPicPr>
          <p:nvPr/>
        </p:nvPicPr>
        <p:blipFill>
          <a:blip r:embed="rId2" cstate="print"/>
          <a:stretch>
            <a:fillRect/>
          </a:stretch>
        </p:blipFill>
        <p:spPr>
          <a:xfrm>
            <a:off x="407552" y="3436787"/>
            <a:ext cx="2286000" cy="2286000"/>
          </a:xfrm>
          <a:prstGeom prst="rect">
            <a:avLst/>
          </a:prstGeom>
          <a:ln>
            <a:noFill/>
          </a:ln>
          <a:effectLst>
            <a:softEdge rad="112500"/>
          </a:effectLst>
        </p:spPr>
      </p:pic>
      <p:pic>
        <p:nvPicPr>
          <p:cNvPr id="29700" name="Picture 3"/>
          <p:cNvPicPr>
            <a:picLocks noChangeArrowheads="1"/>
          </p:cNvPicPr>
          <p:nvPr/>
        </p:nvPicPr>
        <p:blipFill>
          <a:blip r:embed="rId3" cstate="print"/>
          <a:srcRect/>
          <a:stretch>
            <a:fillRect/>
          </a:stretch>
        </p:blipFill>
        <p:spPr bwMode="auto">
          <a:xfrm>
            <a:off x="3089664" y="2945023"/>
            <a:ext cx="5181600" cy="3810000"/>
          </a:xfrm>
          <a:prstGeom prst="rect">
            <a:avLst/>
          </a:prstGeom>
          <a:noFill/>
          <a:ln w="12700">
            <a:noFill/>
            <a:miter lim="800000"/>
            <a:headEnd/>
            <a:tailEnd/>
          </a:ln>
        </p:spPr>
      </p:pic>
    </p:spTree>
    <p:extLst>
      <p:ext uri="{BB962C8B-B14F-4D97-AF65-F5344CB8AC3E}">
        <p14:creationId xmlns:p14="http://schemas.microsoft.com/office/powerpoint/2010/main" val="2849998451"/>
      </p:ext>
    </p:extLst>
  </p:cSld>
  <p:clrMapOvr>
    <a:masterClrMapping/>
  </p:clrMapOvr>
  <p:transition xmlns:p14="http://schemas.microsoft.com/office/powerpoint/2010/mai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wrap="square" numCol="1" anchorCtr="0" compatLnSpc="1">
            <a:prstTxWarp prst="textNoShape">
              <a:avLst/>
            </a:prstTxWarp>
          </a:bodyPr>
          <a:lstStyle/>
          <a:p>
            <a:r>
              <a:rPr lang="en-US" dirty="0" smtClean="0">
                <a:ea typeface="ＭＳ Ｐゴシック" charset="-128"/>
              </a:rPr>
              <a:t>Chloroplast Pigments</a:t>
            </a:r>
          </a:p>
        </p:txBody>
      </p:sp>
      <p:sp>
        <p:nvSpPr>
          <p:cNvPr id="44034" name="Content Placeholder 2"/>
          <p:cNvSpPr>
            <a:spLocks noGrp="1"/>
          </p:cNvSpPr>
          <p:nvPr>
            <p:ph idx="1"/>
          </p:nvPr>
        </p:nvSpPr>
        <p:spPr>
          <a:xfrm>
            <a:off x="80085" y="914400"/>
            <a:ext cx="8892304" cy="5943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buFont typeface="Arial" charset="0"/>
              <a:buChar char="•"/>
              <a:defRPr/>
            </a:pPr>
            <a:r>
              <a:rPr lang="en-US" dirty="0" smtClean="0"/>
              <a:t>Plant pigments </a:t>
            </a:r>
            <a:r>
              <a:rPr lang="en-US" dirty="0"/>
              <a:t>selectively absorb </a:t>
            </a:r>
            <a:r>
              <a:rPr lang="en-US" dirty="0" smtClean="0"/>
              <a:t>in the visible wavelengths </a:t>
            </a:r>
            <a:r>
              <a:rPr lang="en-US" dirty="0"/>
              <a:t>of </a:t>
            </a:r>
            <a:r>
              <a:rPr lang="en-US" dirty="0" smtClean="0"/>
              <a:t>light</a:t>
            </a:r>
          </a:p>
          <a:p>
            <a:pPr lvl="1">
              <a:buFont typeface="Arial" charset="0"/>
              <a:buChar char="•"/>
              <a:defRPr/>
            </a:pPr>
            <a:r>
              <a:rPr lang="en-US" dirty="0" smtClean="0">
                <a:solidFill>
                  <a:srgbClr val="008000"/>
                </a:solidFill>
                <a:sym typeface="Wingdings" charset="0"/>
              </a:rPr>
              <a:t>Chlorophylls</a:t>
            </a:r>
          </a:p>
          <a:p>
            <a:pPr lvl="1">
              <a:buFont typeface="Arial" charset="0"/>
              <a:buChar char="•"/>
              <a:defRPr/>
            </a:pPr>
            <a:r>
              <a:rPr lang="en-US" dirty="0" smtClean="0">
                <a:solidFill>
                  <a:srgbClr val="FF6600"/>
                </a:solidFill>
                <a:sym typeface="Wingdings" charset="0"/>
              </a:rPr>
              <a:t>Carotenoids</a:t>
            </a:r>
          </a:p>
          <a:p>
            <a:pPr marL="914400">
              <a:defRPr/>
            </a:pPr>
            <a:endParaRPr lang="en-US" sz="3200" dirty="0"/>
          </a:p>
        </p:txBody>
      </p:sp>
      <p:pic>
        <p:nvPicPr>
          <p:cNvPr id="5" name="Content Placeholder 8"/>
          <p:cNvPicPr>
            <a:picLocks noChangeAspect="1"/>
          </p:cNvPicPr>
          <p:nvPr/>
        </p:nvPicPr>
        <p:blipFill>
          <a:blip r:embed="rId2" cstate="print"/>
          <a:srcRect t="182" b="-620"/>
          <a:stretch>
            <a:fillRect/>
          </a:stretch>
        </p:blipFill>
        <p:spPr bwMode="auto">
          <a:xfrm>
            <a:off x="3002064" y="1906511"/>
            <a:ext cx="4700642" cy="3288120"/>
          </a:xfrm>
          <a:prstGeom prst="rect">
            <a:avLst/>
          </a:prstGeom>
          <a:noFill/>
          <a:ln w="9525">
            <a:noFill/>
            <a:miter lim="800000"/>
            <a:headEnd/>
            <a:tailEnd/>
          </a:ln>
        </p:spPr>
      </p:pic>
      <p:sp>
        <p:nvSpPr>
          <p:cNvPr id="4" name="TextBox 3"/>
          <p:cNvSpPr txBox="1"/>
          <p:nvPr/>
        </p:nvSpPr>
        <p:spPr>
          <a:xfrm>
            <a:off x="0" y="5447866"/>
            <a:ext cx="9144000" cy="954107"/>
          </a:xfrm>
          <a:prstGeom prst="rect">
            <a:avLst/>
          </a:prstGeom>
          <a:noFill/>
        </p:spPr>
        <p:txBody>
          <a:bodyPr wrap="square" rtlCol="0">
            <a:spAutoFit/>
          </a:bodyPr>
          <a:lstStyle/>
          <a:p>
            <a:r>
              <a:rPr lang="en-US" sz="2800" i="1" dirty="0" smtClean="0">
                <a:latin typeface="Calibri"/>
                <a:cs typeface="Calibri"/>
              </a:rPr>
              <a:t>What is this graph telling you about the advantages of having both chlorophyll and carotenoid pigments in leaves?  </a:t>
            </a:r>
            <a:endParaRPr lang="en-US" sz="2800" i="1" dirty="0">
              <a:latin typeface="Calibri"/>
              <a:cs typeface="Calibri"/>
            </a:endParaRPr>
          </a:p>
        </p:txBody>
      </p:sp>
    </p:spTree>
    <p:extLst>
      <p:ext uri="{BB962C8B-B14F-4D97-AF65-F5344CB8AC3E}">
        <p14:creationId xmlns:p14="http://schemas.microsoft.com/office/powerpoint/2010/main" val="28139470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0"/>
            <a:ext cx="8287657" cy="1098424"/>
          </a:xfrm>
        </p:spPr>
        <p:txBody>
          <a:bodyPr wrap="square" numCol="1" anchorCtr="0" compatLnSpc="1">
            <a:prstTxWarp prst="textNoShape">
              <a:avLst/>
            </a:prstTxWarp>
            <a:normAutofit/>
          </a:bodyPr>
          <a:lstStyle/>
          <a:p>
            <a:r>
              <a:rPr lang="en-US" sz="3600" i="1" cap="none" dirty="0" smtClean="0">
                <a:solidFill>
                  <a:srgbClr val="000000"/>
                </a:solidFill>
              </a:rPr>
              <a:t>Why do these leaves appear</a:t>
            </a:r>
            <a:r>
              <a:rPr lang="en-US" sz="3600" i="1" dirty="0" smtClean="0">
                <a:solidFill>
                  <a:srgbClr val="000000"/>
                </a:solidFill>
              </a:rPr>
              <a:t> green?</a:t>
            </a:r>
          </a:p>
        </p:txBody>
      </p:sp>
      <p:pic>
        <p:nvPicPr>
          <p:cNvPr id="31746" name="07_06_WhyAreLeavesGreen-L.jpg" descr="/Volumes/EB4_IRDVD_1/Chapter_07/B_Jpeg_Images/07_Labeled_Images/07_06_WhyAreLeavesGreen-L.jpg"/>
          <p:cNvPicPr>
            <a:picLocks noGrp="1" noChangeAspect="1"/>
          </p:cNvPicPr>
          <p:nvPr>
            <p:ph idx="1"/>
          </p:nvPr>
        </p:nvPicPr>
        <p:blipFill>
          <a:blip r:embed="rId2" r:link="rId3" cstate="print"/>
          <a:srcRect t="10031" b="10031"/>
          <a:stretch>
            <a:fillRect/>
          </a:stretch>
        </p:blipFill>
        <p:spPr>
          <a:xfrm>
            <a:off x="76199" y="1281138"/>
            <a:ext cx="8973415" cy="5495899"/>
          </a:xfrm>
        </p:spPr>
      </p:pic>
      <p:sp>
        <p:nvSpPr>
          <p:cNvPr id="3" name="Rectangle 2"/>
          <p:cNvSpPr/>
          <p:nvPr/>
        </p:nvSpPr>
        <p:spPr>
          <a:xfrm>
            <a:off x="76199" y="1281138"/>
            <a:ext cx="4145429" cy="549589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866568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217396"/>
            <a:ext cx="8287657" cy="1206500"/>
          </a:xfrm>
        </p:spPr>
        <p:txBody>
          <a:bodyPr wrap="square" numCol="1" anchorCtr="0" compatLnSpc="1">
            <a:prstTxWarp prst="textNoShape">
              <a:avLst/>
            </a:prstTxWarp>
            <a:normAutofit/>
          </a:bodyPr>
          <a:lstStyle/>
          <a:p>
            <a:r>
              <a:rPr lang="en-US" sz="3200" i="1" cap="none" dirty="0" smtClean="0">
                <a:solidFill>
                  <a:schemeClr val="tx1"/>
                </a:solidFill>
                <a:ea typeface="ＭＳ Ｐゴシック" charset="-128"/>
              </a:rPr>
              <a:t>What </a:t>
            </a:r>
            <a:r>
              <a:rPr lang="en-US" sz="3200" i="1" cap="none" dirty="0" smtClean="0">
                <a:solidFill>
                  <a:schemeClr val="tx1"/>
                </a:solidFill>
              </a:rPr>
              <a:t>causes </a:t>
            </a:r>
            <a:r>
              <a:rPr lang="en-US" sz="3200" i="1" cap="none" dirty="0" smtClean="0">
                <a:solidFill>
                  <a:schemeClr val="tx1"/>
                </a:solidFill>
                <a:ea typeface="ＭＳ Ｐゴシック" charset="-128"/>
              </a:rPr>
              <a:t>the leaves of deciduous trees to turn color in the autumn?</a:t>
            </a:r>
          </a:p>
        </p:txBody>
      </p:sp>
      <p:pic>
        <p:nvPicPr>
          <p:cNvPr id="4" name="Picture 3" descr="07_07PhotosynPigments-L.jpg"/>
          <p:cNvPicPr>
            <a:picLocks noChangeAspect="1"/>
          </p:cNvPicPr>
          <p:nvPr/>
        </p:nvPicPr>
        <p:blipFill rotWithShape="1">
          <a:blip r:embed="rId2" cstate="print">
            <a:extLst>
              <a:ext uri="{28A0092B-C50C-407E-A947-70E740481C1C}">
                <a14:useLocalDpi xmlns:a14="http://schemas.microsoft.com/office/drawing/2010/main" val="0"/>
              </a:ext>
            </a:extLst>
          </a:blip>
          <a:srcRect l="17962" t="1475" r="17963" b="2529"/>
          <a:stretch/>
        </p:blipFill>
        <p:spPr>
          <a:xfrm>
            <a:off x="343222" y="1598928"/>
            <a:ext cx="4307223" cy="497801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4793663" y="3071977"/>
            <a:ext cx="4094249" cy="27267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7601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0"/>
            <a:ext cx="6478134" cy="845457"/>
          </a:xfrm>
        </p:spPr>
        <p:txBody>
          <a:bodyPr/>
          <a:lstStyle/>
          <a:p>
            <a:pPr>
              <a:defRPr/>
            </a:pPr>
            <a:r>
              <a:rPr lang="en-US" dirty="0" smtClean="0"/>
              <a:t>LEARNING TARGETS</a:t>
            </a:r>
            <a:endParaRPr lang="en-US" dirty="0"/>
          </a:p>
        </p:txBody>
      </p:sp>
      <p:sp>
        <p:nvSpPr>
          <p:cNvPr id="14338" name="Content Placeholder 2"/>
          <p:cNvSpPr>
            <a:spLocks noGrp="1"/>
          </p:cNvSpPr>
          <p:nvPr>
            <p:ph idx="1"/>
          </p:nvPr>
        </p:nvSpPr>
        <p:spPr>
          <a:xfrm>
            <a:off x="1" y="1842148"/>
            <a:ext cx="9038172" cy="5015851"/>
          </a:xfrm>
        </p:spPr>
        <p:txBody>
          <a:bodyPr/>
          <a:lstStyle/>
          <a:p>
            <a:pPr lvl="0"/>
            <a:r>
              <a:rPr lang="en-US" sz="2400" dirty="0" smtClean="0"/>
              <a:t>To be able to define metabolism.</a:t>
            </a:r>
          </a:p>
          <a:p>
            <a:pPr lvl="0"/>
            <a:r>
              <a:rPr lang="en-US" sz="2400" dirty="0" smtClean="0"/>
              <a:t>To understand the evidence for the evolutionary origin of photosynthesis. </a:t>
            </a:r>
          </a:p>
          <a:p>
            <a:pPr lvl="0"/>
            <a:r>
              <a:rPr lang="en-US" sz="2400" dirty="0" smtClean="0"/>
              <a:t>To understand the impact of oxygenic photosynthesis on the evolution of life on Earth.</a:t>
            </a:r>
          </a:p>
          <a:p>
            <a:pPr lvl="0"/>
            <a:r>
              <a:rPr lang="en-US" sz="2400" dirty="0" smtClean="0"/>
              <a:t>To understand the importance of photosynthesis at the cellular, organismal, and ecological levels.</a:t>
            </a:r>
          </a:p>
        </p:txBody>
      </p:sp>
      <p:pic>
        <p:nvPicPr>
          <p:cNvPr id="4" name="Picture 2" descr="http://chicagobookclinic.org/wp-content/uploads/2010/09/dart_target.jpg"/>
          <p:cNvPicPr>
            <a:picLocks noChangeAspect="1" noChangeArrowheads="1"/>
          </p:cNvPicPr>
          <p:nvPr/>
        </p:nvPicPr>
        <p:blipFill>
          <a:blip r:embed="rId2" cstate="print"/>
          <a:srcRect/>
          <a:stretch>
            <a:fillRect/>
          </a:stretch>
        </p:blipFill>
        <p:spPr bwMode="auto">
          <a:xfrm>
            <a:off x="6215743" y="0"/>
            <a:ext cx="2732314" cy="1515720"/>
          </a:xfrm>
          <a:prstGeom prst="rect">
            <a:avLst/>
          </a:prstGeom>
          <a:ln>
            <a:noFill/>
          </a:ln>
          <a:effectLst>
            <a:softEdge rad="112500"/>
          </a:effectLst>
        </p:spPr>
      </p:pic>
    </p:spTree>
    <p:extLst>
      <p:ext uri="{BB962C8B-B14F-4D97-AF65-F5344CB8AC3E}">
        <p14:creationId xmlns:p14="http://schemas.microsoft.com/office/powerpoint/2010/main" val="101821191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22882"/>
            <a:ext cx="8991602" cy="984007"/>
          </a:xfrm>
        </p:spPr>
        <p:txBody>
          <a:bodyPr wrap="square" numCol="1" anchorCtr="0" compatLnSpc="1">
            <a:prstTxWarp prst="textNoShape">
              <a:avLst/>
            </a:prstTxWarp>
            <a:normAutofit/>
          </a:bodyPr>
          <a:lstStyle/>
          <a:p>
            <a:r>
              <a:rPr lang="en-US" sz="2800" cap="none" dirty="0" smtClean="0">
                <a:solidFill>
                  <a:srgbClr val="000000"/>
                </a:solidFill>
                <a:ea typeface="ＭＳ Ｐゴシック" charset="-128"/>
              </a:rPr>
              <a:t>Photosystem acts as light-gathering antenna that focuses light on a reaction center</a:t>
            </a:r>
          </a:p>
        </p:txBody>
      </p:sp>
      <p:pic>
        <p:nvPicPr>
          <p:cNvPr id="37890" name="Content Placeholder 3" descr="07_09Photosystem_3-L.jpg"/>
          <p:cNvPicPr>
            <a:picLocks noGrp="1" noChangeAspect="1"/>
          </p:cNvPicPr>
          <p:nvPr>
            <p:ph idx="1"/>
          </p:nvPr>
        </p:nvPicPr>
        <p:blipFill rotWithShape="1">
          <a:blip r:embed="rId2" cstate="print"/>
          <a:srcRect t="21681" b="21565"/>
          <a:stretch/>
        </p:blipFill>
        <p:spPr>
          <a:xfrm>
            <a:off x="-4238" y="1006889"/>
            <a:ext cx="8991602" cy="3901695"/>
          </a:xfrm>
        </p:spPr>
      </p:pic>
      <p:grpSp>
        <p:nvGrpSpPr>
          <p:cNvPr id="4" name="Group 3"/>
          <p:cNvGrpSpPr/>
          <p:nvPr/>
        </p:nvGrpSpPr>
        <p:grpSpPr>
          <a:xfrm>
            <a:off x="4387032" y="3810158"/>
            <a:ext cx="4600332" cy="2860670"/>
            <a:chOff x="-2879066" y="2147492"/>
            <a:chExt cx="5403253" cy="3180892"/>
          </a:xfrm>
        </p:grpSpPr>
        <p:pic>
          <p:nvPicPr>
            <p:cNvPr id="5" name="Picture 3"/>
            <p:cNvPicPr>
              <a:picLocks noChangeAspect="1"/>
            </p:cNvPicPr>
            <p:nvPr/>
          </p:nvPicPr>
          <p:blipFill>
            <a:blip r:embed="rId3" cstate="print"/>
            <a:srcRect/>
            <a:stretch>
              <a:fillRect/>
            </a:stretch>
          </p:blipFill>
          <p:spPr bwMode="auto">
            <a:xfrm>
              <a:off x="265318" y="2147492"/>
              <a:ext cx="2258869" cy="3180892"/>
            </a:xfrm>
            <a:prstGeom prst="rect">
              <a:avLst/>
            </a:prstGeom>
            <a:noFill/>
            <a:ln w="9525">
              <a:noFill/>
              <a:miter lim="800000"/>
              <a:headEnd/>
              <a:tailEnd/>
            </a:ln>
          </p:spPr>
        </p:pic>
        <p:sp>
          <p:nvSpPr>
            <p:cNvPr id="6" name="Rectangle 5"/>
            <p:cNvSpPr/>
            <p:nvPr/>
          </p:nvSpPr>
          <p:spPr>
            <a:xfrm>
              <a:off x="-2879066" y="4866375"/>
              <a:ext cx="3144384" cy="462009"/>
            </a:xfrm>
            <a:prstGeom prst="rect">
              <a:avLst/>
            </a:prstGeom>
          </p:spPr>
          <p:txBody>
            <a:bodyPr wrap="square">
              <a:spAutoFit/>
            </a:bodyPr>
            <a:lstStyle/>
            <a:p>
              <a:r>
                <a:rPr lang="en-US" sz="1050" dirty="0">
                  <a:hlinkClick r:id="rId4"/>
                </a:rPr>
                <a:t>http://www2.mcdaniel.edu/Biology/botf99/photo/l4ightrx.html</a:t>
              </a:r>
              <a:endParaRPr lang="en-US" sz="1050" dirty="0"/>
            </a:p>
          </p:txBody>
        </p:sp>
      </p:grpSp>
    </p:spTree>
    <p:extLst>
      <p:ext uri="{BB962C8B-B14F-4D97-AF65-F5344CB8AC3E}">
        <p14:creationId xmlns:p14="http://schemas.microsoft.com/office/powerpoint/2010/main" val="3102166661"/>
      </p:ext>
    </p:extLst>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83071"/>
            <a:ext cx="7064162" cy="6593968"/>
          </a:xfrm>
        </p:spPr>
        <p:txBody>
          <a:bodyPr/>
          <a:lstStyle/>
          <a:p>
            <a:r>
              <a:rPr lang="en-US" dirty="0" smtClean="0"/>
              <a:t>Evidence supports other photosynthesis systems have evolved through convergent evolution (have independently evolved multiple times)</a:t>
            </a:r>
          </a:p>
          <a:p>
            <a:pPr lvl="1"/>
            <a:r>
              <a:rPr lang="en-US" dirty="0" smtClean="0"/>
              <a:t>Antenna systems – light-gathering system which functions to collect and transfer excited electrons to RC are structurally varied</a:t>
            </a:r>
          </a:p>
          <a:p>
            <a:pPr lvl="1"/>
            <a:r>
              <a:rPr lang="en-US" dirty="0" smtClean="0"/>
              <a:t>Carbon fixation pathways – how inorganic substrates (e.g. H</a:t>
            </a:r>
            <a:r>
              <a:rPr lang="en-US" baseline="-25000" dirty="0" smtClean="0"/>
              <a:t>2</a:t>
            </a:r>
            <a:r>
              <a:rPr lang="en-US" dirty="0" smtClean="0"/>
              <a:t>O, H</a:t>
            </a:r>
            <a:r>
              <a:rPr lang="en-US" baseline="-25000" dirty="0" smtClean="0"/>
              <a:t>2</a:t>
            </a:r>
            <a:r>
              <a:rPr lang="en-US" dirty="0" smtClean="0"/>
              <a:t>S, CO</a:t>
            </a:r>
            <a:r>
              <a:rPr lang="en-US" baseline="-25000" dirty="0" smtClean="0"/>
              <a:t>2</a:t>
            </a:r>
            <a:r>
              <a:rPr lang="en-US" dirty="0" smtClean="0"/>
              <a:t>) are used along with light energy to produce organic carbon compounds (and oxidized donor products)</a:t>
            </a:r>
            <a:endParaRPr lang="en-US" dirty="0"/>
          </a:p>
        </p:txBody>
      </p:sp>
      <p:grpSp>
        <p:nvGrpSpPr>
          <p:cNvPr id="4" name="Group 3"/>
          <p:cNvGrpSpPr/>
          <p:nvPr/>
        </p:nvGrpSpPr>
        <p:grpSpPr>
          <a:xfrm>
            <a:off x="4543668" y="1052300"/>
            <a:ext cx="4600332" cy="2860670"/>
            <a:chOff x="-2879066" y="2147492"/>
            <a:chExt cx="5403253" cy="3180892"/>
          </a:xfrm>
        </p:grpSpPr>
        <p:pic>
          <p:nvPicPr>
            <p:cNvPr id="5" name="Picture 3"/>
            <p:cNvPicPr>
              <a:picLocks noChangeAspect="1"/>
            </p:cNvPicPr>
            <p:nvPr/>
          </p:nvPicPr>
          <p:blipFill>
            <a:blip r:embed="rId2" cstate="print"/>
            <a:srcRect/>
            <a:stretch>
              <a:fillRect/>
            </a:stretch>
          </p:blipFill>
          <p:spPr bwMode="auto">
            <a:xfrm>
              <a:off x="265318" y="2147492"/>
              <a:ext cx="2258869" cy="3180892"/>
            </a:xfrm>
            <a:prstGeom prst="rect">
              <a:avLst/>
            </a:prstGeom>
            <a:noFill/>
            <a:ln w="9525">
              <a:noFill/>
              <a:miter lim="800000"/>
              <a:headEnd/>
              <a:tailEnd/>
            </a:ln>
          </p:spPr>
        </p:pic>
        <p:sp>
          <p:nvSpPr>
            <p:cNvPr id="6" name="Rectangle 5"/>
            <p:cNvSpPr/>
            <p:nvPr/>
          </p:nvSpPr>
          <p:spPr>
            <a:xfrm>
              <a:off x="-2879066" y="4866375"/>
              <a:ext cx="3144384" cy="462009"/>
            </a:xfrm>
            <a:prstGeom prst="rect">
              <a:avLst/>
            </a:prstGeom>
          </p:spPr>
          <p:txBody>
            <a:bodyPr wrap="square">
              <a:spAutoFit/>
            </a:bodyPr>
            <a:lstStyle/>
            <a:p>
              <a:r>
                <a:rPr lang="en-US" sz="1050" dirty="0">
                  <a:hlinkClick r:id="rId3"/>
                </a:rPr>
                <a:t>http://www2.mcdaniel.edu/Biology/botf99/photo/l4ightrx.html</a:t>
              </a:r>
              <a:endParaRPr lang="en-US" sz="1050" dirty="0"/>
            </a:p>
          </p:txBody>
        </p:sp>
      </p:grpSp>
    </p:spTree>
    <p:extLst>
      <p:ext uri="{BB962C8B-B14F-4D97-AF65-F5344CB8AC3E}">
        <p14:creationId xmlns:p14="http://schemas.microsoft.com/office/powerpoint/2010/main" val="1680026944"/>
      </p:ext>
    </p:extLst>
  </p:cSld>
  <p:clrMapOvr>
    <a:masterClrMapping/>
  </p:clrMapOvr>
  <p:transition xmlns:p14="http://schemas.microsoft.com/office/powerpoint/2010/mai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50" y="756036"/>
            <a:ext cx="8927652" cy="1418797"/>
          </a:xfrm>
        </p:spPr>
        <p:txBody>
          <a:bodyPr>
            <a:normAutofit fontScale="90000"/>
          </a:bodyPr>
          <a:lstStyle/>
          <a:p>
            <a:r>
              <a:rPr lang="en-US" cap="none" dirty="0" smtClean="0"/>
              <a:t>Antenna systems (and modes of carbon fixation) in photosynthetic organisms are examples of</a:t>
            </a:r>
            <a:endParaRPr lang="en-US" cap="none" dirty="0"/>
          </a:p>
        </p:txBody>
      </p:sp>
      <p:sp>
        <p:nvSpPr>
          <p:cNvPr id="3" name="Content Placeholder 2"/>
          <p:cNvSpPr txBox="1">
            <a:spLocks/>
          </p:cNvSpPr>
          <p:nvPr/>
        </p:nvSpPr>
        <p:spPr>
          <a:xfrm>
            <a:off x="606358" y="2494338"/>
            <a:ext cx="8385244" cy="4363662"/>
          </a:xfrm>
          <a:prstGeom prst="rect">
            <a:avLst/>
          </a:prstGeom>
        </p:spPr>
        <p:txBody>
          <a:bodyPr/>
          <a:lstStyle>
            <a:lvl1pPr marL="457200" indent="-457200" algn="l" rtl="0" eaLnBrk="0" fontAlgn="base" hangingPunct="0">
              <a:spcBef>
                <a:spcPct val="20000"/>
              </a:spcBef>
              <a:spcAft>
                <a:spcPts val="600"/>
              </a:spcAft>
              <a:buFont typeface="Arial"/>
              <a:buChar char="•"/>
              <a:defRPr sz="2800" b="0" kern="1200">
                <a:solidFill>
                  <a:schemeClr val="tx1"/>
                </a:solidFill>
                <a:latin typeface="Calibri"/>
                <a:ea typeface="ＭＳ Ｐゴシック" charset="-128"/>
                <a:cs typeface="Calibri"/>
              </a:defRPr>
            </a:lvl1pPr>
            <a:lvl2pPr marL="457200" indent="-182563" algn="l" rtl="0" eaLnBrk="0" fontAlgn="base" hangingPunct="0">
              <a:spcBef>
                <a:spcPct val="20000"/>
              </a:spcBef>
              <a:spcAft>
                <a:spcPct val="0"/>
              </a:spcAft>
              <a:buClr>
                <a:schemeClr val="tx2"/>
              </a:buClr>
              <a:buFont typeface="Arial" pitchFamily="34" charset="0"/>
              <a:buChar char="•"/>
              <a:defRPr sz="2800" b="0" kern="1200">
                <a:solidFill>
                  <a:schemeClr val="tx1"/>
                </a:solidFill>
                <a:latin typeface="Calibri"/>
                <a:ea typeface="ＭＳ Ｐゴシック" charset="-128"/>
                <a:cs typeface="Calibri"/>
              </a:defRPr>
            </a:lvl2pPr>
            <a:lvl3pPr marL="1143000" indent="-228600" algn="l" rtl="0" eaLnBrk="0" fontAlgn="base" hangingPunct="0">
              <a:spcBef>
                <a:spcPct val="20000"/>
              </a:spcBef>
              <a:spcAft>
                <a:spcPct val="0"/>
              </a:spcAft>
              <a:buClr>
                <a:schemeClr val="tx2"/>
              </a:buClr>
              <a:buFont typeface="Arial" pitchFamily="34" charset="0"/>
              <a:buChar char="•"/>
              <a:defRPr sz="2800" b="0" kern="1200">
                <a:solidFill>
                  <a:schemeClr val="tx1"/>
                </a:solidFill>
                <a:latin typeface="Calibri"/>
                <a:ea typeface="ＭＳ Ｐゴシック" charset="-128"/>
                <a:cs typeface="Calibri"/>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Calibri"/>
                <a:ea typeface="ＭＳ Ｐゴシック" charset="-128"/>
                <a:cs typeface="Calibri"/>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Calibri"/>
                <a:ea typeface="ＭＳ Ｐゴシック" charset="-128"/>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514350" indent="-514350">
              <a:buAutoNum type="alphaUcParenBoth"/>
            </a:pPr>
            <a:r>
              <a:rPr lang="en-US" sz="3600" dirty="0" smtClean="0"/>
              <a:t> homologies</a:t>
            </a:r>
          </a:p>
          <a:p>
            <a:pPr marL="514350" indent="-514350">
              <a:buAutoNum type="alphaUcParenBoth"/>
            </a:pPr>
            <a:r>
              <a:rPr lang="en-US" sz="3600" dirty="0" smtClean="0"/>
              <a:t> analogies</a:t>
            </a:r>
          </a:p>
          <a:p>
            <a:pPr marL="0" indent="0">
              <a:buNone/>
            </a:pPr>
            <a:endParaRPr lang="en-US" dirty="0"/>
          </a:p>
        </p:txBody>
      </p:sp>
    </p:spTree>
    <p:extLst>
      <p:ext uri="{BB962C8B-B14F-4D97-AF65-F5344CB8AC3E}">
        <p14:creationId xmlns:p14="http://schemas.microsoft.com/office/powerpoint/2010/main" val="1460606260"/>
      </p:ext>
    </p:extLst>
  </p:cSld>
  <p:clrMapOvr>
    <a:masterClrMapping/>
  </p:clrMapOvr>
  <p:transition xmlns:p14="http://schemas.microsoft.com/office/powerpoint/2010/mai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63631"/>
          </a:xfrm>
        </p:spPr>
        <p:txBody>
          <a:bodyPr wrap="square" numCol="1" anchorCtr="0" compatLnSpc="1">
            <a:prstTxWarp prst="textNoShape">
              <a:avLst/>
            </a:prstTxWarp>
            <a:normAutofit fontScale="90000"/>
          </a:bodyPr>
          <a:lstStyle/>
          <a:p>
            <a:pPr>
              <a:defRPr/>
            </a:pPr>
            <a:r>
              <a:rPr lang="en-US" dirty="0" smtClean="0"/>
              <a:t>Photosynthesis Road Map</a:t>
            </a:r>
            <a:endParaRPr lang="en-US" i="1" dirty="0"/>
          </a:p>
        </p:txBody>
      </p:sp>
      <p:sp>
        <p:nvSpPr>
          <p:cNvPr id="28674" name="Content Placeholder 2"/>
          <p:cNvSpPr>
            <a:spLocks noGrp="1"/>
          </p:cNvSpPr>
          <p:nvPr>
            <p:ph idx="1"/>
          </p:nvPr>
        </p:nvSpPr>
        <p:spPr>
          <a:xfrm>
            <a:off x="0" y="838200"/>
            <a:ext cx="4461883" cy="6019800"/>
          </a:xfrm>
        </p:spPr>
        <p:txBody>
          <a:bodyPr/>
          <a:lstStyle/>
          <a:p>
            <a:r>
              <a:rPr lang="en-US" sz="3200" dirty="0" smtClean="0">
                <a:ea typeface="ＭＳ Ｐゴシック" charset="-128"/>
              </a:rPr>
              <a:t>Occurs in 2 stages</a:t>
            </a:r>
          </a:p>
          <a:p>
            <a:pPr lvl="1"/>
            <a:r>
              <a:rPr lang="en-US" sz="3200" u="sng" dirty="0" smtClean="0">
                <a:ea typeface="ＭＳ Ｐゴシック" charset="-128"/>
              </a:rPr>
              <a:t>Light reactions </a:t>
            </a:r>
            <a:r>
              <a:rPr lang="en-US" sz="3200" dirty="0" smtClean="0">
                <a:ea typeface="ＭＳ Ｐゴシック" charset="-128"/>
              </a:rPr>
              <a:t>– convert solar </a:t>
            </a:r>
            <a:r>
              <a:rPr lang="en-US" sz="3200" dirty="0" err="1" smtClean="0"/>
              <a:t>nrg</a:t>
            </a:r>
            <a:r>
              <a:rPr lang="en-US" sz="3200" dirty="0" smtClean="0"/>
              <a:t> </a:t>
            </a:r>
            <a:r>
              <a:rPr lang="en-US" sz="3200" dirty="0" smtClean="0">
                <a:ea typeface="ＭＳ Ｐゴシック" charset="-128"/>
                <a:sym typeface="Wingdings" pitchFamily="2" charset="2"/>
              </a:rPr>
              <a:t> chemical </a:t>
            </a:r>
            <a:r>
              <a:rPr lang="en-US" sz="3200" dirty="0" err="1" smtClean="0">
                <a:ea typeface="ＭＳ Ｐゴシック" charset="-128"/>
                <a:sym typeface="Wingdings" pitchFamily="2" charset="2"/>
              </a:rPr>
              <a:t>nrg</a:t>
            </a:r>
            <a:endParaRPr lang="en-US" sz="3200" dirty="0" smtClean="0">
              <a:ea typeface="ＭＳ Ｐゴシック" charset="-128"/>
            </a:endParaRPr>
          </a:p>
          <a:p>
            <a:pPr lvl="1"/>
            <a:r>
              <a:rPr lang="en-US" sz="3200" u="sng" dirty="0" smtClean="0">
                <a:ea typeface="ＭＳ Ｐゴシック" charset="-128"/>
              </a:rPr>
              <a:t>Calvin cycle </a:t>
            </a:r>
            <a:r>
              <a:rPr lang="en-US" sz="3200" dirty="0" smtClean="0">
                <a:ea typeface="ＭＳ Ｐゴシック" charset="-128"/>
              </a:rPr>
              <a:t>– uses products of the light reactions to make sugar from CO</a:t>
            </a:r>
            <a:r>
              <a:rPr lang="en-US" sz="3200" baseline="-25000" dirty="0" smtClean="0">
                <a:ea typeface="ＭＳ Ｐゴシック" charset="-128"/>
              </a:rPr>
              <a:t>2</a:t>
            </a:r>
          </a:p>
        </p:txBody>
      </p:sp>
      <p:pic>
        <p:nvPicPr>
          <p:cNvPr id="28675" name="07_03PhotosynthesisMap_2-L.jpg" descr="/Volumes/EB4_IRDVD_1/Chapter_07/B_Jpeg_Images/07_Labeled_Images/07_03PhotosynthesisMap_2-L.jpg"/>
          <p:cNvPicPr>
            <a:picLocks noChangeAspect="1"/>
          </p:cNvPicPr>
          <p:nvPr/>
        </p:nvPicPr>
        <p:blipFill>
          <a:blip r:embed="rId2" r:link="rId3" cstate="print"/>
          <a:srcRect l="10085" r="16212" b="1395"/>
          <a:stretch>
            <a:fillRect/>
          </a:stretch>
        </p:blipFill>
        <p:spPr bwMode="auto">
          <a:xfrm>
            <a:off x="4724400" y="990600"/>
            <a:ext cx="4419600" cy="5029200"/>
          </a:xfrm>
          <a:prstGeom prst="rect">
            <a:avLst/>
          </a:prstGeom>
          <a:noFill/>
          <a:ln w="9525">
            <a:noFill/>
            <a:miter lim="800000"/>
            <a:headEnd/>
            <a:tailEnd/>
          </a:ln>
        </p:spPr>
      </p:pic>
    </p:spTree>
    <p:extLst>
      <p:ext uri="{BB962C8B-B14F-4D97-AF65-F5344CB8AC3E}">
        <p14:creationId xmlns:p14="http://schemas.microsoft.com/office/powerpoint/2010/main" val="4188784820"/>
      </p:ext>
    </p:extLst>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0"/>
            <a:ext cx="8287657" cy="652189"/>
          </a:xfrm>
        </p:spPr>
        <p:txBody>
          <a:bodyPr>
            <a:normAutofit/>
          </a:bodyPr>
          <a:lstStyle/>
          <a:p>
            <a:r>
              <a:rPr lang="en-US" sz="3600" dirty="0" smtClean="0"/>
              <a:t>Unpacking light reactions</a:t>
            </a:r>
            <a:endParaRPr lang="en-US" sz="3600" dirty="0"/>
          </a:p>
        </p:txBody>
      </p:sp>
      <p:sp>
        <p:nvSpPr>
          <p:cNvPr id="3" name="Content Placeholder 2"/>
          <p:cNvSpPr>
            <a:spLocks noGrp="1"/>
          </p:cNvSpPr>
          <p:nvPr>
            <p:ph idx="1"/>
          </p:nvPr>
        </p:nvSpPr>
        <p:spPr>
          <a:xfrm>
            <a:off x="0" y="652189"/>
            <a:ext cx="9144000" cy="6205811"/>
          </a:xfrm>
        </p:spPr>
        <p:txBody>
          <a:bodyPr/>
          <a:lstStyle/>
          <a:p>
            <a:r>
              <a:rPr lang="en-US" sz="2400" dirty="0" smtClean="0"/>
              <a:t>Two photosystems work together to produce ATP and NADPH needed for light-independent reactions (Calvin cycle)</a:t>
            </a:r>
          </a:p>
        </p:txBody>
      </p:sp>
      <p:pic>
        <p:nvPicPr>
          <p:cNvPr id="4" name="Content Placeholder 3" descr="07_11aThylakoidMembrane-L.jpg"/>
          <p:cNvPicPr>
            <a:picLocks noChangeAspect="1"/>
          </p:cNvPicPr>
          <p:nvPr/>
        </p:nvPicPr>
        <p:blipFill>
          <a:blip r:embed="rId2" cstate="print"/>
          <a:srcRect t="10031" b="10031"/>
          <a:stretch>
            <a:fillRect/>
          </a:stretch>
        </p:blipFill>
        <p:spPr bwMode="auto">
          <a:xfrm>
            <a:off x="467582" y="1941684"/>
            <a:ext cx="7896274" cy="4308579"/>
          </a:xfrm>
          <a:prstGeom prst="rect">
            <a:avLst/>
          </a:prstGeom>
          <a:noFill/>
          <a:ln w="9525">
            <a:noFill/>
            <a:miter lim="800000"/>
            <a:headEnd/>
            <a:tailEnd/>
          </a:ln>
        </p:spPr>
      </p:pic>
    </p:spTree>
    <p:extLst>
      <p:ext uri="{BB962C8B-B14F-4D97-AF65-F5344CB8AC3E}">
        <p14:creationId xmlns:p14="http://schemas.microsoft.com/office/powerpoint/2010/main" val="1548066803"/>
      </p:ext>
    </p:extLst>
  </p:cSld>
  <p:clrMapOvr>
    <a:masterClrMapping/>
  </p:clrMapOvr>
  <p:transition xmlns:p14="http://schemas.microsoft.com/office/powerpoint/2010/mai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3" descr="07_10LightReactions_3-L.jpg"/>
          <p:cNvPicPr>
            <a:picLocks noGrp="1" noChangeAspect="1"/>
          </p:cNvPicPr>
          <p:nvPr>
            <p:ph idx="1"/>
          </p:nvPr>
        </p:nvPicPr>
        <p:blipFill>
          <a:blip r:embed="rId2" cstate="print"/>
          <a:srcRect t="6325" b="7913"/>
          <a:stretch>
            <a:fillRect/>
          </a:stretch>
        </p:blipFill>
        <p:spPr>
          <a:xfrm>
            <a:off x="1063988" y="0"/>
            <a:ext cx="7013165" cy="3810412"/>
          </a:xfrm>
        </p:spPr>
      </p:pic>
      <p:sp>
        <p:nvSpPr>
          <p:cNvPr id="5" name="TextBox 4"/>
          <p:cNvSpPr txBox="1"/>
          <p:nvPr/>
        </p:nvSpPr>
        <p:spPr>
          <a:xfrm>
            <a:off x="82945" y="4007149"/>
            <a:ext cx="9061055" cy="2636619"/>
          </a:xfrm>
          <a:prstGeom prst="rect">
            <a:avLst/>
          </a:prstGeom>
          <a:noFill/>
        </p:spPr>
        <p:txBody>
          <a:bodyPr wrap="square">
            <a:spAutoFit/>
          </a:bodyPr>
          <a:lstStyle/>
          <a:p>
            <a:pPr marL="457200" indent="-457200">
              <a:buFont typeface="Arial" pitchFamily="34" charset="0"/>
              <a:buChar char="•"/>
            </a:pPr>
            <a:r>
              <a:rPr lang="en-US" sz="2400" dirty="0">
                <a:latin typeface="Calibri" pitchFamily="34" charset="0"/>
              </a:rPr>
              <a:t>Photons excite water-splitting </a:t>
            </a:r>
            <a:r>
              <a:rPr lang="en-US" sz="2400" dirty="0" smtClean="0">
                <a:latin typeface="Calibri" pitchFamily="34" charset="0"/>
              </a:rPr>
              <a:t>photosystem (PS II), </a:t>
            </a:r>
            <a:r>
              <a:rPr lang="en-US" sz="2400" dirty="0">
                <a:latin typeface="Calibri" pitchFamily="34" charset="0"/>
              </a:rPr>
              <a:t>then are trapped by an electron acceptor</a:t>
            </a:r>
          </a:p>
          <a:p>
            <a:pPr marL="457200" indent="-457200">
              <a:buFont typeface="Arial" pitchFamily="34" charset="0"/>
              <a:buChar char="•"/>
            </a:pPr>
            <a:r>
              <a:rPr lang="en-US" sz="2400" dirty="0">
                <a:latin typeface="Calibri" pitchFamily="34" charset="0"/>
              </a:rPr>
              <a:t>Light-excited </a:t>
            </a:r>
            <a:r>
              <a:rPr lang="en-US" sz="2400" dirty="0" smtClean="0">
                <a:latin typeface="Calibri" pitchFamily="34" charset="0"/>
              </a:rPr>
              <a:t>electrons taken </a:t>
            </a:r>
            <a:r>
              <a:rPr lang="en-US" sz="2400" dirty="0">
                <a:latin typeface="Calibri" pitchFamily="34" charset="0"/>
              </a:rPr>
              <a:t>from </a:t>
            </a:r>
            <a:r>
              <a:rPr lang="en-US" sz="2400" dirty="0" smtClean="0">
                <a:latin typeface="Calibri" pitchFamily="34" charset="0"/>
              </a:rPr>
              <a:t>H</a:t>
            </a:r>
            <a:r>
              <a:rPr lang="en-US" sz="2400" baseline="-25000" dirty="0" smtClean="0">
                <a:latin typeface="Calibri" pitchFamily="34" charset="0"/>
              </a:rPr>
              <a:t>2</a:t>
            </a:r>
            <a:r>
              <a:rPr lang="en-US" sz="2400" dirty="0" smtClean="0">
                <a:latin typeface="Calibri" pitchFamily="34" charset="0"/>
              </a:rPr>
              <a:t>O, </a:t>
            </a:r>
            <a:r>
              <a:rPr lang="en-US" sz="2400" dirty="0">
                <a:latin typeface="Calibri" pitchFamily="34" charset="0"/>
              </a:rPr>
              <a:t>so </a:t>
            </a:r>
            <a:r>
              <a:rPr lang="en-US" sz="2400" dirty="0" smtClean="0">
                <a:latin typeface="Calibri" pitchFamily="34" charset="0"/>
              </a:rPr>
              <a:t>H</a:t>
            </a:r>
            <a:r>
              <a:rPr lang="en-US" sz="2400" baseline="-25000" dirty="0" smtClean="0">
                <a:latin typeface="Calibri" pitchFamily="34" charset="0"/>
              </a:rPr>
              <a:t>2</a:t>
            </a:r>
            <a:r>
              <a:rPr lang="en-US" sz="2400" dirty="0" smtClean="0">
                <a:latin typeface="Calibri" pitchFamily="34" charset="0"/>
              </a:rPr>
              <a:t>O oxidized into </a:t>
            </a:r>
            <a:r>
              <a:rPr lang="en-US" sz="2400" dirty="0" smtClean="0">
                <a:latin typeface="Calibri" pitchFamily="34" charset="0"/>
                <a:sym typeface="Wingdings" pitchFamily="2" charset="2"/>
              </a:rPr>
              <a:t> O and H</a:t>
            </a:r>
            <a:r>
              <a:rPr lang="en-US" sz="2400" baseline="30000" dirty="0" smtClean="0">
                <a:latin typeface="Calibri" pitchFamily="34" charset="0"/>
                <a:sym typeface="Wingdings" pitchFamily="2" charset="2"/>
              </a:rPr>
              <a:t>+</a:t>
            </a:r>
          </a:p>
          <a:p>
            <a:pPr marL="457200" indent="-457200">
              <a:buFont typeface="Arial" pitchFamily="34" charset="0"/>
              <a:buChar char="•"/>
            </a:pPr>
            <a:r>
              <a:rPr lang="en-US" sz="2400" dirty="0" smtClean="0">
                <a:latin typeface="Calibri" pitchFamily="34" charset="0"/>
                <a:sym typeface="Wingdings" pitchFamily="2" charset="2"/>
              </a:rPr>
              <a:t>Energized electrons from PS II pass </a:t>
            </a:r>
            <a:r>
              <a:rPr lang="en-US" sz="2400" i="1" dirty="0" smtClean="0">
                <a:latin typeface="Calibri" pitchFamily="34" charset="0"/>
                <a:sym typeface="Wingdings" pitchFamily="2" charset="2"/>
              </a:rPr>
              <a:t>down</a:t>
            </a:r>
            <a:r>
              <a:rPr lang="en-US" sz="2400" dirty="0" smtClean="0">
                <a:latin typeface="Calibri" pitchFamily="34" charset="0"/>
                <a:sym typeface="Wingdings" pitchFamily="2" charset="2"/>
              </a:rPr>
              <a:t> electron transport chain to PS I (NADPH producing photosystem)</a:t>
            </a:r>
          </a:p>
          <a:p>
            <a:pPr marL="457200" indent="-457200"/>
            <a:endParaRPr lang="en-US" sz="3200" baseline="-25000" dirty="0">
              <a:latin typeface="Calibri" pitchFamily="34" charset="0"/>
            </a:endParaRPr>
          </a:p>
        </p:txBody>
      </p:sp>
    </p:spTree>
    <p:extLst>
      <p:ext uri="{BB962C8B-B14F-4D97-AF65-F5344CB8AC3E}">
        <p14:creationId xmlns:p14="http://schemas.microsoft.com/office/powerpoint/2010/main" val="588945148"/>
      </p:ext>
    </p:extLst>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7_11aThylakoidMembrane-L.jpg"/>
          <p:cNvPicPr>
            <a:picLocks noChangeAspect="1"/>
          </p:cNvPicPr>
          <p:nvPr/>
        </p:nvPicPr>
        <p:blipFill>
          <a:blip r:embed="rId2" cstate="print"/>
          <a:srcRect t="10031" b="10031"/>
          <a:stretch>
            <a:fillRect/>
          </a:stretch>
        </p:blipFill>
        <p:spPr bwMode="auto">
          <a:xfrm>
            <a:off x="0" y="0"/>
            <a:ext cx="9144000" cy="4989397"/>
          </a:xfrm>
          <a:prstGeom prst="rect">
            <a:avLst/>
          </a:prstGeom>
          <a:noFill/>
          <a:ln w="9525">
            <a:noFill/>
            <a:miter lim="800000"/>
            <a:headEnd/>
            <a:tailEnd/>
          </a:ln>
        </p:spPr>
      </p:pic>
      <p:sp>
        <p:nvSpPr>
          <p:cNvPr id="7" name="Rectangle 6"/>
          <p:cNvSpPr/>
          <p:nvPr/>
        </p:nvSpPr>
        <p:spPr>
          <a:xfrm>
            <a:off x="0" y="4867413"/>
            <a:ext cx="9144000" cy="1384995"/>
          </a:xfrm>
          <a:prstGeom prst="rect">
            <a:avLst/>
          </a:prstGeom>
        </p:spPr>
        <p:txBody>
          <a:bodyPr wrap="square">
            <a:spAutoFit/>
          </a:bodyPr>
          <a:lstStyle/>
          <a:p>
            <a:pPr marL="457200" indent="-457200">
              <a:buFont typeface="Arial" pitchFamily="34" charset="0"/>
              <a:buChar char="•"/>
            </a:pPr>
            <a:r>
              <a:rPr lang="en-US" sz="2800" dirty="0" err="1">
                <a:latin typeface="Calibri" pitchFamily="34" charset="0"/>
                <a:sym typeface="Wingdings" pitchFamily="2" charset="2"/>
              </a:rPr>
              <a:t>Nrg</a:t>
            </a:r>
            <a:r>
              <a:rPr lang="en-US" sz="2800" dirty="0">
                <a:latin typeface="Calibri" pitchFamily="34" charset="0"/>
                <a:sym typeface="Wingdings" pitchFamily="2" charset="2"/>
              </a:rPr>
              <a:t> released by this electron </a:t>
            </a:r>
            <a:r>
              <a:rPr lang="en-US" sz="2800" dirty="0" smtClean="0">
                <a:latin typeface="Calibri" pitchFamily="34" charset="0"/>
                <a:sym typeface="Wingdings" pitchFamily="2" charset="2"/>
              </a:rPr>
              <a:t>“</a:t>
            </a:r>
            <a:r>
              <a:rPr lang="en-US" sz="2800" dirty="0">
                <a:latin typeface="Calibri" pitchFamily="34" charset="0"/>
                <a:sym typeface="Wingdings" pitchFamily="2" charset="2"/>
              </a:rPr>
              <a:t>f</a:t>
            </a:r>
            <a:r>
              <a:rPr lang="en-US" sz="2800" dirty="0" smtClean="0">
                <a:latin typeface="Calibri" pitchFamily="34" charset="0"/>
                <a:sym typeface="Wingdings" pitchFamily="2" charset="2"/>
              </a:rPr>
              <a:t>all</a:t>
            </a:r>
            <a:r>
              <a:rPr lang="en-US" sz="2800" dirty="0">
                <a:latin typeface="Calibri" pitchFamily="34" charset="0"/>
                <a:sym typeface="Wingdings" pitchFamily="2" charset="2"/>
              </a:rPr>
              <a:t>” and H</a:t>
            </a:r>
            <a:r>
              <a:rPr lang="en-US" sz="2800" baseline="30000" dirty="0">
                <a:latin typeface="Calibri" pitchFamily="34" charset="0"/>
                <a:sym typeface="Wingdings" pitchFamily="2" charset="2"/>
              </a:rPr>
              <a:t>+</a:t>
            </a:r>
            <a:r>
              <a:rPr lang="en-US" sz="2800" dirty="0">
                <a:latin typeface="Calibri" pitchFamily="34" charset="0"/>
                <a:sym typeface="Wingdings" pitchFamily="2" charset="2"/>
              </a:rPr>
              <a:t> ions used to create proton gradient are used by ATP synthase to generate ATP</a:t>
            </a:r>
            <a:endParaRPr lang="en-US" sz="2800" baseline="30000" dirty="0">
              <a:latin typeface="Calibri" pitchFamily="34" charset="0"/>
              <a:sym typeface="Wingdings" pitchFamily="2" charset="2"/>
            </a:endParaRPr>
          </a:p>
        </p:txBody>
      </p:sp>
    </p:spTree>
    <p:extLst>
      <p:ext uri="{BB962C8B-B14F-4D97-AF65-F5344CB8AC3E}">
        <p14:creationId xmlns:p14="http://schemas.microsoft.com/office/powerpoint/2010/main" val="1415958495"/>
      </p:ext>
    </p:extLst>
  </p:cSld>
  <p:clrMapOvr>
    <a:masterClrMapping/>
  </p:clrMapOvr>
  <p:transition xmlns:p14="http://schemas.microsoft.com/office/powerpoint/2010/mai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840902"/>
            <a:ext cx="4038600" cy="6001642"/>
          </a:xfrm>
          <a:prstGeom prst="rect">
            <a:avLst/>
          </a:prstGeom>
          <a:noFill/>
        </p:spPr>
        <p:txBody>
          <a:bodyPr>
            <a:spAutoFit/>
          </a:bodyPr>
          <a:lstStyle/>
          <a:p>
            <a:pPr marL="457200" indent="-457200">
              <a:buFont typeface="Arial" pitchFamily="34" charset="0"/>
              <a:buChar char="•"/>
            </a:pPr>
            <a:r>
              <a:rPr lang="en-US" sz="3200" dirty="0" smtClean="0">
                <a:latin typeface="Calibri" pitchFamily="34" charset="0"/>
              </a:rPr>
              <a:t>NADPH</a:t>
            </a:r>
            <a:r>
              <a:rPr lang="en-US" sz="3200" dirty="0">
                <a:latin typeface="Calibri" pitchFamily="34" charset="0"/>
              </a:rPr>
              <a:t>-producing PS </a:t>
            </a:r>
            <a:r>
              <a:rPr lang="en-US" sz="3200" dirty="0" smtClean="0">
                <a:latin typeface="Calibri" pitchFamily="34" charset="0"/>
              </a:rPr>
              <a:t>(PS I) transfers </a:t>
            </a:r>
            <a:r>
              <a:rPr lang="en-US" sz="3200" dirty="0">
                <a:latin typeface="Calibri" pitchFamily="34" charset="0"/>
              </a:rPr>
              <a:t>its light</a:t>
            </a:r>
            <a:r>
              <a:rPr lang="en-US" sz="3200" dirty="0" smtClean="0">
                <a:latin typeface="Calibri" pitchFamily="34" charset="0"/>
              </a:rPr>
              <a:t>-excited electrons </a:t>
            </a:r>
            <a:r>
              <a:rPr lang="en-US" sz="3200" dirty="0">
                <a:latin typeface="Calibri" pitchFamily="34" charset="0"/>
              </a:rPr>
              <a:t>to </a:t>
            </a:r>
          </a:p>
          <a:p>
            <a:pPr marL="457200" indent="-457200"/>
            <a:r>
              <a:rPr lang="en-US" sz="3200" dirty="0">
                <a:latin typeface="Calibri" pitchFamily="34" charset="0"/>
              </a:rPr>
              <a:t>     NADP</a:t>
            </a:r>
            <a:r>
              <a:rPr lang="en-US" sz="3200" baseline="30000" dirty="0">
                <a:latin typeface="Calibri" pitchFamily="34" charset="0"/>
              </a:rPr>
              <a:t>+</a:t>
            </a:r>
            <a:r>
              <a:rPr lang="en-US" sz="3200" dirty="0">
                <a:latin typeface="Calibri" pitchFamily="34" charset="0"/>
              </a:rPr>
              <a:t>, thus      </a:t>
            </a:r>
          </a:p>
          <a:p>
            <a:pPr marL="457200" indent="-457200"/>
            <a:r>
              <a:rPr lang="en-US" sz="3200" dirty="0">
                <a:latin typeface="Calibri" pitchFamily="34" charset="0"/>
              </a:rPr>
              <a:t>     reducing it to         </a:t>
            </a:r>
            <a:endParaRPr lang="en-US" sz="3200" baseline="-25000" dirty="0">
              <a:latin typeface="Calibri" pitchFamily="34" charset="0"/>
            </a:endParaRPr>
          </a:p>
          <a:p>
            <a:pPr marL="457200" indent="-457200"/>
            <a:r>
              <a:rPr lang="en-US" sz="3200" baseline="-25000" dirty="0">
                <a:latin typeface="Calibri" pitchFamily="34" charset="0"/>
              </a:rPr>
              <a:t> </a:t>
            </a:r>
            <a:r>
              <a:rPr lang="en-US" sz="3200" dirty="0">
                <a:latin typeface="Calibri" pitchFamily="34" charset="0"/>
              </a:rPr>
              <a:t>    </a:t>
            </a:r>
            <a:r>
              <a:rPr lang="en-US" sz="3200" dirty="0" smtClean="0">
                <a:latin typeface="Calibri" pitchFamily="34" charset="0"/>
              </a:rPr>
              <a:t>NADPH</a:t>
            </a:r>
            <a:endParaRPr lang="en-US" sz="3200" dirty="0">
              <a:latin typeface="Calibri" pitchFamily="34" charset="0"/>
            </a:endParaRPr>
          </a:p>
          <a:p>
            <a:pPr marL="457200" indent="-457200">
              <a:buFont typeface="Arial"/>
              <a:buChar char="•"/>
            </a:pPr>
            <a:r>
              <a:rPr lang="en-US" sz="3200" dirty="0" smtClean="0">
                <a:latin typeface="Calibri" pitchFamily="34" charset="0"/>
              </a:rPr>
              <a:t>NADPH and ATP powers light-independent, CO</a:t>
            </a:r>
            <a:r>
              <a:rPr lang="en-US" sz="3200" baseline="-25000" dirty="0" smtClean="0">
                <a:latin typeface="Calibri" pitchFamily="34" charset="0"/>
              </a:rPr>
              <a:t>2</a:t>
            </a:r>
            <a:r>
              <a:rPr lang="en-US" sz="3200" dirty="0" smtClean="0">
                <a:latin typeface="Calibri" pitchFamily="34" charset="0"/>
              </a:rPr>
              <a:t> fixation pathway (Calvin cycle)</a:t>
            </a:r>
          </a:p>
        </p:txBody>
      </p:sp>
      <p:pic>
        <p:nvPicPr>
          <p:cNvPr id="43011" name="Content Placeholder 4" descr="07_10LightReactions_3-L.jpg"/>
          <p:cNvPicPr>
            <a:picLocks noGrp="1" noChangeAspect="1"/>
          </p:cNvPicPr>
          <p:nvPr>
            <p:ph idx="1"/>
          </p:nvPr>
        </p:nvPicPr>
        <p:blipFill rotWithShape="1">
          <a:blip r:embed="rId2" cstate="print"/>
          <a:srcRect l="32715" t="5031" b="23376"/>
          <a:stretch/>
        </p:blipFill>
        <p:spPr>
          <a:xfrm>
            <a:off x="3969066" y="1613312"/>
            <a:ext cx="5174934" cy="4247472"/>
          </a:xfrm>
        </p:spPr>
      </p:pic>
    </p:spTree>
    <p:extLst>
      <p:ext uri="{BB962C8B-B14F-4D97-AF65-F5344CB8AC3E}">
        <p14:creationId xmlns:p14="http://schemas.microsoft.com/office/powerpoint/2010/main" val="3804088972"/>
      </p:ext>
    </p:extLst>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3" descr="07_12LightReactAnalogy-L.jpg"/>
          <p:cNvPicPr>
            <a:picLocks noGrp="1" noChangeAspect="1"/>
          </p:cNvPicPr>
          <p:nvPr>
            <p:ph idx="1"/>
          </p:nvPr>
        </p:nvPicPr>
        <p:blipFill>
          <a:blip r:embed="rId2" cstate="print"/>
          <a:srcRect l="12543" t="217" r="13020" b="-4640"/>
          <a:stretch>
            <a:fillRect/>
          </a:stretch>
        </p:blipFill>
        <p:spPr>
          <a:xfrm>
            <a:off x="300699" y="439890"/>
            <a:ext cx="8165437" cy="6323403"/>
          </a:xfrm>
        </p:spPr>
      </p:pic>
    </p:spTree>
    <p:extLst>
      <p:ext uri="{BB962C8B-B14F-4D97-AF65-F5344CB8AC3E}">
        <p14:creationId xmlns:p14="http://schemas.microsoft.com/office/powerpoint/2010/main" val="2710502042"/>
      </p:ext>
    </p:extLst>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0"/>
            <a:ext cx="8287657" cy="720841"/>
          </a:xfrm>
        </p:spPr>
        <p:txBody>
          <a:bodyPr wrap="square" numCol="1" anchorCtr="0" compatLnSpc="1">
            <a:prstTxWarp prst="textNoShape">
              <a:avLst/>
            </a:prstTxWarp>
          </a:bodyPr>
          <a:lstStyle/>
          <a:p>
            <a:r>
              <a:rPr lang="en-US" dirty="0" smtClean="0">
                <a:ea typeface="ＭＳ Ｐゴシック" charset="-128"/>
              </a:rPr>
              <a:t>Unpacking the Calvin Cycle</a:t>
            </a:r>
          </a:p>
        </p:txBody>
      </p:sp>
      <p:sp>
        <p:nvSpPr>
          <p:cNvPr id="47106" name="Content Placeholder 2"/>
          <p:cNvSpPr>
            <a:spLocks noGrp="1"/>
          </p:cNvSpPr>
          <p:nvPr>
            <p:ph idx="1"/>
          </p:nvPr>
        </p:nvSpPr>
        <p:spPr>
          <a:xfrm>
            <a:off x="-1" y="720841"/>
            <a:ext cx="4530527" cy="6056197"/>
          </a:xfrm>
        </p:spPr>
        <p:txBody>
          <a:bodyPr/>
          <a:lstStyle/>
          <a:p>
            <a:r>
              <a:rPr lang="en-US" dirty="0" smtClean="0">
                <a:ea typeface="ＭＳ Ｐゴシック" charset="-128"/>
              </a:rPr>
              <a:t>Recall the inputs</a:t>
            </a:r>
          </a:p>
          <a:p>
            <a:pPr lvl="1"/>
            <a:r>
              <a:rPr lang="en-US" dirty="0" smtClean="0">
                <a:ea typeface="ＭＳ Ｐゴシック" charset="-128"/>
              </a:rPr>
              <a:t>CO</a:t>
            </a:r>
            <a:r>
              <a:rPr lang="en-US" baseline="-25000" dirty="0" smtClean="0">
                <a:ea typeface="ＭＳ Ｐゴシック" charset="-128"/>
              </a:rPr>
              <a:t>2</a:t>
            </a:r>
            <a:r>
              <a:rPr lang="en-US" dirty="0" smtClean="0">
                <a:ea typeface="ＭＳ Ｐゴシック" charset="-128"/>
              </a:rPr>
              <a:t> from atmosphere – the carbon source</a:t>
            </a:r>
          </a:p>
          <a:p>
            <a:pPr lvl="1"/>
            <a:r>
              <a:rPr lang="en-US" dirty="0" smtClean="0">
                <a:ea typeface="ＭＳ Ｐゴシック" charset="-128"/>
              </a:rPr>
              <a:t>ATP – provides </a:t>
            </a:r>
            <a:r>
              <a:rPr lang="en-US" dirty="0" err="1" smtClean="0">
                <a:ea typeface="ＭＳ Ｐゴシック" charset="-128"/>
              </a:rPr>
              <a:t>nrg</a:t>
            </a:r>
            <a:r>
              <a:rPr lang="en-US" dirty="0" smtClean="0">
                <a:ea typeface="ＭＳ Ｐゴシック" charset="-128"/>
              </a:rPr>
              <a:t> to make G3P sugar</a:t>
            </a:r>
          </a:p>
          <a:p>
            <a:pPr lvl="1"/>
            <a:r>
              <a:rPr lang="en-US" dirty="0" smtClean="0">
                <a:ea typeface="ＭＳ Ｐゴシック" charset="-128"/>
              </a:rPr>
              <a:t>NADPH – provider of hi </a:t>
            </a:r>
            <a:r>
              <a:rPr lang="en-US" dirty="0" err="1" smtClean="0">
                <a:ea typeface="ＭＳ Ｐゴシック" charset="-128"/>
              </a:rPr>
              <a:t>nrg</a:t>
            </a:r>
            <a:r>
              <a:rPr lang="en-US" dirty="0" smtClean="0">
                <a:ea typeface="ＭＳ Ｐゴシック" charset="-128"/>
              </a:rPr>
              <a:t> electrons to make G3P sugar</a:t>
            </a:r>
          </a:p>
          <a:p>
            <a:r>
              <a:rPr lang="en-US" dirty="0" smtClean="0">
                <a:ea typeface="ＭＳ Ｐゴシック" charset="-128"/>
              </a:rPr>
              <a:t>It</a:t>
            </a:r>
            <a:r>
              <a:rPr lang="en-US" altLang="en-US" dirty="0" smtClean="0">
                <a:ea typeface="ＭＳ Ｐゴシック" charset="-128"/>
              </a:rPr>
              <a:t>’</a:t>
            </a:r>
            <a:r>
              <a:rPr lang="en-US" dirty="0" smtClean="0">
                <a:ea typeface="ＭＳ Ｐゴシック" charset="-128"/>
              </a:rPr>
              <a:t>s a cycle, so regenerates starting material with each turn</a:t>
            </a:r>
          </a:p>
        </p:txBody>
      </p:sp>
      <p:pic>
        <p:nvPicPr>
          <p:cNvPr id="4" name="Content Placeholder 3" descr="07_13CalvinCycle_4-L.jpg"/>
          <p:cNvPicPr>
            <a:picLocks noChangeAspect="1"/>
          </p:cNvPicPr>
          <p:nvPr/>
        </p:nvPicPr>
        <p:blipFill>
          <a:blip r:embed="rId2" cstate="print"/>
          <a:srcRect l="10390" t="-4277" r="11401" b="-4173"/>
          <a:stretch>
            <a:fillRect/>
          </a:stretch>
        </p:blipFill>
        <p:spPr bwMode="auto">
          <a:xfrm>
            <a:off x="4473905" y="1050510"/>
            <a:ext cx="4301132" cy="4521703"/>
          </a:xfrm>
          <a:prstGeom prst="rect">
            <a:avLst/>
          </a:prstGeom>
          <a:noFill/>
          <a:ln w="9525">
            <a:noFill/>
            <a:miter lim="800000"/>
            <a:headEnd/>
            <a:tailEnd/>
          </a:ln>
        </p:spPr>
      </p:pic>
    </p:spTree>
    <p:extLst>
      <p:ext uri="{BB962C8B-B14F-4D97-AF65-F5344CB8AC3E}">
        <p14:creationId xmlns:p14="http://schemas.microsoft.com/office/powerpoint/2010/main" val="2796014753"/>
      </p:ext>
    </p:extLst>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0"/>
            <a:ext cx="6478134" cy="845457"/>
          </a:xfrm>
        </p:spPr>
        <p:txBody>
          <a:bodyPr/>
          <a:lstStyle/>
          <a:p>
            <a:pPr>
              <a:defRPr/>
            </a:pPr>
            <a:r>
              <a:rPr lang="en-US" dirty="0" smtClean="0"/>
              <a:t>Defining metabolism</a:t>
            </a:r>
            <a:endParaRPr lang="en-US" dirty="0"/>
          </a:p>
        </p:txBody>
      </p:sp>
      <p:sp>
        <p:nvSpPr>
          <p:cNvPr id="14338" name="Content Placeholder 2"/>
          <p:cNvSpPr>
            <a:spLocks noGrp="1"/>
          </p:cNvSpPr>
          <p:nvPr>
            <p:ph idx="1"/>
          </p:nvPr>
        </p:nvSpPr>
        <p:spPr>
          <a:xfrm>
            <a:off x="1" y="984005"/>
            <a:ext cx="9038172" cy="5873995"/>
          </a:xfrm>
        </p:spPr>
        <p:txBody>
          <a:bodyPr/>
          <a:lstStyle/>
          <a:p>
            <a:pPr lvl="0"/>
            <a:r>
              <a:rPr lang="en-US" sz="2400" dirty="0" smtClean="0"/>
              <a:t>Sum of all chemical reactions occurring in a living organism</a:t>
            </a:r>
          </a:p>
          <a:p>
            <a:pPr lvl="0"/>
            <a:r>
              <a:rPr lang="en-US" sz="2400" dirty="0" smtClean="0"/>
              <a:t>Includes</a:t>
            </a:r>
          </a:p>
          <a:p>
            <a:pPr lvl="1"/>
            <a:r>
              <a:rPr lang="en-US" sz="2400" u="sng" dirty="0" smtClean="0"/>
              <a:t>Catabolism</a:t>
            </a:r>
            <a:r>
              <a:rPr lang="en-US" sz="2400" dirty="0" smtClean="0"/>
              <a:t> – breaking down large molecules into smaller molecules; releases energy (exergonic reactions)</a:t>
            </a:r>
          </a:p>
          <a:p>
            <a:pPr lvl="1"/>
            <a:r>
              <a:rPr lang="en-US" sz="2400" u="sng" dirty="0" smtClean="0"/>
              <a:t>Anabolism</a:t>
            </a:r>
            <a:r>
              <a:rPr lang="en-US" sz="2400" dirty="0" smtClean="0"/>
              <a:t> – synthesis of large molecules from smaller molecules; requires energy (endergonic reactions)</a:t>
            </a:r>
          </a:p>
          <a:p>
            <a:pPr marL="274637" lvl="1" indent="0">
              <a:buNone/>
            </a:pPr>
            <a:endParaRPr lang="en-US" sz="2400" dirty="0"/>
          </a:p>
          <a:p>
            <a:r>
              <a:rPr lang="en-US" sz="2400" dirty="0" smtClean="0"/>
              <a:t>Photosynthesis and cellular respiration both involve metabolic processes that </a:t>
            </a:r>
          </a:p>
          <a:p>
            <a:pPr lvl="1"/>
            <a:r>
              <a:rPr lang="en-US" sz="2400" dirty="0" smtClean="0"/>
              <a:t>Occur on a molecular level inside cells</a:t>
            </a:r>
          </a:p>
          <a:p>
            <a:pPr lvl="1"/>
            <a:r>
              <a:rPr lang="en-US" sz="2400" dirty="0" smtClean="0"/>
              <a:t>Produce energy-yielding molecules that sustain life</a:t>
            </a:r>
            <a:endParaRPr lang="en-US" sz="2400" dirty="0"/>
          </a:p>
        </p:txBody>
      </p:sp>
    </p:spTree>
    <p:extLst>
      <p:ext uri="{BB962C8B-B14F-4D97-AF65-F5344CB8AC3E}">
        <p14:creationId xmlns:p14="http://schemas.microsoft.com/office/powerpoint/2010/main" val="344423451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r>
              <a:rPr lang="en-US" dirty="0" smtClean="0">
                <a:ea typeface="ＭＳ Ｐゴシック" charset="-128"/>
              </a:rPr>
              <a:t>Misconception</a:t>
            </a:r>
          </a:p>
        </p:txBody>
      </p:sp>
      <p:sp>
        <p:nvSpPr>
          <p:cNvPr id="50178" name="Content Placeholder 2"/>
          <p:cNvSpPr>
            <a:spLocks noGrp="1"/>
          </p:cNvSpPr>
          <p:nvPr>
            <p:ph idx="1"/>
          </p:nvPr>
        </p:nvSpPr>
        <p:spPr/>
        <p:txBody>
          <a:bodyPr/>
          <a:lstStyle/>
          <a:p>
            <a:r>
              <a:rPr lang="en-US" sz="3200" i="1" dirty="0" smtClean="0">
                <a:ea typeface="ＭＳ Ｐゴシック" charset="-128"/>
              </a:rPr>
              <a:t>Glucose is the direct product of the Calvin cycle</a:t>
            </a:r>
          </a:p>
          <a:p>
            <a:pPr lvl="1"/>
            <a:r>
              <a:rPr lang="en-US" sz="3200" dirty="0" smtClean="0">
                <a:ea typeface="ＭＳ Ｐゴシック" charset="-128"/>
              </a:rPr>
              <a:t>G3P is the direct product.  G3P will be made into glucose, sucrose, or carbohydrates for the plant, e.g. starch, cellulose</a:t>
            </a:r>
          </a:p>
          <a:p>
            <a:endParaRPr lang="en-US" dirty="0" smtClean="0">
              <a:ea typeface="ＭＳ Ｐゴシック" charset="-128"/>
            </a:endParaRPr>
          </a:p>
          <a:p>
            <a:endParaRPr lang="en-US" dirty="0" smtClean="0">
              <a:ea typeface="ＭＳ Ｐゴシック" charset="-128"/>
            </a:endParaRPr>
          </a:p>
        </p:txBody>
      </p:sp>
    </p:spTree>
    <p:extLst>
      <p:ext uri="{BB962C8B-B14F-4D97-AF65-F5344CB8AC3E}">
        <p14:creationId xmlns:p14="http://schemas.microsoft.com/office/powerpoint/2010/main" val="1898496685"/>
      </p:ext>
    </p:extLst>
  </p:cSld>
  <p:clrMapOvr>
    <a:masterClrMapping/>
  </p:clrMapOvr>
  <p:transition xmlns:p14="http://schemas.microsoft.com/office/powerpoint/2010/mai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fontScale="90000"/>
          </a:bodyPr>
          <a:lstStyle/>
          <a:p>
            <a:r>
              <a:rPr lang="en-US" dirty="0" smtClean="0">
                <a:ea typeface="ＭＳ Ｐゴシック" charset="-128"/>
              </a:rPr>
              <a:t>Photosynthetic Strategies in Plants</a:t>
            </a:r>
          </a:p>
        </p:txBody>
      </p:sp>
      <p:sp>
        <p:nvSpPr>
          <p:cNvPr id="52226" name="Content Placeholder 2"/>
          <p:cNvSpPr>
            <a:spLocks noGrp="1"/>
          </p:cNvSpPr>
          <p:nvPr>
            <p:ph idx="1"/>
          </p:nvPr>
        </p:nvSpPr>
        <p:spPr/>
        <p:txBody>
          <a:bodyPr/>
          <a:lstStyle/>
          <a:p>
            <a:r>
              <a:rPr lang="en-US" sz="3200" dirty="0" smtClean="0">
                <a:ea typeface="ＭＳ Ｐゴシック" charset="-128"/>
              </a:rPr>
              <a:t>Three modes of photosynthesis in plants – these reflect climate adaptations</a:t>
            </a:r>
          </a:p>
          <a:p>
            <a:pPr lvl="1"/>
            <a:r>
              <a:rPr lang="en-US" sz="3200" dirty="0" smtClean="0">
                <a:ea typeface="ＭＳ Ｐゴシック" charset="-128"/>
              </a:rPr>
              <a:t>C</a:t>
            </a:r>
            <a:r>
              <a:rPr lang="en-US" sz="3200" baseline="-25000" dirty="0" smtClean="0">
                <a:ea typeface="ＭＳ Ｐゴシック" charset="-128"/>
              </a:rPr>
              <a:t>3</a:t>
            </a:r>
            <a:r>
              <a:rPr lang="en-US" sz="3200" dirty="0" smtClean="0">
                <a:ea typeface="ＭＳ Ｐゴシック" charset="-128"/>
              </a:rPr>
              <a:t> plants </a:t>
            </a:r>
          </a:p>
          <a:p>
            <a:pPr lvl="1"/>
            <a:r>
              <a:rPr lang="en-US" sz="3200" dirty="0" smtClean="0">
                <a:ea typeface="ＭＳ Ｐゴシック" charset="-128"/>
              </a:rPr>
              <a:t>C</a:t>
            </a:r>
            <a:r>
              <a:rPr lang="en-US" sz="3200" baseline="-25000" dirty="0" smtClean="0">
                <a:ea typeface="ＭＳ Ｐゴシック" charset="-128"/>
              </a:rPr>
              <a:t>4</a:t>
            </a:r>
            <a:r>
              <a:rPr lang="en-US" sz="3200" dirty="0" smtClean="0">
                <a:ea typeface="ＭＳ Ｐゴシック" charset="-128"/>
              </a:rPr>
              <a:t> plants</a:t>
            </a:r>
          </a:p>
          <a:p>
            <a:pPr lvl="1"/>
            <a:r>
              <a:rPr lang="en-US" sz="3200" dirty="0" smtClean="0">
                <a:ea typeface="ＭＳ Ｐゴシック" charset="-128"/>
              </a:rPr>
              <a:t>CAM plants</a:t>
            </a:r>
          </a:p>
          <a:p>
            <a:pPr lvl="1"/>
            <a:endParaRPr lang="en-US" dirty="0" smtClean="0">
              <a:ea typeface="ＭＳ Ｐゴシック" charset="-128"/>
            </a:endParaRPr>
          </a:p>
        </p:txBody>
      </p:sp>
    </p:spTree>
    <p:extLst>
      <p:ext uri="{BB962C8B-B14F-4D97-AF65-F5344CB8AC3E}">
        <p14:creationId xmlns:p14="http://schemas.microsoft.com/office/powerpoint/2010/main" val="2306679448"/>
      </p:ext>
    </p:extLst>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wrap="square" numCol="1" anchorCtr="0" compatLnSpc="1">
            <a:prstTxWarp prst="textNoShape">
              <a:avLst/>
            </a:prstTxWarp>
          </a:bodyPr>
          <a:lstStyle/>
          <a:p>
            <a:r>
              <a:rPr lang="en-US" dirty="0" smtClean="0">
                <a:ea typeface="ＭＳ Ｐゴシック" charset="-128"/>
              </a:rPr>
              <a:t>C</a:t>
            </a:r>
            <a:r>
              <a:rPr lang="en-US" baseline="-25000" dirty="0" smtClean="0">
                <a:ea typeface="ＭＳ Ｐゴシック" charset="-128"/>
              </a:rPr>
              <a:t>3</a:t>
            </a:r>
            <a:r>
              <a:rPr lang="en-US" dirty="0" smtClean="0">
                <a:ea typeface="ＭＳ Ｐゴシック" charset="-128"/>
              </a:rPr>
              <a:t> Plants</a:t>
            </a:r>
          </a:p>
        </p:txBody>
      </p:sp>
      <p:sp>
        <p:nvSpPr>
          <p:cNvPr id="53250" name="Content Placeholder 2"/>
          <p:cNvSpPr>
            <a:spLocks noGrp="1"/>
          </p:cNvSpPr>
          <p:nvPr>
            <p:ph idx="1"/>
          </p:nvPr>
        </p:nvSpPr>
        <p:spPr>
          <a:xfrm>
            <a:off x="0" y="914400"/>
            <a:ext cx="9144000" cy="5943600"/>
          </a:xfrm>
        </p:spPr>
        <p:txBody>
          <a:bodyPr/>
          <a:lstStyle/>
          <a:p>
            <a:r>
              <a:rPr lang="en-US" sz="2800" dirty="0"/>
              <a:t>Most common (95% if all plant </a:t>
            </a:r>
            <a:r>
              <a:rPr lang="en-US" sz="2800" dirty="0" err="1"/>
              <a:t>spp</a:t>
            </a:r>
            <a:r>
              <a:rPr lang="en-US" sz="2800" dirty="0"/>
              <a:t>)</a:t>
            </a:r>
          </a:p>
          <a:p>
            <a:r>
              <a:rPr lang="en-US" sz="2800" dirty="0"/>
              <a:t>Use CO</a:t>
            </a:r>
            <a:r>
              <a:rPr lang="en-US" sz="2800" baseline="-25000" dirty="0"/>
              <a:t>2</a:t>
            </a:r>
            <a:r>
              <a:rPr lang="en-US" sz="2800" dirty="0"/>
              <a:t> directly from air to drive Calvin cycle</a:t>
            </a:r>
          </a:p>
          <a:p>
            <a:r>
              <a:rPr lang="en-US" sz="2800" dirty="0"/>
              <a:t>First organic compound formed in Calvin </a:t>
            </a:r>
            <a:r>
              <a:rPr lang="en-US" sz="2800" dirty="0" smtClean="0"/>
              <a:t>cycle </a:t>
            </a:r>
            <a:r>
              <a:rPr lang="en-US" sz="2800" dirty="0"/>
              <a:t>is a 3-C molecule</a:t>
            </a:r>
          </a:p>
          <a:p>
            <a:r>
              <a:rPr lang="en-US" sz="2800" dirty="0"/>
              <a:t>Close stomata in hot, dry conditions </a:t>
            </a:r>
            <a:r>
              <a:rPr lang="en-US" sz="2800" dirty="0" smtClean="0"/>
              <a:t>with </a:t>
            </a:r>
            <a:r>
              <a:rPr lang="en-US" sz="2800" dirty="0"/>
              <a:t>no CO</a:t>
            </a:r>
            <a:r>
              <a:rPr lang="en-US" sz="2800" baseline="-25000" dirty="0"/>
              <a:t>2</a:t>
            </a:r>
            <a:r>
              <a:rPr lang="en-US" sz="2800" dirty="0"/>
              <a:t> uptake (adaptation to </a:t>
            </a:r>
            <a:r>
              <a:rPr lang="en-US" sz="2800" dirty="0" smtClean="0"/>
              <a:t>minimize </a:t>
            </a:r>
            <a:r>
              <a:rPr lang="en-US" sz="2800" dirty="0"/>
              <a:t>water loss)</a:t>
            </a:r>
          </a:p>
          <a:p>
            <a:r>
              <a:rPr lang="en-US" sz="2800" dirty="0"/>
              <a:t>E.g. soybean, rice, wheat, oats, most trees </a:t>
            </a:r>
          </a:p>
        </p:txBody>
      </p:sp>
      <p:pic>
        <p:nvPicPr>
          <p:cNvPr id="4" name="Picture 3"/>
          <p:cNvPicPr>
            <a:picLocks noChangeAspect="1"/>
          </p:cNvPicPr>
          <p:nvPr/>
        </p:nvPicPr>
        <p:blipFill>
          <a:blip r:embed="rId2" cstate="print"/>
          <a:stretch>
            <a:fillRect/>
          </a:stretch>
        </p:blipFill>
        <p:spPr>
          <a:xfrm>
            <a:off x="7315200" y="5047838"/>
            <a:ext cx="1828800" cy="1791388"/>
          </a:xfrm>
          <a:prstGeom prst="rect">
            <a:avLst/>
          </a:prstGeom>
          <a:ln>
            <a:noFill/>
          </a:ln>
          <a:effectLst>
            <a:softEdge rad="112500"/>
          </a:effectLst>
        </p:spPr>
      </p:pic>
      <p:pic>
        <p:nvPicPr>
          <p:cNvPr id="5" name="Picture 4"/>
          <p:cNvPicPr>
            <a:picLocks noChangeAspect="1"/>
          </p:cNvPicPr>
          <p:nvPr/>
        </p:nvPicPr>
        <p:blipFill>
          <a:blip r:embed="rId3" cstate="print"/>
          <a:stretch>
            <a:fillRect/>
          </a:stretch>
        </p:blipFill>
        <p:spPr>
          <a:xfrm>
            <a:off x="2438400" y="4972050"/>
            <a:ext cx="2514600" cy="1885950"/>
          </a:xfrm>
          <a:prstGeom prst="rect">
            <a:avLst/>
          </a:prstGeom>
          <a:ln>
            <a:noFill/>
          </a:ln>
          <a:effectLst>
            <a:softEdge rad="112500"/>
          </a:effectLst>
        </p:spPr>
      </p:pic>
      <p:pic>
        <p:nvPicPr>
          <p:cNvPr id="6" name="Picture 5"/>
          <p:cNvPicPr>
            <a:picLocks noChangeAspect="1"/>
          </p:cNvPicPr>
          <p:nvPr/>
        </p:nvPicPr>
        <p:blipFill>
          <a:blip r:embed="rId4" cstate="print"/>
          <a:stretch>
            <a:fillRect/>
          </a:stretch>
        </p:blipFill>
        <p:spPr>
          <a:xfrm>
            <a:off x="5105400" y="5029200"/>
            <a:ext cx="2235200" cy="1752600"/>
          </a:xfrm>
          <a:prstGeom prst="rect">
            <a:avLst/>
          </a:prstGeom>
          <a:ln>
            <a:noFill/>
          </a:ln>
          <a:effectLst>
            <a:softEdge rad="112500"/>
          </a:effectLst>
        </p:spPr>
      </p:pic>
      <p:pic>
        <p:nvPicPr>
          <p:cNvPr id="7" name="Picture 6"/>
          <p:cNvPicPr>
            <a:picLocks noChangeAspect="1"/>
          </p:cNvPicPr>
          <p:nvPr/>
        </p:nvPicPr>
        <p:blipFill>
          <a:blip r:embed="rId5" cstate="print"/>
          <a:stretch>
            <a:fillRect/>
          </a:stretch>
        </p:blipFill>
        <p:spPr>
          <a:xfrm>
            <a:off x="0" y="5029200"/>
            <a:ext cx="2362200" cy="1771650"/>
          </a:xfrm>
          <a:prstGeom prst="rect">
            <a:avLst/>
          </a:prstGeom>
          <a:ln>
            <a:noFill/>
          </a:ln>
          <a:effectLst>
            <a:softEdge rad="112500"/>
          </a:effectLst>
        </p:spPr>
      </p:pic>
    </p:spTree>
    <p:extLst>
      <p:ext uri="{BB962C8B-B14F-4D97-AF65-F5344CB8AC3E}">
        <p14:creationId xmlns:p14="http://schemas.microsoft.com/office/powerpoint/2010/main" val="3961806693"/>
      </p:ext>
    </p:extLst>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638800" cy="838200"/>
          </a:xfrm>
        </p:spPr>
        <p:txBody>
          <a:bodyPr wrap="square" numCol="1" anchorCtr="0" compatLnSpc="1">
            <a:prstTxWarp prst="textNoShape">
              <a:avLst/>
            </a:prstTxWarp>
          </a:bodyPr>
          <a:lstStyle/>
          <a:p>
            <a:r>
              <a:rPr lang="en-US" dirty="0" smtClean="0">
                <a:ea typeface="ＭＳ Ｐゴシック" charset="-128"/>
              </a:rPr>
              <a:t>C</a:t>
            </a:r>
            <a:r>
              <a:rPr lang="en-US" baseline="-25000" dirty="0" smtClean="0">
                <a:ea typeface="ＭＳ Ｐゴシック" charset="-128"/>
              </a:rPr>
              <a:t>4</a:t>
            </a:r>
            <a:r>
              <a:rPr lang="en-US" dirty="0" smtClean="0">
                <a:ea typeface="ＭＳ Ｐゴシック" charset="-128"/>
              </a:rPr>
              <a:t> Plants</a:t>
            </a:r>
          </a:p>
        </p:txBody>
      </p:sp>
      <p:sp>
        <p:nvSpPr>
          <p:cNvPr id="3" name="Content Placeholder 2"/>
          <p:cNvSpPr>
            <a:spLocks noGrp="1"/>
          </p:cNvSpPr>
          <p:nvPr>
            <p:ph idx="1"/>
          </p:nvPr>
        </p:nvSpPr>
        <p:spPr>
          <a:xfrm>
            <a:off x="0" y="838200"/>
            <a:ext cx="5486400" cy="6019800"/>
          </a:xfrm>
        </p:spPr>
        <p:txBody>
          <a:bodyPr/>
          <a:lstStyle/>
          <a:p>
            <a:pPr>
              <a:buFont typeface="Arial" charset="0"/>
              <a:buChar char="•"/>
              <a:defRPr/>
            </a:pPr>
            <a:r>
              <a:rPr lang="en-US" sz="3200" dirty="0" smtClean="0"/>
              <a:t>Use C from CO</a:t>
            </a:r>
            <a:r>
              <a:rPr lang="en-US" sz="3200" baseline="-25000" dirty="0" smtClean="0"/>
              <a:t>2</a:t>
            </a:r>
            <a:r>
              <a:rPr lang="en-US" sz="3200" dirty="0" smtClean="0"/>
              <a:t> to make a 4-C molecule before Calvin cycle</a:t>
            </a:r>
          </a:p>
          <a:p>
            <a:pPr>
              <a:buFont typeface="Arial" charset="0"/>
              <a:buChar char="•"/>
              <a:defRPr/>
            </a:pPr>
            <a:r>
              <a:rPr lang="en-US" sz="3200" dirty="0" smtClean="0"/>
              <a:t>Stomata close when hot, dry, but still capable of making that 4-C molecule which acts as CO</a:t>
            </a:r>
            <a:r>
              <a:rPr lang="en-US" sz="3200" baseline="-25000" dirty="0" smtClean="0"/>
              <a:t>2</a:t>
            </a:r>
            <a:r>
              <a:rPr lang="en-US" sz="3200" dirty="0" smtClean="0"/>
              <a:t> shuttle to Calvin cycle</a:t>
            </a:r>
          </a:p>
          <a:p>
            <a:pPr>
              <a:buFont typeface="Arial" charset="0"/>
              <a:buChar char="•"/>
              <a:defRPr/>
            </a:pPr>
            <a:r>
              <a:rPr lang="en-US" sz="3200" dirty="0" smtClean="0"/>
              <a:t>E.g. corn, sorghum,</a:t>
            </a:r>
          </a:p>
          <a:p>
            <a:pPr marL="0" indent="0">
              <a:buFont typeface="Arial" charset="0"/>
              <a:buNone/>
              <a:defRPr/>
            </a:pPr>
            <a:r>
              <a:rPr lang="en-US" sz="3200" dirty="0" smtClean="0"/>
              <a:t> sugar cane, many weeds </a:t>
            </a:r>
            <a:endParaRPr lang="en-US" sz="3200" dirty="0"/>
          </a:p>
        </p:txBody>
      </p:sp>
      <p:pic>
        <p:nvPicPr>
          <p:cNvPr id="54275" name="Picture 9" descr="07_14aC4pathway-L.jpg"/>
          <p:cNvPicPr>
            <a:picLocks noChangeAspect="1"/>
          </p:cNvPicPr>
          <p:nvPr/>
        </p:nvPicPr>
        <p:blipFill>
          <a:blip r:embed="rId2" cstate="print"/>
          <a:srcRect l="29692" r="29691" b="2756"/>
          <a:stretch>
            <a:fillRect/>
          </a:stretch>
        </p:blipFill>
        <p:spPr bwMode="auto">
          <a:xfrm>
            <a:off x="5707063" y="25400"/>
            <a:ext cx="3467100" cy="6402388"/>
          </a:xfrm>
          <a:prstGeom prst="rect">
            <a:avLst/>
          </a:prstGeom>
          <a:noFill/>
          <a:ln w="9525">
            <a:noFill/>
            <a:miter lim="800000"/>
            <a:headEnd/>
            <a:tailEnd/>
          </a:ln>
        </p:spPr>
      </p:pic>
      <p:pic>
        <p:nvPicPr>
          <p:cNvPr id="11" name="Picture 10"/>
          <p:cNvPicPr>
            <a:picLocks noChangeAspect="1"/>
          </p:cNvPicPr>
          <p:nvPr/>
        </p:nvPicPr>
        <p:blipFill>
          <a:blip r:embed="rId3" cstate="print"/>
          <a:stretch>
            <a:fillRect/>
          </a:stretch>
        </p:blipFill>
        <p:spPr>
          <a:xfrm>
            <a:off x="4495800" y="4943621"/>
            <a:ext cx="1975153" cy="1914379"/>
          </a:xfrm>
          <a:prstGeom prst="rect">
            <a:avLst/>
          </a:prstGeom>
          <a:ln>
            <a:noFill/>
          </a:ln>
          <a:effectLst>
            <a:softEdge rad="112500"/>
          </a:effectLst>
        </p:spPr>
      </p:pic>
    </p:spTree>
    <p:extLst>
      <p:ext uri="{BB962C8B-B14F-4D97-AF65-F5344CB8AC3E}">
        <p14:creationId xmlns:p14="http://schemas.microsoft.com/office/powerpoint/2010/main" val="216785441"/>
      </p:ext>
    </p:extLst>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257800" cy="838200"/>
          </a:xfrm>
        </p:spPr>
        <p:txBody>
          <a:bodyPr wrap="square" numCol="1" anchorCtr="0" compatLnSpc="1">
            <a:prstTxWarp prst="textNoShape">
              <a:avLst/>
            </a:prstTxWarp>
          </a:bodyPr>
          <a:lstStyle/>
          <a:p>
            <a:r>
              <a:rPr lang="en-US" dirty="0" smtClean="0">
                <a:ea typeface="ＭＳ Ｐゴシック" charset="-128"/>
              </a:rPr>
              <a:t>CAM Plants</a:t>
            </a:r>
          </a:p>
        </p:txBody>
      </p:sp>
      <p:sp>
        <p:nvSpPr>
          <p:cNvPr id="55298" name="Content Placeholder 2"/>
          <p:cNvSpPr>
            <a:spLocks noGrp="1"/>
          </p:cNvSpPr>
          <p:nvPr>
            <p:ph idx="1"/>
          </p:nvPr>
        </p:nvSpPr>
        <p:spPr>
          <a:xfrm>
            <a:off x="0" y="838200"/>
            <a:ext cx="4267200" cy="6019800"/>
          </a:xfrm>
        </p:spPr>
        <p:txBody>
          <a:bodyPr/>
          <a:lstStyle/>
          <a:p>
            <a:r>
              <a:rPr lang="en-US" sz="3200" dirty="0" smtClean="0">
                <a:ea typeface="ＭＳ Ｐゴシック" charset="-128"/>
              </a:rPr>
              <a:t>Adapted to very dry habitats</a:t>
            </a:r>
          </a:p>
          <a:p>
            <a:r>
              <a:rPr lang="en-US" sz="3200" dirty="0" smtClean="0">
                <a:ea typeface="ＭＳ Ｐゴシック" charset="-128"/>
              </a:rPr>
              <a:t>E.g. succulents, pineapple</a:t>
            </a:r>
          </a:p>
          <a:p>
            <a:r>
              <a:rPr lang="en-US" sz="3200" dirty="0" smtClean="0">
                <a:ea typeface="ＭＳ Ｐゴシック" charset="-128"/>
              </a:rPr>
              <a:t>Conserve water by opening stomata only at night, so only fix CO</a:t>
            </a:r>
            <a:r>
              <a:rPr lang="en-US" sz="3200" baseline="-25000" dirty="0" smtClean="0">
                <a:ea typeface="ＭＳ Ｐゴシック" charset="-128"/>
              </a:rPr>
              <a:t>2</a:t>
            </a:r>
            <a:r>
              <a:rPr lang="en-US" sz="3200" dirty="0" smtClean="0">
                <a:ea typeface="ＭＳ Ｐゴシック" charset="-128"/>
              </a:rPr>
              <a:t> at night (when cooler)</a:t>
            </a:r>
          </a:p>
        </p:txBody>
      </p:sp>
      <p:pic>
        <p:nvPicPr>
          <p:cNvPr id="55299" name="Picture 3" descr="07_14bCAMpathway-L.jpg"/>
          <p:cNvPicPr>
            <a:picLocks noChangeAspect="1"/>
          </p:cNvPicPr>
          <p:nvPr/>
        </p:nvPicPr>
        <p:blipFill>
          <a:blip r:embed="rId2" cstate="print"/>
          <a:srcRect l="30566" r="30217" b="2982"/>
          <a:stretch>
            <a:fillRect/>
          </a:stretch>
        </p:blipFill>
        <p:spPr bwMode="auto">
          <a:xfrm>
            <a:off x="5797550" y="0"/>
            <a:ext cx="3346450" cy="6388100"/>
          </a:xfrm>
          <a:prstGeom prst="rect">
            <a:avLst/>
          </a:prstGeom>
          <a:noFill/>
          <a:ln w="9525">
            <a:noFill/>
            <a:miter lim="800000"/>
            <a:headEnd/>
            <a:tailEnd/>
          </a:ln>
        </p:spPr>
      </p:pic>
      <p:pic>
        <p:nvPicPr>
          <p:cNvPr id="5" name="Picture 4"/>
          <p:cNvPicPr>
            <a:picLocks noChangeAspect="1"/>
          </p:cNvPicPr>
          <p:nvPr/>
        </p:nvPicPr>
        <p:blipFill>
          <a:blip r:embed="rId3" cstate="print"/>
          <a:stretch>
            <a:fillRect/>
          </a:stretch>
        </p:blipFill>
        <p:spPr>
          <a:xfrm>
            <a:off x="3770426" y="5257800"/>
            <a:ext cx="2431244" cy="1600200"/>
          </a:xfrm>
          <a:prstGeom prst="rect">
            <a:avLst/>
          </a:prstGeom>
          <a:ln>
            <a:noFill/>
          </a:ln>
          <a:effectLst>
            <a:softEdge rad="112500"/>
          </a:effectLst>
        </p:spPr>
      </p:pic>
    </p:spTree>
    <p:extLst>
      <p:ext uri="{BB962C8B-B14F-4D97-AF65-F5344CB8AC3E}">
        <p14:creationId xmlns:p14="http://schemas.microsoft.com/office/powerpoint/2010/main" val="1368036773"/>
      </p:ext>
    </p:extLst>
  </p:cSld>
  <p:clrMapOvr>
    <a:masterClrMapping/>
  </p:clrMapOvr>
  <p:transition xmlns:p14="http://schemas.microsoft.com/office/powerpoint/2010/mai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28800"/>
            <a:ext cx="9144000" cy="1219200"/>
          </a:xfrm>
        </p:spPr>
        <p:txBody>
          <a:bodyPr wrap="square" numCol="1" anchorCtr="0" compatLnSpc="1">
            <a:prstTxWarp prst="textNoShape">
              <a:avLst/>
            </a:prstTxWarp>
          </a:bodyPr>
          <a:lstStyle/>
          <a:p>
            <a:pPr algn="l"/>
            <a:r>
              <a:rPr lang="en-US" sz="2800" smtClean="0">
                <a:effectLst>
                  <a:outerShdw blurRad="38100" dist="38100" dir="2700000" algn="tl">
                    <a:srgbClr val="1F497D"/>
                  </a:outerShdw>
                </a:effectLst>
                <a:ea typeface="ＭＳ Ｐゴシック" charset="-128"/>
              </a:rPr>
              <a:t>Fig. 6.2: Nrg flow &amp; chemical cycling in ecosystems</a:t>
            </a:r>
          </a:p>
        </p:txBody>
      </p:sp>
      <p:pic>
        <p:nvPicPr>
          <p:cNvPr id="25602" name="06_02EnergyChemEco-L.jpg" descr="/Volumes/EB4_IRDVD_1/Chapter_06/B_Jpeg_Images/06_Labeled_Images/06_02EnergyChemEco-L.jpg"/>
          <p:cNvPicPr>
            <a:picLocks noGrp="1" noChangeAspect="1"/>
          </p:cNvPicPr>
          <p:nvPr>
            <p:ph idx="1"/>
          </p:nvPr>
        </p:nvPicPr>
        <p:blipFill>
          <a:blip r:embed="rId2" r:link="rId3" cstate="print"/>
          <a:srcRect t="10031" b="10031"/>
          <a:stretch>
            <a:fillRect/>
          </a:stretch>
        </p:blipFill>
        <p:spPr>
          <a:xfrm>
            <a:off x="0" y="1066800"/>
            <a:ext cx="9144000" cy="5791200"/>
          </a:xfrm>
        </p:spPr>
      </p:pic>
      <p:sp>
        <p:nvSpPr>
          <p:cNvPr id="25603" name="TextBox 5"/>
          <p:cNvSpPr txBox="1">
            <a:spLocks noChangeArrowheads="1"/>
          </p:cNvSpPr>
          <p:nvPr/>
        </p:nvSpPr>
        <p:spPr bwMode="auto">
          <a:xfrm>
            <a:off x="76200" y="0"/>
            <a:ext cx="9144000" cy="1354217"/>
          </a:xfrm>
          <a:prstGeom prst="rect">
            <a:avLst/>
          </a:prstGeom>
          <a:noFill/>
          <a:ln w="9525">
            <a:noFill/>
            <a:miter lim="800000"/>
            <a:headEnd/>
            <a:tailEnd/>
          </a:ln>
        </p:spPr>
        <p:txBody>
          <a:bodyPr>
            <a:spAutoFit/>
          </a:bodyPr>
          <a:lstStyle/>
          <a:p>
            <a:r>
              <a:rPr lang="en-US" sz="3200" dirty="0" smtClean="0">
                <a:latin typeface="Calibri" pitchFamily="34" charset="0"/>
                <a:cs typeface="Calibri" pitchFamily="34" charset="0"/>
              </a:rPr>
              <a:t>The products </a:t>
            </a:r>
            <a:r>
              <a:rPr lang="en-US" sz="3200" dirty="0">
                <a:latin typeface="Calibri" pitchFamily="34" charset="0"/>
                <a:cs typeface="Calibri" pitchFamily="34" charset="0"/>
              </a:rPr>
              <a:t>of photosynthesis are reactants for cellular </a:t>
            </a:r>
            <a:r>
              <a:rPr lang="en-US" sz="3200" dirty="0" smtClean="0">
                <a:latin typeface="Calibri" pitchFamily="34" charset="0"/>
                <a:cs typeface="Calibri" pitchFamily="34" charset="0"/>
              </a:rPr>
              <a:t>respiration</a:t>
            </a:r>
            <a:endParaRPr lang="en-US" sz="3200" dirty="0">
              <a:latin typeface="Calibri" pitchFamily="34" charset="0"/>
              <a:cs typeface="Calibri" pitchFamily="34" charset="0"/>
            </a:endParaRPr>
          </a:p>
          <a:p>
            <a:endParaRPr lang="en-US" dirty="0"/>
          </a:p>
        </p:txBody>
      </p:sp>
    </p:spTree>
    <p:extLst>
      <p:ext uri="{BB962C8B-B14F-4D97-AF65-F5344CB8AC3E}">
        <p14:creationId xmlns:p14="http://schemas.microsoft.com/office/powerpoint/2010/main" val="321203680"/>
      </p:ext>
    </p:extLst>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Plants also respire!</a:t>
            </a:r>
            <a:endParaRPr lang="en-US" dirty="0"/>
          </a:p>
        </p:txBody>
      </p:sp>
      <p:sp>
        <p:nvSpPr>
          <p:cNvPr id="3" name="Content Placeholder 2"/>
          <p:cNvSpPr>
            <a:spLocks noGrp="1"/>
          </p:cNvSpPr>
          <p:nvPr>
            <p:ph idx="1"/>
          </p:nvPr>
        </p:nvSpPr>
        <p:spPr/>
        <p:txBody>
          <a:bodyPr/>
          <a:lstStyle/>
          <a:p>
            <a:r>
              <a:rPr lang="en-US" dirty="0" smtClean="0"/>
              <a:t>All eukaryotes (including plants) evolved from a common ancestor with mitochondria</a:t>
            </a:r>
          </a:p>
          <a:p>
            <a:r>
              <a:rPr lang="en-US" dirty="0" err="1" smtClean="0"/>
              <a:t>Endosymbiotic</a:t>
            </a:r>
            <a:r>
              <a:rPr lang="en-US" dirty="0" smtClean="0"/>
              <a:t> origin of mitochondria</a:t>
            </a:r>
          </a:p>
          <a:p>
            <a:r>
              <a:rPr lang="en-US" dirty="0" smtClean="0"/>
              <a:t>All eukaryotes have mitochondria (or once did, and later lost them)</a:t>
            </a:r>
          </a:p>
          <a:p>
            <a:r>
              <a:rPr lang="en-US" dirty="0" smtClean="0"/>
              <a:t>Origin of mitochondria and eukaryotic cell plausibly the same event</a:t>
            </a:r>
          </a:p>
          <a:p>
            <a:r>
              <a:rPr lang="en-US" dirty="0" smtClean="0"/>
              <a:t>Land and Martin (2011) ask, </a:t>
            </a:r>
            <a:r>
              <a:rPr lang="en-US" i="1" dirty="0" smtClean="0"/>
              <a:t>“why did only mitochondrion-bearing cells evolve true complexity?”</a:t>
            </a:r>
            <a:endParaRPr lang="en-US" i="1" dirty="0"/>
          </a:p>
        </p:txBody>
      </p:sp>
    </p:spTree>
    <p:extLst>
      <p:ext uri="{BB962C8B-B14F-4D97-AF65-F5344CB8AC3E}">
        <p14:creationId xmlns:p14="http://schemas.microsoft.com/office/powerpoint/2010/main" val="3410012514"/>
      </p:ext>
    </p:extLst>
  </p:cSld>
  <p:clrMapOvr>
    <a:masterClrMapping/>
  </p:clrMapOvr>
  <p:transition xmlns:p14="http://schemas.microsoft.com/office/powerpoint/2010/mai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363856" cy="1018331"/>
          </a:xfrm>
        </p:spPr>
        <p:txBody>
          <a:bodyPr/>
          <a:lstStyle/>
          <a:p>
            <a:r>
              <a:rPr lang="en-US" dirty="0" smtClean="0"/>
              <a:t>Resources</a:t>
            </a:r>
            <a:endParaRPr lang="en-US" dirty="0"/>
          </a:p>
        </p:txBody>
      </p:sp>
      <p:sp>
        <p:nvSpPr>
          <p:cNvPr id="3" name="Content Placeholder 2"/>
          <p:cNvSpPr>
            <a:spLocks noGrp="1"/>
          </p:cNvSpPr>
          <p:nvPr>
            <p:ph idx="1"/>
          </p:nvPr>
        </p:nvSpPr>
        <p:spPr>
          <a:xfrm>
            <a:off x="0" y="1018331"/>
            <a:ext cx="9067801" cy="5758707"/>
          </a:xfrm>
        </p:spPr>
        <p:txBody>
          <a:bodyPr/>
          <a:lstStyle/>
          <a:p>
            <a:r>
              <a:rPr lang="en-US" dirty="0" smtClean="0"/>
              <a:t>Great overviews on key </a:t>
            </a:r>
            <a:r>
              <a:rPr lang="en-US" dirty="0"/>
              <a:t>biology concepts  </a:t>
            </a:r>
            <a:r>
              <a:rPr lang="en-US" sz="2000" dirty="0">
                <a:hlinkClick r:id="rId2"/>
              </a:rPr>
              <a:t>http://www.shmoop.com/biology</a:t>
            </a:r>
            <a:r>
              <a:rPr lang="en-US" sz="2000" dirty="0" smtClean="0">
                <a:hlinkClick r:id="rId2"/>
              </a:rPr>
              <a:t>/</a:t>
            </a:r>
            <a:r>
              <a:rPr lang="en-US" sz="2000" dirty="0" smtClean="0"/>
              <a:t> </a:t>
            </a:r>
          </a:p>
          <a:p>
            <a:r>
              <a:rPr lang="en-US" dirty="0" smtClean="0"/>
              <a:t>Advanced tutorial </a:t>
            </a:r>
            <a:r>
              <a:rPr lang="en-US" dirty="0"/>
              <a:t>on photosynthesis  </a:t>
            </a:r>
            <a:r>
              <a:rPr lang="en-US" sz="1800" dirty="0">
                <a:hlinkClick r:id="rId3"/>
              </a:rPr>
              <a:t>http://highered.mcgraw-hill.com/olcweb/cgi/pluginpop.cgi?it=swf::535::535::/sites/dl/free/0072437316/120072/bio13.swf::Photosynthetic%20Electron%20Transport%20and%20ATP%</a:t>
            </a:r>
            <a:r>
              <a:rPr lang="en-US" sz="1800" dirty="0" smtClean="0">
                <a:hlinkClick r:id="rId3"/>
              </a:rPr>
              <a:t>20Synthesis</a:t>
            </a:r>
            <a:endParaRPr lang="en-US" sz="1800" dirty="0" smtClean="0"/>
          </a:p>
          <a:p>
            <a:r>
              <a:rPr lang="en-US" dirty="0" smtClean="0"/>
              <a:t>Early evolution of photosynthesis </a:t>
            </a:r>
            <a:r>
              <a:rPr lang="en-US" sz="1800" dirty="0" smtClean="0">
                <a:hlinkClick r:id="rId4"/>
              </a:rPr>
              <a:t>http</a:t>
            </a:r>
            <a:r>
              <a:rPr lang="en-US" sz="1800" dirty="0">
                <a:hlinkClick r:id="rId4"/>
              </a:rPr>
              <a:t>://www.plantphysiol.org/content/154/2/434.full</a:t>
            </a:r>
            <a:r>
              <a:rPr lang="en-US" sz="1800" dirty="0"/>
              <a:t> </a:t>
            </a:r>
            <a:endParaRPr lang="en-US" sz="1800" dirty="0" smtClean="0"/>
          </a:p>
        </p:txBody>
      </p:sp>
    </p:spTree>
    <p:extLst>
      <p:ext uri="{BB962C8B-B14F-4D97-AF65-F5344CB8AC3E}">
        <p14:creationId xmlns:p14="http://schemas.microsoft.com/office/powerpoint/2010/main" val="3119440951"/>
      </p:ext>
    </p:extLst>
  </p:cSld>
  <p:clrMapOvr>
    <a:masterClrMapping/>
  </p:clrMapOvr>
  <p:transition xmlns:p14="http://schemas.microsoft.com/office/powerpoint/2010/mai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Muddiest point</a:t>
            </a:r>
            <a:endParaRPr lang="en-US" dirty="0"/>
          </a:p>
        </p:txBody>
      </p:sp>
      <p:sp>
        <p:nvSpPr>
          <p:cNvPr id="3" name="Content Placeholder 2"/>
          <p:cNvSpPr>
            <a:spLocks noGrp="1"/>
          </p:cNvSpPr>
          <p:nvPr>
            <p:ph idx="1"/>
          </p:nvPr>
        </p:nvSpPr>
        <p:spPr/>
        <p:txBody>
          <a:bodyPr/>
          <a:lstStyle/>
          <a:p>
            <a:r>
              <a:rPr lang="en-US" sz="3200" i="1" dirty="0" smtClean="0"/>
              <a:t>Take a few moments to jot down what was the most difficult or confusing part of today’s presentation.</a:t>
            </a:r>
            <a:endParaRPr lang="en-US" sz="3200" i="1" dirty="0"/>
          </a:p>
        </p:txBody>
      </p:sp>
    </p:spTree>
    <p:extLst>
      <p:ext uri="{BB962C8B-B14F-4D97-AF65-F5344CB8AC3E}">
        <p14:creationId xmlns:p14="http://schemas.microsoft.com/office/powerpoint/2010/main" val="2191687235"/>
      </p:ext>
    </p:extLst>
  </p:cSld>
  <p:clrMapOvr>
    <a:masterClrMapping/>
  </p:clrMapOvr>
  <p:transition xmlns:p14="http://schemas.microsoft.com/office/powerpoint/2010/mai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00" y="2826153"/>
            <a:ext cx="9080499" cy="3922307"/>
          </a:xfrm>
        </p:spPr>
        <p:txBody>
          <a:bodyPr rtlCol="0">
            <a:normAutofit/>
          </a:bodyPr>
          <a:lstStyle/>
          <a:p>
            <a:pPr marL="0" indent="0" algn="ctr" eaLnBrk="1" fontAlgn="auto" hangingPunct="1">
              <a:buNone/>
              <a:defRPr/>
            </a:pPr>
            <a:r>
              <a:rPr lang="en-US" sz="4000" b="0" dirty="0" smtClean="0">
                <a:ea typeface="+mn-ea"/>
              </a:rPr>
              <a:t>Leaf Disk Assay</a:t>
            </a:r>
            <a:endParaRPr lang="en-US" sz="2400" b="0" dirty="0" smtClean="0">
              <a:ea typeface="+mn-ea"/>
            </a:endParaRPr>
          </a:p>
          <a:p>
            <a:pPr marL="457200" indent="-457200" eaLnBrk="1" fontAlgn="auto" hangingPunct="1">
              <a:buFont typeface="Arial"/>
              <a:buChar char="•"/>
              <a:defRPr/>
            </a:pPr>
            <a:endParaRPr lang="en-US" sz="2800" b="0" dirty="0" smtClean="0">
              <a:ea typeface="+mn-ea"/>
            </a:endParaRPr>
          </a:p>
          <a:p>
            <a:pPr marL="457200" indent="-457200" eaLnBrk="1" fontAlgn="auto" hangingPunct="1">
              <a:buFont typeface="Arial"/>
              <a:buChar char="•"/>
              <a:defRPr/>
            </a:pPr>
            <a:endParaRPr lang="en-US" sz="2800" b="0" dirty="0" smtClean="0">
              <a:ea typeface="+mn-ea"/>
            </a:endParaRPr>
          </a:p>
          <a:p>
            <a:pPr marL="457200" indent="-457200" eaLnBrk="1" fontAlgn="auto" hangingPunct="1">
              <a:buFont typeface="Arial"/>
              <a:buChar char="•"/>
              <a:defRPr/>
            </a:pPr>
            <a:endParaRPr lang="en-US" sz="2800" b="0" dirty="0" smtClean="0">
              <a:latin typeface="Calibri" charset="0"/>
              <a:ea typeface="+mn-ea"/>
            </a:endParaRPr>
          </a:p>
          <a:p>
            <a:pPr marL="457200" indent="-457200" eaLnBrk="1" fontAlgn="auto" hangingPunct="1">
              <a:buFont typeface="Arial"/>
              <a:buChar char="•"/>
              <a:defRPr/>
            </a:pPr>
            <a:endParaRPr lang="en-US" sz="2800" dirty="0">
              <a:latin typeface="Calibri" charset="0"/>
            </a:endParaRPr>
          </a:p>
          <a:p>
            <a:pPr marL="571500" lvl="1" indent="-457200" eaLnBrk="1" fontAlgn="auto" hangingPunct="1">
              <a:buFont typeface="Arial"/>
              <a:buChar char="•"/>
              <a:defRPr/>
            </a:pPr>
            <a:endParaRPr lang="en-US" sz="2800" b="0" dirty="0">
              <a:ea typeface="+mn-ea"/>
            </a:endParaRPr>
          </a:p>
        </p:txBody>
      </p:sp>
      <p:sp>
        <p:nvSpPr>
          <p:cNvPr id="4" name="Explosion 1 3"/>
          <p:cNvSpPr/>
          <p:nvPr/>
        </p:nvSpPr>
        <p:spPr>
          <a:xfrm>
            <a:off x="2816017" y="177457"/>
            <a:ext cx="3598242" cy="2049495"/>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Title 1"/>
          <p:cNvSpPr txBox="1">
            <a:spLocks/>
          </p:cNvSpPr>
          <p:nvPr/>
        </p:nvSpPr>
        <p:spPr>
          <a:xfrm>
            <a:off x="3763891" y="730927"/>
            <a:ext cx="1895750" cy="599455"/>
          </a:xfrm>
          <a:prstGeom prst="rect">
            <a:avLst/>
          </a:prstGeom>
        </p:spPr>
        <p:txBody>
          <a:bodyPr vert="horz" lIns="91440" tIns="45720" rIns="91440" bIns="45720" rtlCol="0" anchor="b">
            <a:normAutofit fontScale="85000" lnSpcReduction="10000"/>
            <a:scene3d>
              <a:camera prst="orthographicFront"/>
              <a:lightRig rig="threePt" dir="t"/>
            </a:scene3d>
            <a:sp3d extrusionH="57150">
              <a:bevelT w="38100" h="38100"/>
              <a:bevelB w="38100" h="38100"/>
            </a:sp3d>
          </a:bodyPr>
          <a:lstStyle>
            <a:lvl1pPr algn="l" rtl="0" eaLnBrk="0" fontAlgn="base" hangingPunct="0">
              <a:spcBef>
                <a:spcPct val="0"/>
              </a:spcBef>
              <a:spcAft>
                <a:spcPct val="0"/>
              </a:spcAft>
              <a:defRPr sz="4000" kern="1200" cap="all" spc="-60">
                <a:solidFill>
                  <a:schemeClr val="tx2"/>
                </a:solidFill>
                <a:latin typeface="Calibri"/>
                <a:ea typeface="ＭＳ Ｐゴシック" charset="-128"/>
                <a:cs typeface="Calibri"/>
              </a:defRPr>
            </a:lvl1pPr>
            <a:lvl2pPr algn="l"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2pPr>
            <a:lvl3pPr algn="l"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3pPr>
            <a:lvl4pPr algn="l"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4pPr>
            <a:lvl5pPr algn="l"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5pPr>
            <a:lvl6pPr marL="457200" algn="l" rtl="0" fontAlgn="base">
              <a:spcBef>
                <a:spcPct val="0"/>
              </a:spcBef>
              <a:spcAft>
                <a:spcPct val="0"/>
              </a:spcAft>
              <a:defRPr sz="4000">
                <a:solidFill>
                  <a:schemeClr val="tx2"/>
                </a:solidFill>
                <a:latin typeface="Calibri" pitchFamily="34" charset="0"/>
                <a:ea typeface="ＭＳ Ｐゴシック" charset="-128"/>
              </a:defRPr>
            </a:lvl6pPr>
            <a:lvl7pPr marL="914400" algn="l" rtl="0" fontAlgn="base">
              <a:spcBef>
                <a:spcPct val="0"/>
              </a:spcBef>
              <a:spcAft>
                <a:spcPct val="0"/>
              </a:spcAft>
              <a:defRPr sz="4000">
                <a:solidFill>
                  <a:schemeClr val="tx2"/>
                </a:solidFill>
                <a:latin typeface="Calibri" pitchFamily="34" charset="0"/>
                <a:ea typeface="ＭＳ Ｐゴシック" charset="-128"/>
              </a:defRPr>
            </a:lvl7pPr>
            <a:lvl8pPr marL="1371600" algn="l" rtl="0" fontAlgn="base">
              <a:spcBef>
                <a:spcPct val="0"/>
              </a:spcBef>
              <a:spcAft>
                <a:spcPct val="0"/>
              </a:spcAft>
              <a:defRPr sz="4000">
                <a:solidFill>
                  <a:schemeClr val="tx2"/>
                </a:solidFill>
                <a:latin typeface="Calibri" pitchFamily="34" charset="0"/>
                <a:ea typeface="ＭＳ Ｐゴシック" charset="-128"/>
              </a:defRPr>
            </a:lvl8pPr>
            <a:lvl9pPr marL="1828800" algn="l" rtl="0" fontAlgn="base">
              <a:spcBef>
                <a:spcPct val="0"/>
              </a:spcBef>
              <a:spcAft>
                <a:spcPct val="0"/>
              </a:spcAft>
              <a:defRPr sz="4000">
                <a:solidFill>
                  <a:schemeClr val="tx2"/>
                </a:solidFill>
                <a:latin typeface="Calibri" pitchFamily="34" charset="0"/>
                <a:ea typeface="ＭＳ Ｐゴシック" charset="-128"/>
              </a:defRPr>
            </a:lvl9pPr>
          </a:lstStyle>
          <a:p>
            <a:pPr eaLnBrk="1" fontAlgn="auto" hangingPunct="1">
              <a:spcAft>
                <a:spcPts val="0"/>
              </a:spcAft>
              <a:defRPr/>
            </a:pPr>
            <a:r>
              <a:rPr lang="en-US" b="1" cap="none" spc="0" dirty="0" smtClean="0">
                <a:ln w="10541" cmpd="sng">
                  <a:solidFill>
                    <a:schemeClr val="accent1">
                      <a:shade val="88000"/>
                      <a:satMod val="110000"/>
                    </a:schemeClr>
                  </a:solidFill>
                  <a:prstDash val="solid"/>
                </a:ln>
                <a:solidFill>
                  <a:schemeClr val="tx1"/>
                </a:solidFill>
                <a:ea typeface="+mj-ea"/>
              </a:rPr>
              <a:t>ACTIVITY</a:t>
            </a:r>
            <a:endParaRPr lang="en-US" dirty="0">
              <a:solidFill>
                <a:schemeClr val="tx1"/>
              </a:solidFill>
              <a:ea typeface="+mj-ea"/>
            </a:endParaRPr>
          </a:p>
        </p:txBody>
      </p:sp>
      <p:pic>
        <p:nvPicPr>
          <p:cNvPr id="7" name="Picture 6"/>
          <p:cNvPicPr>
            <a:picLocks noChangeAspect="1"/>
          </p:cNvPicPr>
          <p:nvPr/>
        </p:nvPicPr>
        <p:blipFill>
          <a:blip r:embed="rId2" cstate="print"/>
          <a:stretch>
            <a:fillRect/>
          </a:stretch>
        </p:blipFill>
        <p:spPr>
          <a:xfrm>
            <a:off x="3612550" y="4942449"/>
            <a:ext cx="1613414" cy="1581146"/>
          </a:xfrm>
          <a:prstGeom prst="rect">
            <a:avLst/>
          </a:prstGeom>
        </p:spPr>
      </p:pic>
      <p:sp>
        <p:nvSpPr>
          <p:cNvPr id="8" name="TextBox 7"/>
          <p:cNvSpPr txBox="1"/>
          <p:nvPr/>
        </p:nvSpPr>
        <p:spPr>
          <a:xfrm>
            <a:off x="3937131" y="5630045"/>
            <a:ext cx="1159536" cy="400110"/>
          </a:xfrm>
          <a:prstGeom prst="rect">
            <a:avLst/>
          </a:prstGeom>
          <a:noFill/>
        </p:spPr>
        <p:txBody>
          <a:bodyPr wrap="square" rtlCol="0">
            <a:spAutoFit/>
          </a:bodyPr>
          <a:lstStyle/>
          <a:p>
            <a:r>
              <a:rPr lang="en-US" sz="2000" b="1" dirty="0" smtClean="0">
                <a:solidFill>
                  <a:srgbClr val="FF0000"/>
                </a:solidFill>
                <a:latin typeface="Calibri"/>
                <a:cs typeface="Calibri"/>
              </a:rPr>
              <a:t>45 min.</a:t>
            </a:r>
            <a:endParaRPr lang="en-US" sz="2000" b="1" dirty="0">
              <a:solidFill>
                <a:srgbClr val="FF0000"/>
              </a:solidFill>
              <a:latin typeface="Calibri"/>
              <a:cs typeface="Calibri"/>
            </a:endParaRPr>
          </a:p>
        </p:txBody>
      </p:sp>
    </p:spTree>
    <p:extLst>
      <p:ext uri="{BB962C8B-B14F-4D97-AF65-F5344CB8AC3E}">
        <p14:creationId xmlns:p14="http://schemas.microsoft.com/office/powerpoint/2010/main" val="4787196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8" y="0"/>
            <a:ext cx="8198219" cy="845457"/>
          </a:xfrm>
        </p:spPr>
        <p:txBody>
          <a:bodyPr>
            <a:normAutofit/>
          </a:bodyPr>
          <a:lstStyle/>
          <a:p>
            <a:pPr>
              <a:defRPr/>
            </a:pPr>
            <a:r>
              <a:rPr lang="en-US" dirty="0" smtClean="0"/>
              <a:t>Evolution of photosynthesis </a:t>
            </a:r>
            <a:endParaRPr lang="en-US" dirty="0"/>
          </a:p>
        </p:txBody>
      </p:sp>
      <p:sp>
        <p:nvSpPr>
          <p:cNvPr id="14338" name="Content Placeholder 2"/>
          <p:cNvSpPr>
            <a:spLocks noGrp="1"/>
          </p:cNvSpPr>
          <p:nvPr>
            <p:ph idx="1"/>
          </p:nvPr>
        </p:nvSpPr>
        <p:spPr>
          <a:xfrm>
            <a:off x="0" y="984005"/>
            <a:ext cx="9143999" cy="5873995"/>
          </a:xfrm>
        </p:spPr>
        <p:txBody>
          <a:bodyPr/>
          <a:lstStyle/>
          <a:p>
            <a:pPr lvl="0"/>
            <a:r>
              <a:rPr lang="en-US" sz="2400" dirty="0" smtClean="0"/>
              <a:t>First photosynthetic organisms (prokaryotes) appeared ca. 3.5 </a:t>
            </a:r>
            <a:r>
              <a:rPr lang="en-US" sz="2400" dirty="0" err="1" smtClean="0"/>
              <a:t>bya</a:t>
            </a:r>
            <a:endParaRPr lang="en-US" sz="2400" dirty="0" smtClean="0"/>
          </a:p>
          <a:p>
            <a:pPr lvl="0"/>
            <a:r>
              <a:rPr lang="en-US" sz="2400" dirty="0" smtClean="0"/>
              <a:t>Likely used hydrogen sulfide (H</a:t>
            </a:r>
            <a:r>
              <a:rPr lang="en-US" sz="2400" baseline="-25000" dirty="0" smtClean="0"/>
              <a:t>2</a:t>
            </a:r>
            <a:r>
              <a:rPr lang="en-US" sz="2400" dirty="0" smtClean="0"/>
              <a:t>S) as electron source</a:t>
            </a:r>
          </a:p>
          <a:p>
            <a:pPr lvl="0"/>
            <a:r>
              <a:rPr lang="en-US" sz="2400" dirty="0" smtClean="0"/>
              <a:t>Earliest forms of photosynthesis were </a:t>
            </a:r>
            <a:r>
              <a:rPr lang="en-US" sz="2400" u="sng" dirty="0" err="1" smtClean="0"/>
              <a:t>anoxygenic</a:t>
            </a:r>
            <a:r>
              <a:rPr lang="en-US" sz="2400" dirty="0" smtClean="0"/>
              <a:t> - light energy captured &amp; converted to ATP </a:t>
            </a:r>
            <a:r>
              <a:rPr lang="en-US" sz="2400" i="1" dirty="0" smtClean="0"/>
              <a:t>without</a:t>
            </a:r>
            <a:r>
              <a:rPr lang="en-US" sz="2400" dirty="0" smtClean="0"/>
              <a:t> production of O</a:t>
            </a:r>
            <a:r>
              <a:rPr lang="en-US" sz="2400" baseline="-25000" dirty="0" smtClean="0"/>
              <a:t>2</a:t>
            </a:r>
            <a:r>
              <a:rPr lang="en-US" sz="2400" dirty="0" smtClean="0"/>
              <a:t>, so H</a:t>
            </a:r>
            <a:r>
              <a:rPr lang="en-US" sz="2400" baseline="-25000" dirty="0" smtClean="0"/>
              <a:t>2</a:t>
            </a:r>
            <a:r>
              <a:rPr lang="en-US" sz="2400" dirty="0" smtClean="0"/>
              <a:t>O not used as electron donor</a:t>
            </a:r>
          </a:p>
          <a:p>
            <a:pPr lvl="1"/>
            <a:r>
              <a:rPr lang="en-US" sz="2400" dirty="0" smtClean="0"/>
              <a:t>Extant examples: green sulfur bacteria, purple bacteria, </a:t>
            </a:r>
            <a:r>
              <a:rPr lang="en-US" sz="2400" dirty="0" err="1" smtClean="0"/>
              <a:t>heliobacteria</a:t>
            </a:r>
            <a:endParaRPr lang="en-US" sz="2400" dirty="0" smtClean="0"/>
          </a:p>
        </p:txBody>
      </p:sp>
      <p:pic>
        <p:nvPicPr>
          <p:cNvPr id="7" name="Picture 6"/>
          <p:cNvPicPr>
            <a:picLocks noChangeAspect="1"/>
          </p:cNvPicPr>
          <p:nvPr/>
        </p:nvPicPr>
        <p:blipFill>
          <a:blip r:embed="rId2"/>
          <a:stretch>
            <a:fillRect/>
          </a:stretch>
        </p:blipFill>
        <p:spPr>
          <a:xfrm>
            <a:off x="474485" y="4185154"/>
            <a:ext cx="2271287" cy="2508740"/>
          </a:xfrm>
          <a:prstGeom prst="rect">
            <a:avLst/>
          </a:prstGeom>
        </p:spPr>
      </p:pic>
      <p:pic>
        <p:nvPicPr>
          <p:cNvPr id="9" name="Picture 8"/>
          <p:cNvPicPr>
            <a:picLocks noChangeAspect="1"/>
          </p:cNvPicPr>
          <p:nvPr/>
        </p:nvPicPr>
        <p:blipFill>
          <a:blip r:embed="rId3"/>
          <a:stretch>
            <a:fillRect/>
          </a:stretch>
        </p:blipFill>
        <p:spPr>
          <a:xfrm>
            <a:off x="5972703" y="4082177"/>
            <a:ext cx="2928182" cy="2177835"/>
          </a:xfrm>
          <a:prstGeom prst="rect">
            <a:avLst/>
          </a:prstGeom>
        </p:spPr>
      </p:pic>
      <p:pic>
        <p:nvPicPr>
          <p:cNvPr id="12" name="Picture 11"/>
          <p:cNvPicPr>
            <a:picLocks noChangeAspect="1"/>
          </p:cNvPicPr>
          <p:nvPr/>
        </p:nvPicPr>
        <p:blipFill>
          <a:blip r:embed="rId4"/>
          <a:stretch>
            <a:fillRect/>
          </a:stretch>
        </p:blipFill>
        <p:spPr>
          <a:xfrm>
            <a:off x="2860156" y="4082177"/>
            <a:ext cx="2840186" cy="2062685"/>
          </a:xfrm>
          <a:prstGeom prst="rect">
            <a:avLst/>
          </a:prstGeom>
        </p:spPr>
      </p:pic>
    </p:spTree>
    <p:extLst>
      <p:ext uri="{BB962C8B-B14F-4D97-AF65-F5344CB8AC3E}">
        <p14:creationId xmlns:p14="http://schemas.microsoft.com/office/powerpoint/2010/main" val="273778622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144000" cy="789492"/>
          </a:xfrm>
        </p:spPr>
        <p:txBody>
          <a:bodyPr>
            <a:normAutofit fontScale="90000"/>
          </a:bodyPr>
          <a:lstStyle/>
          <a:p>
            <a:r>
              <a:rPr lang="en-US" sz="3200" dirty="0" smtClean="0"/>
              <a:t>Evolutionary transition to oxygenic photosynthesis</a:t>
            </a:r>
            <a:endParaRPr lang="en-US" sz="3200" dirty="0"/>
          </a:p>
        </p:txBody>
      </p:sp>
      <p:sp>
        <p:nvSpPr>
          <p:cNvPr id="3" name="Content Placeholder 2"/>
          <p:cNvSpPr>
            <a:spLocks noGrp="1"/>
          </p:cNvSpPr>
          <p:nvPr>
            <p:ph idx="1"/>
          </p:nvPr>
        </p:nvSpPr>
        <p:spPr>
          <a:xfrm>
            <a:off x="0" y="1018331"/>
            <a:ext cx="9067801" cy="5839669"/>
          </a:xfrm>
        </p:spPr>
        <p:txBody>
          <a:bodyPr/>
          <a:lstStyle/>
          <a:p>
            <a:r>
              <a:rPr lang="en-US" dirty="0" smtClean="0"/>
              <a:t>Single most important point in evolution of life on Earth: evolution of oxygenic photosynthesis - ability of photosynthetic organisms to use water as electron donor, thereby producing O</a:t>
            </a:r>
            <a:r>
              <a:rPr lang="en-US" baseline="-25000" dirty="0" smtClean="0"/>
              <a:t>2</a:t>
            </a:r>
            <a:r>
              <a:rPr lang="en-US" dirty="0" smtClean="0"/>
              <a:t> as waste product.</a:t>
            </a:r>
          </a:p>
          <a:p>
            <a:pPr lvl="1"/>
            <a:r>
              <a:rPr lang="en-US" dirty="0" smtClean="0"/>
              <a:t>O</a:t>
            </a:r>
            <a:r>
              <a:rPr lang="en-US" baseline="-25000" dirty="0" smtClean="0"/>
              <a:t>2</a:t>
            </a:r>
            <a:r>
              <a:rPr lang="en-US" dirty="0" smtClean="0"/>
              <a:t> production and its subsequent accumulation in atmosphere forever changed life on Earth!</a:t>
            </a:r>
          </a:p>
          <a:p>
            <a:pPr lvl="1"/>
            <a:r>
              <a:rPr lang="en-US" dirty="0" smtClean="0"/>
              <a:t>Several lines of geochemical evidence suggest free O</a:t>
            </a:r>
            <a:r>
              <a:rPr lang="en-US" baseline="-25000" dirty="0" smtClean="0"/>
              <a:t>2</a:t>
            </a:r>
            <a:r>
              <a:rPr lang="en-US" dirty="0" smtClean="0"/>
              <a:t> began to accumulate in atmosphere by 2.4 </a:t>
            </a:r>
            <a:r>
              <a:rPr lang="en-US" dirty="0" err="1" smtClean="0"/>
              <a:t>bya</a:t>
            </a:r>
            <a:endParaRPr lang="en-US" dirty="0" smtClean="0"/>
          </a:p>
          <a:p>
            <a:pPr lvl="1"/>
            <a:r>
              <a:rPr lang="en-US" dirty="0" smtClean="0"/>
              <a:t>Cyanobacteria </a:t>
            </a:r>
            <a:r>
              <a:rPr lang="en-US" dirty="0"/>
              <a:t>first evolved ability to use H</a:t>
            </a:r>
            <a:r>
              <a:rPr lang="en-US" baseline="-25000" dirty="0"/>
              <a:t>2</a:t>
            </a:r>
            <a:r>
              <a:rPr lang="en-US" dirty="0"/>
              <a:t>O as electron source </a:t>
            </a:r>
            <a:r>
              <a:rPr lang="en-US" dirty="0" smtClean="0"/>
              <a:t>for oxygenic photosynthesis</a:t>
            </a:r>
          </a:p>
          <a:p>
            <a:pPr lvl="2"/>
            <a:r>
              <a:rPr lang="en-US" dirty="0" smtClean="0"/>
              <a:t>H</a:t>
            </a:r>
            <a:r>
              <a:rPr lang="en-US" baseline="-25000" dirty="0" smtClean="0"/>
              <a:t>2</a:t>
            </a:r>
            <a:r>
              <a:rPr lang="en-US" dirty="0" smtClean="0"/>
              <a:t>O </a:t>
            </a:r>
            <a:r>
              <a:rPr lang="en-US" dirty="0"/>
              <a:t>molecule split to make reducing agents for fixing CO</a:t>
            </a:r>
            <a:r>
              <a:rPr lang="en-US" baseline="-25000" dirty="0"/>
              <a:t>2</a:t>
            </a:r>
          </a:p>
          <a:p>
            <a:pPr marL="274637" lvl="1" indent="0">
              <a:buNone/>
            </a:pPr>
            <a:endParaRPr lang="en-US" dirty="0"/>
          </a:p>
          <a:p>
            <a:pPr lvl="1"/>
            <a:endParaRPr lang="en-US" dirty="0"/>
          </a:p>
        </p:txBody>
      </p:sp>
    </p:spTree>
    <p:extLst>
      <p:ext uri="{BB962C8B-B14F-4D97-AF65-F5344CB8AC3E}">
        <p14:creationId xmlns:p14="http://schemas.microsoft.com/office/powerpoint/2010/main" val="1863043687"/>
      </p:ext>
    </p:extLst>
  </p:cSld>
  <p:clrMapOvr>
    <a:masterClrMapping/>
  </p:clrMapOvr>
  <p:transition xmlns:p14="http://schemas.microsoft.com/office/powerpoint/2010/mai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0"/>
            <a:ext cx="8287657" cy="961121"/>
          </a:xfrm>
        </p:spPr>
        <p:txBody>
          <a:bodyPr/>
          <a:lstStyle/>
          <a:p>
            <a:r>
              <a:rPr lang="en-US" dirty="0" smtClean="0"/>
              <a:t>Fossil evidence - </a:t>
            </a:r>
            <a:r>
              <a:rPr lang="en-US" dirty="0" err="1" smtClean="0"/>
              <a:t>stromatolites</a:t>
            </a:r>
            <a:endParaRPr lang="en-US" dirty="0"/>
          </a:p>
        </p:txBody>
      </p:sp>
      <p:sp>
        <p:nvSpPr>
          <p:cNvPr id="3" name="Content Placeholder 2"/>
          <p:cNvSpPr>
            <a:spLocks noGrp="1"/>
          </p:cNvSpPr>
          <p:nvPr>
            <p:ph idx="1"/>
          </p:nvPr>
        </p:nvSpPr>
        <p:spPr>
          <a:xfrm>
            <a:off x="76199" y="1144192"/>
            <a:ext cx="8991602" cy="5632846"/>
          </a:xfrm>
        </p:spPr>
        <p:txBody>
          <a:bodyPr/>
          <a:lstStyle/>
          <a:p>
            <a:r>
              <a:rPr lang="en-US" dirty="0"/>
              <a:t>M</a:t>
            </a:r>
            <a:r>
              <a:rPr lang="en-US" dirty="0" smtClean="0"/>
              <a:t>icrobial mats of primarily cyanobacteria and mud that build up into a layered rock structure</a:t>
            </a:r>
          </a:p>
          <a:p>
            <a:r>
              <a:rPr lang="en-US" dirty="0" err="1" smtClean="0"/>
              <a:t>Stromatolites</a:t>
            </a:r>
            <a:r>
              <a:rPr lang="en-US" dirty="0" smtClean="0"/>
              <a:t> still produced today and are very similar to ancient </a:t>
            </a:r>
            <a:r>
              <a:rPr lang="en-US" dirty="0" err="1" smtClean="0"/>
              <a:t>stromatolites</a:t>
            </a:r>
            <a:r>
              <a:rPr lang="en-US" dirty="0" smtClean="0"/>
              <a:t> which provide evidence of earliest life on Earth (some dated back to 3.5 </a:t>
            </a:r>
            <a:r>
              <a:rPr lang="en-US" dirty="0" err="1" smtClean="0"/>
              <a:t>bya</a:t>
            </a:r>
            <a:r>
              <a:rPr lang="en-US" dirty="0" smtClean="0"/>
              <a:t>) = microfossils</a:t>
            </a:r>
          </a:p>
        </p:txBody>
      </p:sp>
      <p:pic>
        <p:nvPicPr>
          <p:cNvPr id="4" name="Picture 3"/>
          <p:cNvPicPr>
            <a:picLocks noChangeAspect="1"/>
          </p:cNvPicPr>
          <p:nvPr/>
        </p:nvPicPr>
        <p:blipFill>
          <a:blip r:embed="rId3"/>
          <a:stretch>
            <a:fillRect/>
          </a:stretch>
        </p:blipFill>
        <p:spPr>
          <a:xfrm>
            <a:off x="518555" y="3614639"/>
            <a:ext cx="3517900" cy="2489200"/>
          </a:xfrm>
          <a:prstGeom prst="rect">
            <a:avLst/>
          </a:prstGeom>
        </p:spPr>
      </p:pic>
      <p:sp>
        <p:nvSpPr>
          <p:cNvPr id="6" name="Rectangle 5"/>
          <p:cNvSpPr/>
          <p:nvPr/>
        </p:nvSpPr>
        <p:spPr>
          <a:xfrm>
            <a:off x="217374" y="6182640"/>
            <a:ext cx="8926626" cy="646331"/>
          </a:xfrm>
          <a:prstGeom prst="rect">
            <a:avLst/>
          </a:prstGeom>
        </p:spPr>
        <p:txBody>
          <a:bodyPr wrap="square">
            <a:spAutoFit/>
          </a:bodyPr>
          <a:lstStyle/>
          <a:p>
            <a:r>
              <a:rPr lang="en-US" dirty="0"/>
              <a:t>Cross </a:t>
            </a:r>
            <a:r>
              <a:rPr lang="en-US" dirty="0" smtClean="0"/>
              <a:t>section </a:t>
            </a:r>
            <a:r>
              <a:rPr lang="en-US" dirty="0"/>
              <a:t>of 1.8 billion year old fossil </a:t>
            </a:r>
            <a:r>
              <a:rPr lang="en-US" dirty="0" err="1"/>
              <a:t>stromatolites</a:t>
            </a:r>
            <a:r>
              <a:rPr lang="en-US" dirty="0"/>
              <a:t> at Great Slave Lake, </a:t>
            </a:r>
            <a:r>
              <a:rPr lang="en-US" dirty="0" smtClean="0"/>
              <a:t>Canada (left); modern </a:t>
            </a:r>
            <a:r>
              <a:rPr lang="en-US" dirty="0" err="1" smtClean="0"/>
              <a:t>stromatolites</a:t>
            </a:r>
            <a:r>
              <a:rPr lang="en-US" dirty="0" smtClean="0"/>
              <a:t> in Shark Bay, Australia</a:t>
            </a:r>
            <a:endParaRPr lang="en-US" dirty="0"/>
          </a:p>
        </p:txBody>
      </p:sp>
      <p:pic>
        <p:nvPicPr>
          <p:cNvPr id="7" name="Picture 6"/>
          <p:cNvPicPr>
            <a:picLocks noChangeAspect="1"/>
          </p:cNvPicPr>
          <p:nvPr/>
        </p:nvPicPr>
        <p:blipFill>
          <a:blip r:embed="rId4"/>
          <a:stretch>
            <a:fillRect/>
          </a:stretch>
        </p:blipFill>
        <p:spPr>
          <a:xfrm>
            <a:off x="4726331" y="3614639"/>
            <a:ext cx="3810000" cy="2489200"/>
          </a:xfrm>
          <a:prstGeom prst="rect">
            <a:avLst/>
          </a:prstGeom>
        </p:spPr>
      </p:pic>
    </p:spTree>
    <p:extLst>
      <p:ext uri="{BB962C8B-B14F-4D97-AF65-F5344CB8AC3E}">
        <p14:creationId xmlns:p14="http://schemas.microsoft.com/office/powerpoint/2010/main" val="2451504893"/>
      </p:ext>
    </p:extLst>
  </p:cSld>
  <p:clrMapOvr>
    <a:masterClrMapping/>
  </p:clrMapOvr>
  <p:transition xmlns:p14="http://schemas.microsoft.com/office/powerpoint/2010/mai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4698"/>
            <a:ext cx="4267390" cy="845457"/>
          </a:xfrm>
        </p:spPr>
        <p:txBody>
          <a:bodyPr>
            <a:normAutofit fontScale="90000"/>
          </a:bodyPr>
          <a:lstStyle/>
          <a:p>
            <a:pPr>
              <a:defRPr/>
            </a:pPr>
            <a:r>
              <a:rPr lang="en-US" dirty="0" smtClean="0"/>
              <a:t>Theory of endosymbiosis</a:t>
            </a:r>
            <a:endParaRPr lang="en-US" dirty="0"/>
          </a:p>
        </p:txBody>
      </p:sp>
      <p:sp>
        <p:nvSpPr>
          <p:cNvPr id="14338" name="Content Placeholder 2"/>
          <p:cNvSpPr>
            <a:spLocks noGrp="1"/>
          </p:cNvSpPr>
          <p:nvPr>
            <p:ph idx="1"/>
          </p:nvPr>
        </p:nvSpPr>
        <p:spPr>
          <a:xfrm>
            <a:off x="1" y="1200155"/>
            <a:ext cx="4130101" cy="5657845"/>
          </a:xfrm>
        </p:spPr>
        <p:txBody>
          <a:bodyPr/>
          <a:lstStyle/>
          <a:p>
            <a:pPr lvl="0"/>
            <a:r>
              <a:rPr lang="en-US" sz="2400" dirty="0" smtClean="0"/>
              <a:t>First proposed by Lynn </a:t>
            </a:r>
            <a:r>
              <a:rPr lang="en-US" sz="2400" dirty="0" err="1" smtClean="0"/>
              <a:t>Margulis</a:t>
            </a:r>
            <a:r>
              <a:rPr lang="en-US" sz="2400" dirty="0" smtClean="0"/>
              <a:t> in 1960s</a:t>
            </a:r>
          </a:p>
          <a:p>
            <a:pPr lvl="0"/>
            <a:r>
              <a:rPr lang="en-US" sz="2400" dirty="0" smtClean="0"/>
              <a:t>Much evidence to support eukaryotic photosynthesis originated via endosymbiosis of cyanobacteria-like organisms which ultimately became chloroplasts.</a:t>
            </a:r>
          </a:p>
          <a:p>
            <a:pPr marL="0" lvl="0" indent="0">
              <a:buNone/>
            </a:pPr>
            <a:r>
              <a:rPr lang="en-US" sz="2400" dirty="0" smtClean="0"/>
              <a:t> </a:t>
            </a:r>
            <a:endParaRPr lang="en-US" sz="2400" dirty="0"/>
          </a:p>
        </p:txBody>
      </p:sp>
      <p:pic>
        <p:nvPicPr>
          <p:cNvPr id="5" name="Picture 4"/>
          <p:cNvPicPr>
            <a:picLocks noChangeAspect="1"/>
          </p:cNvPicPr>
          <p:nvPr/>
        </p:nvPicPr>
        <p:blipFill>
          <a:blip r:embed="rId2"/>
          <a:stretch>
            <a:fillRect/>
          </a:stretch>
        </p:blipFill>
        <p:spPr>
          <a:xfrm>
            <a:off x="4104059" y="354698"/>
            <a:ext cx="5039941" cy="6503301"/>
          </a:xfrm>
          <a:prstGeom prst="rect">
            <a:avLst/>
          </a:prstGeom>
        </p:spPr>
      </p:pic>
      <p:pic>
        <p:nvPicPr>
          <p:cNvPr id="6" name="Picture 5"/>
          <p:cNvPicPr>
            <a:picLocks noChangeAspect="1"/>
          </p:cNvPicPr>
          <p:nvPr/>
        </p:nvPicPr>
        <p:blipFill>
          <a:blip r:embed="rId3"/>
          <a:stretch>
            <a:fillRect/>
          </a:stretch>
        </p:blipFill>
        <p:spPr>
          <a:xfrm>
            <a:off x="1264049" y="4861220"/>
            <a:ext cx="1290686" cy="1601774"/>
          </a:xfrm>
          <a:prstGeom prst="rect">
            <a:avLst/>
          </a:prstGeom>
        </p:spPr>
      </p:pic>
      <p:sp>
        <p:nvSpPr>
          <p:cNvPr id="7" name="TextBox 6"/>
          <p:cNvSpPr txBox="1"/>
          <p:nvPr/>
        </p:nvSpPr>
        <p:spPr>
          <a:xfrm>
            <a:off x="1029665" y="6462994"/>
            <a:ext cx="1773312" cy="369332"/>
          </a:xfrm>
          <a:prstGeom prst="rect">
            <a:avLst/>
          </a:prstGeom>
          <a:noFill/>
        </p:spPr>
        <p:txBody>
          <a:bodyPr wrap="square" rtlCol="0">
            <a:spAutoFit/>
          </a:bodyPr>
          <a:lstStyle/>
          <a:p>
            <a:pPr algn="ctr"/>
            <a:r>
              <a:rPr lang="en-US" dirty="0" smtClean="0"/>
              <a:t>1938 - 2011</a:t>
            </a:r>
            <a:endParaRPr lang="en-US" dirty="0"/>
          </a:p>
        </p:txBody>
      </p:sp>
    </p:spTree>
    <p:extLst>
      <p:ext uri="{BB962C8B-B14F-4D97-AF65-F5344CB8AC3E}">
        <p14:creationId xmlns:p14="http://schemas.microsoft.com/office/powerpoint/2010/main" val="183493103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0"/>
            <a:ext cx="8991602" cy="903912"/>
          </a:xfrm>
        </p:spPr>
        <p:txBody>
          <a:bodyPr>
            <a:normAutofit fontScale="90000"/>
          </a:bodyPr>
          <a:lstStyle/>
          <a:p>
            <a:r>
              <a:rPr lang="en-US" dirty="0" smtClean="0"/>
              <a:t>Supporting evidence for endosymbiosis</a:t>
            </a:r>
            <a:endParaRPr lang="en-US" dirty="0"/>
          </a:p>
        </p:txBody>
      </p:sp>
      <p:sp>
        <p:nvSpPr>
          <p:cNvPr id="3" name="Content Placeholder 2"/>
          <p:cNvSpPr>
            <a:spLocks noGrp="1"/>
          </p:cNvSpPr>
          <p:nvPr>
            <p:ph idx="1"/>
          </p:nvPr>
        </p:nvSpPr>
        <p:spPr>
          <a:xfrm>
            <a:off x="0" y="1075540"/>
            <a:ext cx="9067801" cy="5701498"/>
          </a:xfrm>
        </p:spPr>
        <p:txBody>
          <a:bodyPr/>
          <a:lstStyle/>
          <a:p>
            <a:r>
              <a:rPr lang="en-US" sz="2400" dirty="0" smtClean="0"/>
              <a:t>Chloroplasts have own genome (</a:t>
            </a:r>
            <a:r>
              <a:rPr lang="en-US" sz="2400" dirty="0" err="1" smtClean="0"/>
              <a:t>cpDNA</a:t>
            </a:r>
            <a:r>
              <a:rPr lang="en-US" sz="2400" dirty="0" smtClean="0"/>
              <a:t>) and are self-replicating (divide independently of cell they live in)</a:t>
            </a:r>
          </a:p>
          <a:p>
            <a:pPr lvl="1"/>
            <a:r>
              <a:rPr lang="en-US" sz="2400" dirty="0" smtClean="0"/>
              <a:t>Much reduced from cyanobacteria ancestors: chloroplasts have about 60 – 100 genes; cyanobacteria about 1500 genes</a:t>
            </a:r>
          </a:p>
          <a:p>
            <a:r>
              <a:rPr lang="en-US" sz="2400" dirty="0" err="1" smtClean="0"/>
              <a:t>cpDNA</a:t>
            </a:r>
            <a:r>
              <a:rPr lang="en-US" sz="2400" dirty="0" smtClean="0"/>
              <a:t>, </a:t>
            </a:r>
            <a:r>
              <a:rPr lang="en-US" sz="2400" dirty="0" err="1" smtClean="0"/>
              <a:t>cpRNA</a:t>
            </a:r>
            <a:r>
              <a:rPr lang="en-US" sz="2400" dirty="0" smtClean="0"/>
              <a:t>, ribosomes, chlorophyll, and mechanisms of protein synthesis all similar to that of cyanobacteria</a:t>
            </a:r>
          </a:p>
          <a:p>
            <a:r>
              <a:rPr lang="en-US" sz="2400" dirty="0" smtClean="0"/>
              <a:t>Chloroplasts have double phospholipid bilayers – support entrance of cyanobacteria into eukaryotic cell via endocytosis</a:t>
            </a:r>
          </a:p>
          <a:p>
            <a:r>
              <a:rPr lang="en-US" sz="2400" dirty="0" smtClean="0"/>
              <a:t>Chloroplasts and cyanobacteria similar in size 1-10 </a:t>
            </a:r>
            <a:r>
              <a:rPr lang="en-US" sz="2400" dirty="0" err="1" smtClean="0"/>
              <a:t>μm</a:t>
            </a:r>
            <a:endParaRPr lang="en-US" sz="2400" dirty="0"/>
          </a:p>
        </p:txBody>
      </p:sp>
      <p:pic>
        <p:nvPicPr>
          <p:cNvPr id="4" name="Picture 3"/>
          <p:cNvPicPr>
            <a:picLocks noChangeAspect="1"/>
          </p:cNvPicPr>
          <p:nvPr/>
        </p:nvPicPr>
        <p:blipFill>
          <a:blip r:embed="rId2"/>
          <a:stretch>
            <a:fillRect/>
          </a:stretch>
        </p:blipFill>
        <p:spPr>
          <a:xfrm>
            <a:off x="2518271" y="5043148"/>
            <a:ext cx="4334724" cy="1733890"/>
          </a:xfrm>
          <a:prstGeom prst="rect">
            <a:avLst/>
          </a:prstGeom>
        </p:spPr>
      </p:pic>
    </p:spTree>
    <p:extLst>
      <p:ext uri="{BB962C8B-B14F-4D97-AF65-F5344CB8AC3E}">
        <p14:creationId xmlns:p14="http://schemas.microsoft.com/office/powerpoint/2010/main" val="955705132"/>
      </p:ext>
    </p:extLst>
  </p:cSld>
  <p:clrMapOvr>
    <a:masterClrMapping/>
  </p:clrMapOvr>
  <p:transition xmlns:p14="http://schemas.microsoft.com/office/powerpoint/2010/mai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two minutes</a:t>
            </a:r>
            <a:endParaRPr lang="en-US" dirty="0"/>
          </a:p>
        </p:txBody>
      </p:sp>
      <p:sp>
        <p:nvSpPr>
          <p:cNvPr id="3" name="Content Placeholder 2"/>
          <p:cNvSpPr>
            <a:spLocks noGrp="1"/>
          </p:cNvSpPr>
          <p:nvPr>
            <p:ph idx="1"/>
          </p:nvPr>
        </p:nvSpPr>
        <p:spPr/>
        <p:txBody>
          <a:bodyPr/>
          <a:lstStyle/>
          <a:p>
            <a:r>
              <a:rPr lang="en-US" dirty="0" smtClean="0"/>
              <a:t>To reflect on what you’ve learned thus far.  </a:t>
            </a:r>
          </a:p>
        </p:txBody>
      </p:sp>
    </p:spTree>
    <p:extLst>
      <p:ext uri="{BB962C8B-B14F-4D97-AF65-F5344CB8AC3E}">
        <p14:creationId xmlns:p14="http://schemas.microsoft.com/office/powerpoint/2010/main" val="3540423877"/>
      </p:ext>
    </p:extLst>
  </p:cSld>
  <p:clrMapOvr>
    <a:masterClrMapping/>
  </p:clrMapOvr>
  <p:transition xmlns:p14="http://schemas.microsoft.com/office/powerpoint/2010/main" spd="slow">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6117</TotalTime>
  <Words>1674</Words>
  <Application>Microsoft Macintosh PowerPoint</Application>
  <PresentationFormat>On-screen Show (4:3)</PresentationFormat>
  <Paragraphs>149</Paragraphs>
  <Slides>39</Slides>
  <Notes>3</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Essential</vt:lpstr>
      <vt:lpstr>Evolution of metabolism: photosynthesis</vt:lpstr>
      <vt:lpstr>LEARNING TARGETS</vt:lpstr>
      <vt:lpstr>Defining metabolism</vt:lpstr>
      <vt:lpstr>Evolution of photosynthesis </vt:lpstr>
      <vt:lpstr>Evolutionary transition to oxygenic photosynthesis</vt:lpstr>
      <vt:lpstr>Fossil evidence - stromatolites</vt:lpstr>
      <vt:lpstr>Theory of endosymbiosis</vt:lpstr>
      <vt:lpstr>Supporting evidence for endosymbiosis</vt:lpstr>
      <vt:lpstr>Take two minutes</vt:lpstr>
      <vt:lpstr>Chloroplasts only found in plants and protists</vt:lpstr>
      <vt:lpstr>Endosymbiosis &amp; chloroplasts </vt:lpstr>
      <vt:lpstr>Endosymbiosis &amp; chloroplasts </vt:lpstr>
      <vt:lpstr>PowerPoint Presentation</vt:lpstr>
      <vt:lpstr>PowerPoint Presentation</vt:lpstr>
      <vt:lpstr>Reaction centers in photosynthetic organisms are examples of</vt:lpstr>
      <vt:lpstr>Sunlight</vt:lpstr>
      <vt:lpstr>Chloroplast Pigments</vt:lpstr>
      <vt:lpstr>Why do these leaves appear green?</vt:lpstr>
      <vt:lpstr>What causes the leaves of deciduous trees to turn color in the autumn?</vt:lpstr>
      <vt:lpstr>Photosystem acts as light-gathering antenna that focuses light on a reaction center</vt:lpstr>
      <vt:lpstr>PowerPoint Presentation</vt:lpstr>
      <vt:lpstr>Antenna systems (and modes of carbon fixation) in photosynthetic organisms are examples of</vt:lpstr>
      <vt:lpstr>Photosynthesis Road Map</vt:lpstr>
      <vt:lpstr>Unpacking light reactions</vt:lpstr>
      <vt:lpstr>PowerPoint Presentation</vt:lpstr>
      <vt:lpstr>PowerPoint Presentation</vt:lpstr>
      <vt:lpstr>PowerPoint Presentation</vt:lpstr>
      <vt:lpstr>PowerPoint Presentation</vt:lpstr>
      <vt:lpstr>Unpacking the Calvin Cycle</vt:lpstr>
      <vt:lpstr>Misconception</vt:lpstr>
      <vt:lpstr>Photosynthetic Strategies in Plants</vt:lpstr>
      <vt:lpstr>C3 Plants</vt:lpstr>
      <vt:lpstr>C4 Plants</vt:lpstr>
      <vt:lpstr>CAM Plants</vt:lpstr>
      <vt:lpstr>Fig. 6.2: Nrg flow &amp; chemical cycling in ecosystems</vt:lpstr>
      <vt:lpstr>Plants also respire!</vt:lpstr>
      <vt:lpstr>Resources</vt:lpstr>
      <vt:lpstr>Muddiest point</vt:lpstr>
      <vt:lpstr>PowerPoint Presentation</vt:lpstr>
    </vt:vector>
  </TitlesOfParts>
  <Company>CSU East Bay - Biology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Caron Inouye</dc:creator>
  <cp:lastModifiedBy>Caron Inouye</cp:lastModifiedBy>
  <cp:revision>267</cp:revision>
  <dcterms:created xsi:type="dcterms:W3CDTF">2011-06-16T02:19:34Z</dcterms:created>
  <dcterms:modified xsi:type="dcterms:W3CDTF">2012-07-23T09:31:58Z</dcterms:modified>
</cp:coreProperties>
</file>