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02" r:id="rId2"/>
    <p:sldId id="313" r:id="rId3"/>
    <p:sldId id="258" r:id="rId4"/>
    <p:sldId id="304" r:id="rId5"/>
    <p:sldId id="305" r:id="rId6"/>
    <p:sldId id="306" r:id="rId7"/>
    <p:sldId id="310" r:id="rId8"/>
    <p:sldId id="308" r:id="rId9"/>
    <p:sldId id="309" r:id="rId10"/>
    <p:sldId id="312" r:id="rId11"/>
    <p:sldId id="311" r:id="rId12"/>
    <p:sldId id="298" r:id="rId13"/>
    <p:sldId id="321" r:id="rId14"/>
    <p:sldId id="323" r:id="rId15"/>
    <p:sldId id="324" r:id="rId16"/>
    <p:sldId id="325" r:id="rId17"/>
    <p:sldId id="326" r:id="rId18"/>
    <p:sldId id="333" r:id="rId19"/>
    <p:sldId id="334" r:id="rId20"/>
    <p:sldId id="335" r:id="rId21"/>
    <p:sldId id="318" r:id="rId22"/>
    <p:sldId id="317" r:id="rId23"/>
    <p:sldId id="316" r:id="rId24"/>
    <p:sldId id="319" r:id="rId25"/>
    <p:sldId id="257" r:id="rId26"/>
    <p:sldId id="330" r:id="rId27"/>
    <p:sldId id="329" r:id="rId28"/>
    <p:sldId id="331" r:id="rId29"/>
    <p:sldId id="328" r:id="rId30"/>
    <p:sldId id="332" r:id="rId31"/>
    <p:sldId id="294" r:id="rId32"/>
    <p:sldId id="29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104" y="-7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0CAC32-FDAE-F941-88B0-3D518C39FBE4}" type="datetimeFigureOut">
              <a:rPr lang="en-US" smtClean="0"/>
              <a:t>10/11/14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5DED22-3B5C-A24F-AB2B-68772BA5413D}" type="slidenum">
              <a:rPr lang="en-US" smtClean="0"/>
              <a:t>‹#›</a:t>
            </a:fld>
            <a:endParaRPr lang="en-US"/>
          </a:p>
        </p:txBody>
      </p:sp>
    </p:spTree>
    <p:extLst>
      <p:ext uri="{BB962C8B-B14F-4D97-AF65-F5344CB8AC3E}">
        <p14:creationId xmlns:p14="http://schemas.microsoft.com/office/powerpoint/2010/main" val="1806328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general, only about 10% of </a:t>
            </a:r>
            <a:r>
              <a:rPr lang="en-US" dirty="0" err="1" smtClean="0"/>
              <a:t>nrg</a:t>
            </a:r>
            <a:r>
              <a:rPr lang="en-US" baseline="0" dirty="0" smtClean="0"/>
              <a:t> consumed in one level is available to the next (e.g., if grasshoppers consume 10,000 kcal of plant </a:t>
            </a:r>
            <a:r>
              <a:rPr lang="en-US" baseline="0" dirty="0" err="1" smtClean="0"/>
              <a:t>nrg</a:t>
            </a:r>
            <a:r>
              <a:rPr lang="en-US" baseline="0" dirty="0" smtClean="0"/>
              <a:t>, grasshoppers can only form 10% or 1,000 kcal of grasshopper energy (which in turn, determines the production of biomass).</a:t>
            </a:r>
            <a:endParaRPr lang="en-US" dirty="0" smtClean="0"/>
          </a:p>
          <a:p>
            <a:endParaRPr lang="en-US" dirty="0"/>
          </a:p>
        </p:txBody>
      </p:sp>
      <p:sp>
        <p:nvSpPr>
          <p:cNvPr id="4" name="Slide Number Placeholder 3"/>
          <p:cNvSpPr>
            <a:spLocks noGrp="1"/>
          </p:cNvSpPr>
          <p:nvPr>
            <p:ph type="sldNum" sz="quarter" idx="10"/>
          </p:nvPr>
        </p:nvSpPr>
        <p:spPr/>
        <p:txBody>
          <a:bodyPr/>
          <a:lstStyle/>
          <a:p>
            <a:fld id="{17E6C79A-FF62-9B4F-8207-ED8D5D372526}" type="slidenum">
              <a:rPr lang="en-US" smtClean="0"/>
              <a:t>19</a:t>
            </a:fld>
            <a:endParaRPr lang="en-US"/>
          </a:p>
        </p:txBody>
      </p:sp>
    </p:spTree>
    <p:extLst>
      <p:ext uri="{BB962C8B-B14F-4D97-AF65-F5344CB8AC3E}">
        <p14:creationId xmlns:p14="http://schemas.microsoft.com/office/powerpoint/2010/main" val="367129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13233B-BE72-D046-BC93-18A5F794AAE8}" type="datetimeFigureOut">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4199514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13233B-BE72-D046-BC93-18A5F794AAE8}" type="datetimeFigureOut">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27055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13233B-BE72-D046-BC93-18A5F794AAE8}" type="datetimeFigureOut">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37321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13233B-BE72-D046-BC93-18A5F794AAE8}" type="datetimeFigureOut">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409098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13233B-BE72-D046-BC93-18A5F794AAE8}" type="datetimeFigureOut">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91277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13233B-BE72-D046-BC93-18A5F794AAE8}" type="datetimeFigureOut">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98308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13233B-BE72-D046-BC93-18A5F794AAE8}" type="datetimeFigureOut">
              <a:rPr lang="en-US" smtClean="0"/>
              <a:t>10/11/14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242493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13233B-BE72-D046-BC93-18A5F794AAE8}" type="datetimeFigureOut">
              <a:rPr lang="en-US" smtClean="0"/>
              <a:t>10/11/14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3133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3233B-BE72-D046-BC93-18A5F794AAE8}" type="datetimeFigureOut">
              <a:rPr lang="en-US" smtClean="0"/>
              <a:t>10/11/14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395839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13233B-BE72-D046-BC93-18A5F794AAE8}" type="datetimeFigureOut">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116345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13233B-BE72-D046-BC93-18A5F794AAE8}" type="datetimeFigureOut">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C0D2C-C0B2-C44D-A8F7-2B8B5CF15ACF}" type="slidenum">
              <a:rPr lang="en-US" smtClean="0"/>
              <a:t>‹#›</a:t>
            </a:fld>
            <a:endParaRPr lang="en-US"/>
          </a:p>
        </p:txBody>
      </p:sp>
    </p:spTree>
    <p:extLst>
      <p:ext uri="{BB962C8B-B14F-4D97-AF65-F5344CB8AC3E}">
        <p14:creationId xmlns:p14="http://schemas.microsoft.com/office/powerpoint/2010/main" val="2467327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3233B-BE72-D046-BC93-18A5F794AAE8}" type="datetimeFigureOut">
              <a:rPr lang="en-US" smtClean="0"/>
              <a:t>10/11/14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C0D2C-C0B2-C44D-A8F7-2B8B5CF15ACF}" type="slidenum">
              <a:rPr lang="en-US" smtClean="0"/>
              <a:t>‹#›</a:t>
            </a:fld>
            <a:endParaRPr lang="en-US"/>
          </a:p>
        </p:txBody>
      </p:sp>
    </p:spTree>
    <p:extLst>
      <p:ext uri="{BB962C8B-B14F-4D97-AF65-F5344CB8AC3E}">
        <p14:creationId xmlns:p14="http://schemas.microsoft.com/office/powerpoint/2010/main" val="253323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sdl.library.cornell.edu/websites/wiki/index.php/MSP_MiddleSchoolPortal/Misconceptions_at_the_Middle.html%23Life_Scienc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aquaticinvasions.net/2010/Supplement/AI_2010_5_S1_Schofield" TargetMode="Externa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s://www.youtube.com/watch?v=D1J2SpQIez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as.er.usgs.gov/queries/SpeciesAnimatedMap.aspx?speciesID=963" TargetMode="Externa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oceanservice.noaa.gov/education/stories/lionfish/factsheet.html" TargetMode="External"/><Relationship Id="rId4" Type="http://schemas.openxmlformats.org/officeDocument/2006/relationships/hyperlink" Target="http://www.aquaticinvasions.net/2010/Supplement/AI_2010_5_S1_Schofield" TargetMode="External"/><Relationship Id="rId5" Type="http://schemas.openxmlformats.org/officeDocument/2006/relationships/hyperlink" Target="http://nas.er.usgs.gov/queries/SpeciesAnimatedMap.aspx?speciesID=963" TargetMode="External"/><Relationship Id="rId6" Type="http://schemas.openxmlformats.org/officeDocument/2006/relationships/hyperlink" Target="http://openi.nlm.nih.gov/detailedresult.php?img=3296711_pone.0032596.g002&amp;query=null&amp;req=4&amp;npos=-1" TargetMode="External"/><Relationship Id="rId7" Type="http://schemas.openxmlformats.org/officeDocument/2006/relationships/hyperlink" Target="http://video.pbs.org/video/2328658113/" TargetMode="External"/><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www.usgs.gov/newsroom/article.asp?ID=2726%23.VCuf9edpuM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biologycorner.com/worksheets/predator_prey_graphing.html" TargetMode="External"/><Relationship Id="rId4" Type="http://schemas.openxmlformats.org/officeDocument/2006/relationships/hyperlink" Target="http://www.nclark.net/LynxEatsHare.pdf" TargetMode="External"/><Relationship Id="rId1" Type="http://schemas.openxmlformats.org/officeDocument/2006/relationships/slideLayout" Target="../slideLayouts/slideLayout2.xml"/><Relationship Id="rId2" Type="http://schemas.openxmlformats.org/officeDocument/2006/relationships/hyperlink" Target="http://www.nclark.net/Ecolog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ces.ed.gov/nceskids/createagrap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 y="6901"/>
            <a:ext cx="4450523" cy="2466838"/>
          </a:xfrm>
        </p:spPr>
        <p:txBody>
          <a:bodyPr>
            <a:normAutofit/>
          </a:bodyPr>
          <a:lstStyle/>
          <a:p>
            <a:pPr algn="l" eaLnBrk="1" fontAlgn="auto" hangingPunct="1">
              <a:spcAft>
                <a:spcPts val="0"/>
              </a:spcAft>
              <a:defRPr/>
            </a:pPr>
            <a:r>
              <a:rPr lang="en-US" sz="4800" dirty="0" smtClean="0"/>
              <a:t>Ecological Interactions</a:t>
            </a:r>
            <a:endParaRPr lang="en-US" sz="4800" b="1" dirty="0">
              <a:solidFill>
                <a:srgbClr val="1F497D"/>
              </a:solidFill>
            </a:endParaRPr>
          </a:p>
        </p:txBody>
      </p:sp>
      <p:pic>
        <p:nvPicPr>
          <p:cNvPr id="13321" name="Picture 9"/>
          <p:cNvPicPr>
            <a:picLocks noChangeAspect="1" noChangeArrowheads="1"/>
          </p:cNvPicPr>
          <p:nvPr/>
        </p:nvPicPr>
        <p:blipFill>
          <a:blip r:embed="rId2" cstate="print"/>
          <a:srcRect/>
          <a:stretch>
            <a:fillRect/>
          </a:stretch>
        </p:blipFill>
        <p:spPr bwMode="auto">
          <a:xfrm>
            <a:off x="237447" y="4654104"/>
            <a:ext cx="1952625" cy="542925"/>
          </a:xfrm>
          <a:prstGeom prst="rect">
            <a:avLst/>
          </a:prstGeom>
          <a:noFill/>
          <a:ln w="9525">
            <a:noFill/>
            <a:miter lim="800000"/>
            <a:headEnd/>
            <a:tailEnd/>
          </a:ln>
        </p:spPr>
      </p:pic>
      <p:pic>
        <p:nvPicPr>
          <p:cNvPr id="13322" name="Picture 10"/>
          <p:cNvPicPr>
            <a:picLocks noChangeAspect="1" noChangeArrowheads="1"/>
          </p:cNvPicPr>
          <p:nvPr/>
        </p:nvPicPr>
        <p:blipFill>
          <a:blip r:embed="rId3" cstate="print"/>
          <a:srcRect/>
          <a:stretch>
            <a:fillRect/>
          </a:stretch>
        </p:blipFill>
        <p:spPr bwMode="auto">
          <a:xfrm>
            <a:off x="1085752" y="5460641"/>
            <a:ext cx="1238250" cy="466725"/>
          </a:xfrm>
          <a:prstGeom prst="rect">
            <a:avLst/>
          </a:prstGeom>
          <a:noFill/>
          <a:ln w="9525">
            <a:noFill/>
            <a:miter lim="800000"/>
            <a:headEnd/>
            <a:tailEnd/>
          </a:ln>
        </p:spPr>
      </p:pic>
      <p:pic>
        <p:nvPicPr>
          <p:cNvPr id="13323" name="Picture 11"/>
          <p:cNvPicPr>
            <a:picLocks noChangeAspect="1" noChangeArrowheads="1"/>
          </p:cNvPicPr>
          <p:nvPr/>
        </p:nvPicPr>
        <p:blipFill>
          <a:blip r:embed="rId4" cstate="print"/>
          <a:srcRect/>
          <a:stretch>
            <a:fillRect/>
          </a:stretch>
        </p:blipFill>
        <p:spPr bwMode="auto">
          <a:xfrm>
            <a:off x="237447" y="5341483"/>
            <a:ext cx="657225" cy="657225"/>
          </a:xfrm>
          <a:prstGeom prst="rect">
            <a:avLst/>
          </a:prstGeom>
          <a:noFill/>
          <a:ln w="9525">
            <a:noFill/>
            <a:miter lim="800000"/>
            <a:headEnd/>
            <a:tailEnd/>
          </a:ln>
        </p:spPr>
      </p:pic>
      <p:pic>
        <p:nvPicPr>
          <p:cNvPr id="13324" name="Picture 12"/>
          <p:cNvPicPr>
            <a:picLocks noChangeAspect="1" noChangeArrowheads="1"/>
          </p:cNvPicPr>
          <p:nvPr/>
        </p:nvPicPr>
        <p:blipFill>
          <a:blip r:embed="rId5" cstate="print"/>
          <a:srcRect/>
          <a:stretch>
            <a:fillRect/>
          </a:stretch>
        </p:blipFill>
        <p:spPr bwMode="auto">
          <a:xfrm>
            <a:off x="148190" y="6157812"/>
            <a:ext cx="2962275" cy="514350"/>
          </a:xfrm>
          <a:prstGeom prst="rect">
            <a:avLst/>
          </a:prstGeom>
          <a:noFill/>
          <a:ln w="9525">
            <a:noFill/>
            <a:miter lim="800000"/>
            <a:headEnd/>
            <a:tailEnd/>
          </a:ln>
        </p:spPr>
      </p:pic>
      <p:sp>
        <p:nvSpPr>
          <p:cNvPr id="4" name="Rectangle 3"/>
          <p:cNvSpPr/>
          <p:nvPr/>
        </p:nvSpPr>
        <p:spPr>
          <a:xfrm>
            <a:off x="1" y="2583972"/>
            <a:ext cx="4450523" cy="461665"/>
          </a:xfrm>
          <a:prstGeom prst="rect">
            <a:avLst/>
          </a:prstGeom>
        </p:spPr>
        <p:txBody>
          <a:bodyPr wrap="square">
            <a:spAutoFit/>
          </a:bodyPr>
          <a:lstStyle/>
          <a:p>
            <a:pPr algn="ctr"/>
            <a:r>
              <a:rPr lang="en-US" sz="2400" dirty="0"/>
              <a:t>IMSS </a:t>
            </a:r>
            <a:r>
              <a:rPr lang="en-US" sz="2400" dirty="0" smtClean="0"/>
              <a:t>Biology </a:t>
            </a:r>
            <a:r>
              <a:rPr lang="en-US" sz="2400" dirty="0" smtClean="0">
                <a:latin typeface="Verdana"/>
              </a:rPr>
              <a:t>~</a:t>
            </a:r>
            <a:r>
              <a:rPr lang="en-US" sz="2400" b="1" i="1" dirty="0" smtClean="0">
                <a:latin typeface="Verdana"/>
              </a:rPr>
              <a:t> </a:t>
            </a:r>
            <a:r>
              <a:rPr lang="en-US" sz="2400" dirty="0" smtClean="0"/>
              <a:t>October 11, 2014</a:t>
            </a:r>
            <a:endParaRPr lang="en-US" sz="2400" dirty="0"/>
          </a:p>
        </p:txBody>
      </p:sp>
      <p:pic>
        <p:nvPicPr>
          <p:cNvPr id="2" name="Picture 1"/>
          <p:cNvPicPr>
            <a:picLocks noChangeAspect="1"/>
          </p:cNvPicPr>
          <p:nvPr/>
        </p:nvPicPr>
        <p:blipFill>
          <a:blip r:embed="rId6"/>
          <a:stretch>
            <a:fillRect/>
          </a:stretch>
        </p:blipFill>
        <p:spPr>
          <a:xfrm>
            <a:off x="4450524" y="340025"/>
            <a:ext cx="4669105" cy="6038710"/>
          </a:xfrm>
          <a:prstGeom prst="rect">
            <a:avLst/>
          </a:prstGeom>
        </p:spPr>
      </p:pic>
    </p:spTree>
    <p:extLst>
      <p:ext uri="{BB962C8B-B14F-4D97-AF65-F5344CB8AC3E}">
        <p14:creationId xmlns:p14="http://schemas.microsoft.com/office/powerpoint/2010/main" val="2316569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11"/>
            <a:ext cx="9144000" cy="1030075"/>
          </a:xfrm>
        </p:spPr>
        <p:txBody>
          <a:bodyPr/>
          <a:lstStyle/>
          <a:p>
            <a:r>
              <a:rPr lang="en-US" dirty="0" smtClean="0"/>
              <a:t>Predation (+, -)</a:t>
            </a:r>
            <a:endParaRPr lang="en-US" dirty="0"/>
          </a:p>
        </p:txBody>
      </p:sp>
      <p:sp>
        <p:nvSpPr>
          <p:cNvPr id="3" name="Content Placeholder 2"/>
          <p:cNvSpPr>
            <a:spLocks noGrp="1"/>
          </p:cNvSpPr>
          <p:nvPr>
            <p:ph idx="1"/>
          </p:nvPr>
        </p:nvSpPr>
        <p:spPr>
          <a:xfrm>
            <a:off x="0" y="750052"/>
            <a:ext cx="9073998" cy="5707917"/>
          </a:xfrm>
        </p:spPr>
        <p:txBody>
          <a:bodyPr>
            <a:normAutofit/>
          </a:bodyPr>
          <a:lstStyle/>
          <a:p>
            <a:r>
              <a:rPr lang="en-US" dirty="0" smtClean="0"/>
              <a:t>One </a:t>
            </a:r>
            <a:r>
              <a:rPr lang="en-US" dirty="0"/>
              <a:t>species </a:t>
            </a:r>
            <a:r>
              <a:rPr lang="en-US" dirty="0" smtClean="0"/>
              <a:t>(predator) benefits while the other species (prey) is harmed (consumed).  </a:t>
            </a:r>
          </a:p>
        </p:txBody>
      </p:sp>
      <p:pic>
        <p:nvPicPr>
          <p:cNvPr id="7" name="Picture 6"/>
          <p:cNvPicPr>
            <a:picLocks noChangeAspect="1"/>
          </p:cNvPicPr>
          <p:nvPr/>
        </p:nvPicPr>
        <p:blipFill>
          <a:blip r:embed="rId2"/>
          <a:stretch>
            <a:fillRect/>
          </a:stretch>
        </p:blipFill>
        <p:spPr>
          <a:xfrm>
            <a:off x="1686930" y="1881813"/>
            <a:ext cx="5562600" cy="3441700"/>
          </a:xfrm>
          <a:prstGeom prst="rect">
            <a:avLst/>
          </a:prstGeom>
        </p:spPr>
      </p:pic>
      <p:pic>
        <p:nvPicPr>
          <p:cNvPr id="9" name="Picture 8"/>
          <p:cNvPicPr>
            <a:picLocks noChangeAspect="1"/>
          </p:cNvPicPr>
          <p:nvPr/>
        </p:nvPicPr>
        <p:blipFill>
          <a:blip r:embed="rId3"/>
          <a:stretch>
            <a:fillRect/>
          </a:stretch>
        </p:blipFill>
        <p:spPr>
          <a:xfrm>
            <a:off x="5969000" y="4711700"/>
            <a:ext cx="3175000" cy="2146300"/>
          </a:xfrm>
          <a:prstGeom prst="rect">
            <a:avLst/>
          </a:prstGeom>
        </p:spPr>
      </p:pic>
      <p:pic>
        <p:nvPicPr>
          <p:cNvPr id="11" name="Picture 10"/>
          <p:cNvPicPr>
            <a:picLocks noChangeAspect="1"/>
          </p:cNvPicPr>
          <p:nvPr/>
        </p:nvPicPr>
        <p:blipFill>
          <a:blip r:embed="rId4"/>
          <a:stretch>
            <a:fillRect/>
          </a:stretch>
        </p:blipFill>
        <p:spPr>
          <a:xfrm>
            <a:off x="0" y="4787900"/>
            <a:ext cx="3175000" cy="2070100"/>
          </a:xfrm>
          <a:prstGeom prst="rect">
            <a:avLst/>
          </a:prstGeom>
        </p:spPr>
      </p:pic>
    </p:spTree>
    <p:extLst>
      <p:ext uri="{BB962C8B-B14F-4D97-AF65-F5344CB8AC3E}">
        <p14:creationId xmlns:p14="http://schemas.microsoft.com/office/powerpoint/2010/main" val="125300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064"/>
          </a:xfrm>
        </p:spPr>
        <p:txBody>
          <a:bodyPr>
            <a:noAutofit/>
          </a:bodyPr>
          <a:lstStyle/>
          <a:p>
            <a:r>
              <a:rPr lang="en-US" sz="3200" dirty="0" smtClean="0"/>
              <a:t>Relevant Student Misconceptions</a:t>
            </a:r>
            <a:endParaRPr lang="en-US" sz="3200" dirty="0"/>
          </a:p>
        </p:txBody>
      </p:sp>
      <p:sp>
        <p:nvSpPr>
          <p:cNvPr id="3" name="Content Placeholder 2"/>
          <p:cNvSpPr>
            <a:spLocks noGrp="1"/>
          </p:cNvSpPr>
          <p:nvPr>
            <p:ph idx="1"/>
          </p:nvPr>
        </p:nvSpPr>
        <p:spPr>
          <a:xfrm>
            <a:off x="0" y="880064"/>
            <a:ext cx="9144000" cy="5977936"/>
          </a:xfrm>
        </p:spPr>
        <p:txBody>
          <a:bodyPr>
            <a:normAutofit fontScale="85000" lnSpcReduction="10000"/>
          </a:bodyPr>
          <a:lstStyle/>
          <a:p>
            <a:r>
              <a:rPr lang="en-US" dirty="0"/>
              <a:t>Predator and prey populations are similar in </a:t>
            </a:r>
            <a:r>
              <a:rPr lang="en-US" dirty="0" smtClean="0"/>
              <a:t>size.</a:t>
            </a:r>
            <a:endParaRPr lang="en-US" dirty="0"/>
          </a:p>
          <a:p>
            <a:r>
              <a:rPr lang="en-US" dirty="0"/>
              <a:t>The relative sizes of predator and prey populations have no bearing on the size of the </a:t>
            </a:r>
            <a:r>
              <a:rPr lang="en-US" dirty="0" smtClean="0"/>
              <a:t>other.</a:t>
            </a:r>
          </a:p>
          <a:p>
            <a:r>
              <a:rPr lang="en-US" dirty="0"/>
              <a:t>Organisms higher in a food web eat everything lower in the food </a:t>
            </a:r>
            <a:r>
              <a:rPr lang="en-US" dirty="0" smtClean="0"/>
              <a:t>web.</a:t>
            </a:r>
            <a:endParaRPr lang="en-US" dirty="0"/>
          </a:p>
          <a:p>
            <a:r>
              <a:rPr lang="en-US" dirty="0" smtClean="0"/>
              <a:t>Food </a:t>
            </a:r>
            <a:r>
              <a:rPr lang="en-US" dirty="0"/>
              <a:t>chains involve predator and prey but not </a:t>
            </a:r>
            <a:r>
              <a:rPr lang="en-US" dirty="0" smtClean="0"/>
              <a:t>producers.</a:t>
            </a:r>
            <a:endParaRPr lang="en-US" dirty="0"/>
          </a:p>
          <a:p>
            <a:r>
              <a:rPr lang="en-US" dirty="0"/>
              <a:t>Carnivores have more energy or power than </a:t>
            </a:r>
            <a:r>
              <a:rPr lang="en-US" dirty="0" smtClean="0"/>
              <a:t>herbivores.</a:t>
            </a:r>
          </a:p>
          <a:p>
            <a:r>
              <a:rPr lang="en-US" dirty="0"/>
              <a:t>Ecosystems are simply a collection of organisms that don’t function as a </a:t>
            </a:r>
            <a:r>
              <a:rPr lang="en-US" dirty="0" smtClean="0"/>
              <a:t>whole.</a:t>
            </a:r>
            <a:endParaRPr lang="en-US" dirty="0"/>
          </a:p>
          <a:p>
            <a:r>
              <a:rPr lang="en-US" dirty="0"/>
              <a:t>Ecosystems change little over </a:t>
            </a:r>
            <a:r>
              <a:rPr lang="en-US" dirty="0" smtClean="0"/>
              <a:t>time.</a:t>
            </a:r>
            <a:endParaRPr lang="en-US" dirty="0"/>
          </a:p>
          <a:p>
            <a:r>
              <a:rPr lang="en-US" dirty="0"/>
              <a:t>Varying the population size of a species may not affect an ecosystem because some organisms are not </a:t>
            </a:r>
            <a:r>
              <a:rPr lang="en-US" dirty="0" smtClean="0"/>
              <a:t>important.</a:t>
            </a:r>
            <a:endParaRPr lang="en-US" dirty="0"/>
          </a:p>
          <a:p>
            <a:r>
              <a:rPr lang="en-US" sz="2100" dirty="0">
                <a:hlinkClick r:id="rId2"/>
              </a:rPr>
              <a:t>http://nsdl.library.cornell.edu/websites/wiki/index.php/MSP_MiddleSchoolPortal/Misconceptions_at_the_Middle.html#Life_Science</a:t>
            </a:r>
            <a:r>
              <a:rPr lang="en-US" sz="2100" dirty="0"/>
              <a:t> </a:t>
            </a:r>
          </a:p>
          <a:p>
            <a:endParaRPr lang="en-US" dirty="0"/>
          </a:p>
          <a:p>
            <a:endParaRPr lang="en-US" dirty="0"/>
          </a:p>
        </p:txBody>
      </p:sp>
    </p:spTree>
    <p:extLst>
      <p:ext uri="{BB962C8B-B14F-4D97-AF65-F5344CB8AC3E}">
        <p14:creationId xmlns:p14="http://schemas.microsoft.com/office/powerpoint/2010/main" val="76422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Predation: Impact on Population Sizes</a:t>
            </a:r>
            <a:endParaRPr lang="en-US" dirty="0"/>
          </a:p>
        </p:txBody>
      </p:sp>
      <p:sp>
        <p:nvSpPr>
          <p:cNvPr id="3" name="Content Placeholder 2"/>
          <p:cNvSpPr>
            <a:spLocks noGrp="1"/>
          </p:cNvSpPr>
          <p:nvPr>
            <p:ph idx="1"/>
          </p:nvPr>
        </p:nvSpPr>
        <p:spPr>
          <a:xfrm>
            <a:off x="0" y="938299"/>
            <a:ext cx="9144000" cy="5644444"/>
          </a:xfrm>
        </p:spPr>
        <p:txBody>
          <a:bodyPr/>
          <a:lstStyle/>
          <a:p>
            <a:r>
              <a:rPr lang="en-US" dirty="0" smtClean="0"/>
              <a:t>Generally, increasing prey population size </a:t>
            </a:r>
            <a:r>
              <a:rPr lang="en-US" dirty="0" smtClean="0">
                <a:sym typeface="Wingdings"/>
              </a:rPr>
              <a:t> corresponding increase in predator population size and decrease in prey pop. size over time due to increased predation pressure  classic predator-prey population cycle.</a:t>
            </a:r>
            <a:endParaRPr lang="en-US" dirty="0"/>
          </a:p>
        </p:txBody>
      </p:sp>
      <p:pic>
        <p:nvPicPr>
          <p:cNvPr id="4" name="Picture 3"/>
          <p:cNvPicPr>
            <a:picLocks noChangeAspect="1"/>
          </p:cNvPicPr>
          <p:nvPr/>
        </p:nvPicPr>
        <p:blipFill>
          <a:blip r:embed="rId2"/>
          <a:stretch>
            <a:fillRect/>
          </a:stretch>
        </p:blipFill>
        <p:spPr>
          <a:xfrm>
            <a:off x="2496316" y="3442813"/>
            <a:ext cx="5023889" cy="3139930"/>
          </a:xfrm>
          <a:prstGeom prst="rect">
            <a:avLst/>
          </a:prstGeom>
        </p:spPr>
      </p:pic>
    </p:spTree>
    <p:extLst>
      <p:ext uri="{BB962C8B-B14F-4D97-AF65-F5344CB8AC3E}">
        <p14:creationId xmlns:p14="http://schemas.microsoft.com/office/powerpoint/2010/main" val="28150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Predator-Prey Dynamics: Classic Theory</a:t>
            </a:r>
            <a:endParaRPr lang="en-US" dirty="0"/>
          </a:p>
        </p:txBody>
      </p:sp>
      <p:sp>
        <p:nvSpPr>
          <p:cNvPr id="3" name="Content Placeholder 2"/>
          <p:cNvSpPr>
            <a:spLocks noGrp="1"/>
          </p:cNvSpPr>
          <p:nvPr>
            <p:ph idx="1"/>
          </p:nvPr>
        </p:nvSpPr>
        <p:spPr>
          <a:xfrm>
            <a:off x="0" y="938299"/>
            <a:ext cx="9144000" cy="5644444"/>
          </a:xfrm>
        </p:spPr>
        <p:txBody>
          <a:bodyPr/>
          <a:lstStyle/>
          <a:p>
            <a:r>
              <a:rPr lang="en-US" dirty="0" smtClean="0"/>
              <a:t>Predator-prey relationship critical to maintaining equilibrium in populations—without predators, prey species may be wiped out due to competition.</a:t>
            </a:r>
          </a:p>
          <a:p>
            <a:r>
              <a:rPr lang="en-US" dirty="0" smtClean="0"/>
              <a:t>Population dynamics of predator-prey interactions can be modeled via </a:t>
            </a:r>
            <a:r>
              <a:rPr lang="en-US" dirty="0" err="1" smtClean="0"/>
              <a:t>Lotka-Volterra</a:t>
            </a:r>
            <a:r>
              <a:rPr lang="en-US" dirty="0" smtClean="0"/>
              <a:t> equations—mathematical model (non-linear, differential equations) for cycling of predator and prey populations…</a:t>
            </a:r>
          </a:p>
        </p:txBody>
      </p:sp>
    </p:spTree>
    <p:extLst>
      <p:ext uri="{BB962C8B-B14F-4D97-AF65-F5344CB8AC3E}">
        <p14:creationId xmlns:p14="http://schemas.microsoft.com/office/powerpoint/2010/main" val="2165849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2449"/>
          </a:xfrm>
        </p:spPr>
        <p:txBody>
          <a:bodyPr>
            <a:normAutofit/>
          </a:bodyPr>
          <a:lstStyle/>
          <a:p>
            <a:r>
              <a:rPr lang="en-US" sz="3600" dirty="0" err="1" smtClean="0"/>
              <a:t>Lotka-Volterra</a:t>
            </a:r>
            <a:r>
              <a:rPr lang="en-US" sz="3600" dirty="0" smtClean="0"/>
              <a:t> Model</a:t>
            </a:r>
            <a:endParaRPr lang="en-US" sz="3600" dirty="0"/>
          </a:p>
        </p:txBody>
      </p:sp>
      <p:sp>
        <p:nvSpPr>
          <p:cNvPr id="3" name="Content Placeholder 2"/>
          <p:cNvSpPr>
            <a:spLocks noGrp="1"/>
          </p:cNvSpPr>
          <p:nvPr>
            <p:ph idx="1"/>
          </p:nvPr>
        </p:nvSpPr>
        <p:spPr>
          <a:xfrm>
            <a:off x="0" y="938299"/>
            <a:ext cx="9144000" cy="5644444"/>
          </a:xfrm>
        </p:spPr>
        <p:txBody>
          <a:bodyPr/>
          <a:lstStyle/>
          <a:p>
            <a:r>
              <a:rPr lang="en-US" dirty="0" smtClean="0"/>
              <a:t>Prey growth rate</a:t>
            </a:r>
          </a:p>
          <a:p>
            <a:pPr marL="0" indent="0">
              <a:buNone/>
            </a:pPr>
            <a:r>
              <a:rPr lang="en-US" dirty="0" smtClean="0"/>
              <a:t>	</a:t>
            </a:r>
            <a:r>
              <a:rPr lang="en-US" i="1" dirty="0" smtClean="0"/>
              <a:t>dx/</a:t>
            </a:r>
            <a:r>
              <a:rPr lang="en-US" i="1" dirty="0" err="1" smtClean="0"/>
              <a:t>dt</a:t>
            </a:r>
            <a:r>
              <a:rPr lang="en-US" i="1" dirty="0" smtClean="0"/>
              <a:t> </a:t>
            </a:r>
            <a:r>
              <a:rPr lang="en-US" dirty="0"/>
              <a:t>= </a:t>
            </a:r>
            <a:r>
              <a:rPr lang="en-US" i="1" dirty="0" smtClean="0"/>
              <a:t>x</a:t>
            </a:r>
            <a:r>
              <a:rPr lang="en-US" dirty="0" smtClean="0"/>
              <a:t>(α – β</a:t>
            </a:r>
            <a:r>
              <a:rPr lang="en-US" i="1" dirty="0" smtClean="0"/>
              <a:t>y</a:t>
            </a:r>
            <a:r>
              <a:rPr lang="en-US" dirty="0" smtClean="0"/>
              <a:t>) </a:t>
            </a:r>
          </a:p>
          <a:p>
            <a:r>
              <a:rPr lang="en-US" dirty="0" smtClean="0"/>
              <a:t>Predator growth rate</a:t>
            </a:r>
          </a:p>
          <a:p>
            <a:pPr marL="0" indent="0">
              <a:buNone/>
            </a:pPr>
            <a:r>
              <a:rPr lang="en-US" dirty="0" smtClean="0"/>
              <a:t>	</a:t>
            </a:r>
            <a:r>
              <a:rPr lang="en-US" i="1" dirty="0" err="1" smtClean="0"/>
              <a:t>dy</a:t>
            </a:r>
            <a:r>
              <a:rPr lang="en-US" i="1" dirty="0" smtClean="0"/>
              <a:t>/</a:t>
            </a:r>
            <a:r>
              <a:rPr lang="en-US" i="1" dirty="0" err="1" smtClean="0"/>
              <a:t>dt</a:t>
            </a:r>
            <a:r>
              <a:rPr lang="en-US" dirty="0" smtClean="0"/>
              <a:t> = -</a:t>
            </a:r>
            <a:r>
              <a:rPr lang="en-US" i="1" dirty="0" smtClean="0"/>
              <a:t>y</a:t>
            </a:r>
            <a:r>
              <a:rPr lang="en-US" dirty="0" smtClean="0"/>
              <a:t>(</a:t>
            </a:r>
            <a:r>
              <a:rPr lang="en-US" dirty="0" err="1" smtClean="0"/>
              <a:t>γ</a:t>
            </a:r>
            <a:r>
              <a:rPr lang="en-US" dirty="0" smtClean="0"/>
              <a:t> – </a:t>
            </a:r>
            <a:r>
              <a:rPr lang="en-US" dirty="0" err="1" smtClean="0"/>
              <a:t>δ</a:t>
            </a:r>
            <a:r>
              <a:rPr lang="en-US" i="1" dirty="0" err="1" smtClean="0"/>
              <a:t>x</a:t>
            </a:r>
            <a:r>
              <a:rPr lang="en-US" dirty="0" smtClean="0"/>
              <a:t>)</a:t>
            </a:r>
          </a:p>
          <a:p>
            <a:pPr marL="0" indent="0">
              <a:buNone/>
            </a:pPr>
            <a:r>
              <a:rPr lang="en-US" dirty="0" smtClean="0"/>
              <a:t>Where,</a:t>
            </a:r>
          </a:p>
          <a:p>
            <a:r>
              <a:rPr lang="en-US" i="1" dirty="0" smtClean="0"/>
              <a:t>x</a:t>
            </a:r>
            <a:r>
              <a:rPr lang="en-US" dirty="0" smtClean="0"/>
              <a:t> = number of prey</a:t>
            </a:r>
          </a:p>
          <a:p>
            <a:r>
              <a:rPr lang="en-US" i="1" dirty="0" smtClean="0"/>
              <a:t>y</a:t>
            </a:r>
            <a:r>
              <a:rPr lang="en-US" dirty="0" smtClean="0"/>
              <a:t> = number of predators</a:t>
            </a:r>
          </a:p>
          <a:p>
            <a:r>
              <a:rPr lang="en-US" dirty="0" smtClean="0"/>
              <a:t> α, β, </a:t>
            </a:r>
            <a:r>
              <a:rPr lang="en-US" dirty="0" err="1" smtClean="0"/>
              <a:t>γ</a:t>
            </a:r>
            <a:r>
              <a:rPr lang="en-US" dirty="0" smtClean="0"/>
              <a:t>, and </a:t>
            </a:r>
            <a:r>
              <a:rPr lang="en-US" dirty="0" err="1" smtClean="0"/>
              <a:t>δ</a:t>
            </a:r>
            <a:r>
              <a:rPr lang="en-US" dirty="0" smtClean="0"/>
              <a:t> are parameters describing the interaction of predator and prey species.</a:t>
            </a:r>
          </a:p>
        </p:txBody>
      </p:sp>
      <p:pic>
        <p:nvPicPr>
          <p:cNvPr id="8" name="Picture 7"/>
          <p:cNvPicPr>
            <a:picLocks noChangeAspect="1"/>
          </p:cNvPicPr>
          <p:nvPr/>
        </p:nvPicPr>
        <p:blipFill>
          <a:blip r:embed="rId2"/>
          <a:stretch>
            <a:fillRect/>
          </a:stretch>
        </p:blipFill>
        <p:spPr>
          <a:xfrm>
            <a:off x="4442807" y="1150084"/>
            <a:ext cx="4385741" cy="3351156"/>
          </a:xfrm>
          <a:prstGeom prst="rect">
            <a:avLst/>
          </a:prstGeom>
        </p:spPr>
      </p:pic>
    </p:spTree>
    <p:extLst>
      <p:ext uri="{BB962C8B-B14F-4D97-AF65-F5344CB8AC3E}">
        <p14:creationId xmlns:p14="http://schemas.microsoft.com/office/powerpoint/2010/main" val="2944604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0069"/>
          </a:xfrm>
        </p:spPr>
        <p:txBody>
          <a:bodyPr>
            <a:normAutofit fontScale="90000"/>
          </a:bodyPr>
          <a:lstStyle/>
          <a:p>
            <a:r>
              <a:rPr lang="en-US" dirty="0" smtClean="0"/>
              <a:t>Assumptions of the </a:t>
            </a:r>
            <a:r>
              <a:rPr lang="en-US" dirty="0" err="1" smtClean="0"/>
              <a:t>Lotka-Volterra</a:t>
            </a:r>
            <a:r>
              <a:rPr lang="en-US" dirty="0" smtClean="0"/>
              <a:t> Model</a:t>
            </a:r>
            <a:endParaRPr lang="en-US" dirty="0"/>
          </a:p>
        </p:txBody>
      </p:sp>
      <p:sp>
        <p:nvSpPr>
          <p:cNvPr id="3" name="Content Placeholder 2"/>
          <p:cNvSpPr>
            <a:spLocks noGrp="1"/>
          </p:cNvSpPr>
          <p:nvPr>
            <p:ph idx="1"/>
          </p:nvPr>
        </p:nvSpPr>
        <p:spPr>
          <a:xfrm>
            <a:off x="0" y="950069"/>
            <a:ext cx="9144000" cy="5632674"/>
          </a:xfrm>
        </p:spPr>
        <p:txBody>
          <a:bodyPr/>
          <a:lstStyle/>
          <a:p>
            <a:r>
              <a:rPr lang="en-US" dirty="0" smtClean="0"/>
              <a:t>Growth of prey population is limited ONLY by predation.</a:t>
            </a:r>
          </a:p>
          <a:p>
            <a:r>
              <a:rPr lang="en-US" dirty="0" smtClean="0"/>
              <a:t>Predator is a specialist that can survive only if the prey population is present.</a:t>
            </a:r>
          </a:p>
          <a:p>
            <a:r>
              <a:rPr lang="en-US" dirty="0" smtClean="0"/>
              <a:t>Individual predators can consume an infinite number of prey.</a:t>
            </a:r>
          </a:p>
          <a:p>
            <a:r>
              <a:rPr lang="en-US" dirty="0" smtClean="0"/>
              <a:t>Predators and prey encounter one another randomly in a homogenous environment. </a:t>
            </a:r>
          </a:p>
          <a:p>
            <a:r>
              <a:rPr lang="en-US" dirty="0" smtClean="0"/>
              <a:t>Rate of prey capture per predator increases linearly with prey density.  </a:t>
            </a:r>
          </a:p>
        </p:txBody>
      </p:sp>
    </p:spTree>
    <p:extLst>
      <p:ext uri="{BB962C8B-B14F-4D97-AF65-F5344CB8AC3E}">
        <p14:creationId xmlns:p14="http://schemas.microsoft.com/office/powerpoint/2010/main" val="387203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040346"/>
            <a:ext cx="9144000" cy="1470025"/>
          </a:xfrm>
        </p:spPr>
        <p:txBody>
          <a:bodyPr>
            <a:normAutofit fontScale="90000"/>
          </a:bodyPr>
          <a:lstStyle/>
          <a:p>
            <a:r>
              <a:rPr lang="en-US" i="1" dirty="0" smtClean="0"/>
              <a:t>What are the limitations of this model?</a:t>
            </a:r>
            <a:br>
              <a:rPr lang="en-US" i="1" dirty="0" smtClean="0"/>
            </a:br>
            <a:r>
              <a:rPr lang="en-US" i="1" dirty="0" smtClean="0"/>
              <a:t/>
            </a:r>
            <a:br>
              <a:rPr lang="en-US" i="1" dirty="0" smtClean="0"/>
            </a:br>
            <a:r>
              <a:rPr lang="en-US" i="1" dirty="0" smtClean="0"/>
              <a:t>What other factors potentially limit </a:t>
            </a:r>
            <a:br>
              <a:rPr lang="en-US" i="1" dirty="0" smtClean="0"/>
            </a:br>
            <a:r>
              <a:rPr lang="en-US" i="1" dirty="0" smtClean="0"/>
              <a:t>population sizes of predators and prey? </a:t>
            </a:r>
            <a:endParaRPr lang="en-US" i="1" dirty="0"/>
          </a:p>
        </p:txBody>
      </p:sp>
      <p:pic>
        <p:nvPicPr>
          <p:cNvPr id="7" name="Picture 6"/>
          <p:cNvPicPr>
            <a:picLocks noChangeAspect="1"/>
          </p:cNvPicPr>
          <p:nvPr/>
        </p:nvPicPr>
        <p:blipFill>
          <a:blip r:embed="rId2"/>
          <a:stretch>
            <a:fillRect/>
          </a:stretch>
        </p:blipFill>
        <p:spPr>
          <a:xfrm>
            <a:off x="1600043" y="3179716"/>
            <a:ext cx="6230171" cy="3504471"/>
          </a:xfrm>
          <a:prstGeom prst="rect">
            <a:avLst/>
          </a:prstGeom>
        </p:spPr>
      </p:pic>
    </p:spTree>
    <p:extLst>
      <p:ext uri="{BB962C8B-B14F-4D97-AF65-F5344CB8AC3E}">
        <p14:creationId xmlns:p14="http://schemas.microsoft.com/office/powerpoint/2010/main" val="239531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8"/>
            <a:ext cx="9144000" cy="1143000"/>
          </a:xfrm>
        </p:spPr>
        <p:txBody>
          <a:bodyPr/>
          <a:lstStyle/>
          <a:p>
            <a:r>
              <a:rPr lang="en-US" dirty="0" smtClean="0"/>
              <a:t>Limits on Population Size</a:t>
            </a:r>
            <a:endParaRPr lang="en-US" dirty="0"/>
          </a:p>
        </p:txBody>
      </p:sp>
      <p:sp>
        <p:nvSpPr>
          <p:cNvPr id="3" name="Content Placeholder 2"/>
          <p:cNvSpPr>
            <a:spLocks noGrp="1"/>
          </p:cNvSpPr>
          <p:nvPr>
            <p:ph idx="1"/>
          </p:nvPr>
        </p:nvSpPr>
        <p:spPr>
          <a:xfrm>
            <a:off x="0" y="1000073"/>
            <a:ext cx="9144000" cy="5857927"/>
          </a:xfrm>
        </p:spPr>
        <p:txBody>
          <a:bodyPr>
            <a:normAutofit/>
          </a:bodyPr>
          <a:lstStyle/>
          <a:p>
            <a:r>
              <a:rPr lang="en-US" dirty="0" smtClean="0"/>
              <a:t>Density-dependent factors operate only when population density reaches a certain level </a:t>
            </a:r>
          </a:p>
          <a:p>
            <a:pPr lvl="1"/>
            <a:r>
              <a:rPr lang="en-US" dirty="0" smtClean="0"/>
              <a:t>Competition/limited resources</a:t>
            </a:r>
          </a:p>
          <a:p>
            <a:pPr lvl="1"/>
            <a:r>
              <a:rPr lang="en-US" dirty="0" smtClean="0"/>
              <a:t>Parasitism</a:t>
            </a:r>
          </a:p>
          <a:p>
            <a:pPr lvl="1"/>
            <a:r>
              <a:rPr lang="en-US" dirty="0" smtClean="0"/>
              <a:t>Disease/stress</a:t>
            </a:r>
          </a:p>
          <a:p>
            <a:r>
              <a:rPr lang="en-US" dirty="0" smtClean="0"/>
              <a:t>Density-independent factors affect all populations similarly, regardless of size</a:t>
            </a:r>
          </a:p>
          <a:p>
            <a:pPr lvl="1"/>
            <a:r>
              <a:rPr lang="en-US" dirty="0" smtClean="0"/>
              <a:t>Catastrophic events, e.g., drought, extreme weather</a:t>
            </a:r>
          </a:p>
          <a:p>
            <a:pPr lvl="1"/>
            <a:r>
              <a:rPr lang="en-US" dirty="0" smtClean="0"/>
              <a:t>Seasonal cycles</a:t>
            </a:r>
          </a:p>
          <a:p>
            <a:pPr lvl="1"/>
            <a:r>
              <a:rPr lang="en-US" dirty="0" smtClean="0"/>
              <a:t>Human activities, e.g., clear cutting, pollution</a:t>
            </a:r>
            <a:endParaRPr lang="en-US" dirty="0"/>
          </a:p>
        </p:txBody>
      </p:sp>
    </p:spTree>
    <p:extLst>
      <p:ext uri="{BB962C8B-B14F-4D97-AF65-F5344CB8AC3E}">
        <p14:creationId xmlns:p14="http://schemas.microsoft.com/office/powerpoint/2010/main" val="110381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2" y="2284784"/>
            <a:ext cx="9144000" cy="1143000"/>
          </a:xfrm>
        </p:spPr>
        <p:txBody>
          <a:bodyPr>
            <a:normAutofit fontScale="90000"/>
          </a:bodyPr>
          <a:lstStyle/>
          <a:p>
            <a:r>
              <a:rPr lang="en-US" i="1" dirty="0" smtClean="0"/>
              <a:t>Why are predator populations typically smaller than prey populations?  </a:t>
            </a:r>
            <a:endParaRPr lang="en-US" i="1" dirty="0"/>
          </a:p>
        </p:txBody>
      </p:sp>
    </p:spTree>
    <p:extLst>
      <p:ext uri="{BB962C8B-B14F-4D97-AF65-F5344CB8AC3E}">
        <p14:creationId xmlns:p14="http://schemas.microsoft.com/office/powerpoint/2010/main" val="282887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40406"/>
            <a:ext cx="9144000" cy="2739211"/>
          </a:xfrm>
          <a:prstGeom prst="rect">
            <a:avLst/>
          </a:prstGeom>
          <a:noFill/>
        </p:spPr>
        <p:txBody>
          <a:bodyPr wrap="square" rtlCol="0">
            <a:spAutoFit/>
          </a:bodyPr>
          <a:lstStyle/>
          <a:p>
            <a:pPr algn="ctr"/>
            <a:r>
              <a:rPr lang="en-US" sz="3200" b="1" dirty="0" smtClean="0">
                <a:latin typeface="Calibri"/>
                <a:cs typeface="Calibri"/>
              </a:rPr>
              <a:t>Energy Pyramid</a:t>
            </a:r>
          </a:p>
          <a:p>
            <a:pPr marL="457200" indent="-457200">
              <a:buFont typeface="Arial"/>
              <a:buChar char="•"/>
            </a:pPr>
            <a:r>
              <a:rPr lang="en-US" sz="2800" dirty="0" smtClean="0">
                <a:latin typeface="Calibri"/>
                <a:cs typeface="Calibri"/>
              </a:rPr>
              <a:t>Only ca. 10% of energy entering a trophic level is transferred to the trophic level above it, giving this model of energy transfer a step-like pattern.</a:t>
            </a:r>
          </a:p>
          <a:p>
            <a:pPr marL="457200" indent="-457200">
              <a:buFont typeface="Arial"/>
              <a:buChar char="•"/>
            </a:pPr>
            <a:r>
              <a:rPr lang="en-US" sz="2800" dirty="0" smtClean="0">
                <a:latin typeface="Calibri"/>
                <a:cs typeface="Calibri"/>
              </a:rPr>
              <a:t>Amount of energy (thus shape) of pyramid affects number of trophic levels that can be sustained in an ecosystem.</a:t>
            </a:r>
            <a:endParaRPr lang="en-US" sz="2800" dirty="0">
              <a:latin typeface="Calibri"/>
              <a:cs typeface="Calibri"/>
            </a:endParaRPr>
          </a:p>
        </p:txBody>
      </p:sp>
      <p:pic>
        <p:nvPicPr>
          <p:cNvPr id="6" name="Picture 5"/>
          <p:cNvPicPr>
            <a:picLocks noChangeAspect="1"/>
          </p:cNvPicPr>
          <p:nvPr/>
        </p:nvPicPr>
        <p:blipFill rotWithShape="1">
          <a:blip r:embed="rId3"/>
          <a:srcRect b="6815"/>
          <a:stretch/>
        </p:blipFill>
        <p:spPr>
          <a:xfrm>
            <a:off x="1801477" y="1"/>
            <a:ext cx="5521948" cy="3840406"/>
          </a:xfrm>
          <a:prstGeom prst="rect">
            <a:avLst/>
          </a:prstGeom>
        </p:spPr>
      </p:pic>
    </p:spTree>
    <p:extLst>
      <p:ext uri="{BB962C8B-B14F-4D97-AF65-F5344CB8AC3E}">
        <p14:creationId xmlns:p14="http://schemas.microsoft.com/office/powerpoint/2010/main" val="397497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19"/>
            <a:ext cx="9144000" cy="935450"/>
          </a:xfrm>
        </p:spPr>
        <p:txBody>
          <a:bodyPr/>
          <a:lstStyle/>
          <a:p>
            <a:r>
              <a:rPr lang="en-US" dirty="0" smtClean="0"/>
              <a:t>Learning Outcomes du Jour</a:t>
            </a:r>
            <a:endParaRPr lang="en-US" dirty="0"/>
          </a:p>
        </p:txBody>
      </p:sp>
      <p:sp>
        <p:nvSpPr>
          <p:cNvPr id="3" name="Content Placeholder 2"/>
          <p:cNvSpPr>
            <a:spLocks noGrp="1"/>
          </p:cNvSpPr>
          <p:nvPr>
            <p:ph idx="1"/>
          </p:nvPr>
        </p:nvSpPr>
        <p:spPr>
          <a:xfrm>
            <a:off x="0" y="950069"/>
            <a:ext cx="9144000" cy="5907931"/>
          </a:xfrm>
        </p:spPr>
        <p:txBody>
          <a:bodyPr>
            <a:normAutofit/>
          </a:bodyPr>
          <a:lstStyle/>
          <a:p>
            <a:r>
              <a:rPr lang="en-US" sz="2400" dirty="0" smtClean="0"/>
              <a:t>To understand the different categories of species interactions and the effects the interactions have on population size.</a:t>
            </a:r>
          </a:p>
          <a:p>
            <a:r>
              <a:rPr lang="en-US" sz="2400" dirty="0" smtClean="0"/>
              <a:t>To recognize and address some student misconceptions about ecosystems and species interactions.  </a:t>
            </a:r>
          </a:p>
          <a:p>
            <a:r>
              <a:rPr lang="en-US" sz="2400" dirty="0" smtClean="0"/>
              <a:t>To understand the impact of predator-prey relationships on population sizes and biodiversity.</a:t>
            </a:r>
          </a:p>
          <a:p>
            <a:r>
              <a:rPr lang="en-US" sz="2400" dirty="0" smtClean="0"/>
              <a:t>To understand how a mathematical model can be used to predict predator-prey population dynamics and the limitations of the model.</a:t>
            </a:r>
          </a:p>
          <a:p>
            <a:r>
              <a:rPr lang="en-US" sz="2400" dirty="0" smtClean="0"/>
              <a:t>To understand the variety of factors that influence population size.</a:t>
            </a:r>
          </a:p>
          <a:p>
            <a:r>
              <a:rPr lang="en-US" sz="2400" dirty="0" smtClean="0"/>
              <a:t>To describe how the predatory lionfish is a tragic example of how an invasive species can decimate an ecosystem.</a:t>
            </a:r>
          </a:p>
          <a:p>
            <a:r>
              <a:rPr lang="en-US" sz="2400" dirty="0" smtClean="0"/>
              <a:t>To analyze and graphically depict predator-prey population data to explain the interaction between predator and prey populations.  </a:t>
            </a:r>
          </a:p>
          <a:p>
            <a:endParaRPr lang="en-US" sz="2400" dirty="0"/>
          </a:p>
        </p:txBody>
      </p:sp>
    </p:spTree>
    <p:extLst>
      <p:ext uri="{BB962C8B-B14F-4D97-AF65-F5344CB8AC3E}">
        <p14:creationId xmlns:p14="http://schemas.microsoft.com/office/powerpoint/2010/main" val="217615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186" y="142836"/>
            <a:ext cx="8731832" cy="6268306"/>
          </a:xfrm>
          <a:prstGeom prst="rect">
            <a:avLst/>
          </a:prstGeom>
        </p:spPr>
      </p:pic>
    </p:spTree>
    <p:extLst>
      <p:ext uri="{BB962C8B-B14F-4D97-AF65-F5344CB8AC3E}">
        <p14:creationId xmlns:p14="http://schemas.microsoft.com/office/powerpoint/2010/main" val="3484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Predation: Mechanism of Natural Selection</a:t>
            </a:r>
            <a:endParaRPr lang="en-US" dirty="0"/>
          </a:p>
        </p:txBody>
      </p:sp>
      <p:sp>
        <p:nvSpPr>
          <p:cNvPr id="3" name="Content Placeholder 2"/>
          <p:cNvSpPr>
            <a:spLocks noGrp="1"/>
          </p:cNvSpPr>
          <p:nvPr>
            <p:ph idx="1"/>
          </p:nvPr>
        </p:nvSpPr>
        <p:spPr>
          <a:xfrm>
            <a:off x="0" y="938299"/>
            <a:ext cx="9144000" cy="5644444"/>
          </a:xfrm>
        </p:spPr>
        <p:txBody>
          <a:bodyPr/>
          <a:lstStyle/>
          <a:p>
            <a:r>
              <a:rPr lang="en-US" dirty="0" smtClean="0"/>
              <a:t>Has led to the selection of traits in both predators and prey, with selective pressure stronger on prey.</a:t>
            </a:r>
            <a:endParaRPr lang="en-US" dirty="0"/>
          </a:p>
        </p:txBody>
      </p:sp>
      <p:pic>
        <p:nvPicPr>
          <p:cNvPr id="7" name="Picture 6"/>
          <p:cNvPicPr>
            <a:picLocks noChangeAspect="1"/>
          </p:cNvPicPr>
          <p:nvPr/>
        </p:nvPicPr>
        <p:blipFill>
          <a:blip r:embed="rId2"/>
          <a:stretch>
            <a:fillRect/>
          </a:stretch>
        </p:blipFill>
        <p:spPr>
          <a:xfrm>
            <a:off x="2693946" y="4370316"/>
            <a:ext cx="4387368" cy="2487682"/>
          </a:xfrm>
          <a:prstGeom prst="rect">
            <a:avLst/>
          </a:prstGeom>
        </p:spPr>
      </p:pic>
      <p:pic>
        <p:nvPicPr>
          <p:cNvPr id="8" name="Picture 7"/>
          <p:cNvPicPr>
            <a:picLocks noChangeAspect="1"/>
          </p:cNvPicPr>
          <p:nvPr/>
        </p:nvPicPr>
        <p:blipFill>
          <a:blip r:embed="rId3"/>
          <a:stretch>
            <a:fillRect/>
          </a:stretch>
        </p:blipFill>
        <p:spPr>
          <a:xfrm>
            <a:off x="6240170" y="2307605"/>
            <a:ext cx="2753825" cy="2062711"/>
          </a:xfrm>
          <a:prstGeom prst="rect">
            <a:avLst/>
          </a:prstGeom>
        </p:spPr>
      </p:pic>
      <p:pic>
        <p:nvPicPr>
          <p:cNvPr id="9" name="Picture 8"/>
          <p:cNvPicPr>
            <a:picLocks noChangeAspect="1"/>
          </p:cNvPicPr>
          <p:nvPr/>
        </p:nvPicPr>
        <p:blipFill>
          <a:blip r:embed="rId4"/>
          <a:stretch>
            <a:fillRect/>
          </a:stretch>
        </p:blipFill>
        <p:spPr>
          <a:xfrm>
            <a:off x="0" y="2190159"/>
            <a:ext cx="3750103" cy="2662427"/>
          </a:xfrm>
          <a:prstGeom prst="rect">
            <a:avLst/>
          </a:prstGeom>
        </p:spPr>
      </p:pic>
    </p:spTree>
    <p:extLst>
      <p:ext uri="{BB962C8B-B14F-4D97-AF65-F5344CB8AC3E}">
        <p14:creationId xmlns:p14="http://schemas.microsoft.com/office/powerpoint/2010/main" val="11733921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Predation: Impact on Species Richness</a:t>
            </a:r>
            <a:endParaRPr lang="en-US" dirty="0"/>
          </a:p>
        </p:txBody>
      </p:sp>
      <p:sp>
        <p:nvSpPr>
          <p:cNvPr id="3" name="Content Placeholder 2"/>
          <p:cNvSpPr>
            <a:spLocks noGrp="1"/>
          </p:cNvSpPr>
          <p:nvPr>
            <p:ph idx="1"/>
          </p:nvPr>
        </p:nvSpPr>
        <p:spPr>
          <a:xfrm>
            <a:off x="0" y="938299"/>
            <a:ext cx="9144000" cy="5644444"/>
          </a:xfrm>
        </p:spPr>
        <p:txBody>
          <a:bodyPr/>
          <a:lstStyle/>
          <a:p>
            <a:r>
              <a:rPr lang="en-US" dirty="0" smtClean="0"/>
              <a:t>Predation can result in increase, e.g., 	</a:t>
            </a:r>
          </a:p>
          <a:p>
            <a:pPr lvl="1"/>
            <a:r>
              <a:rPr lang="en-US" dirty="0" smtClean="0"/>
              <a:t>Keystone predators – feed on a competitively dominant prey species </a:t>
            </a:r>
            <a:r>
              <a:rPr lang="en-US" dirty="0" smtClean="0">
                <a:sym typeface="Wingdings"/>
              </a:rPr>
              <a:t> releases competition of inferior prey species with the dominant species  increases species richness within the community (predator-mediated coexistence).</a:t>
            </a:r>
            <a:endParaRPr lang="en-US" dirty="0" smtClean="0"/>
          </a:p>
        </p:txBody>
      </p:sp>
      <p:pic>
        <p:nvPicPr>
          <p:cNvPr id="5" name="Picture 4"/>
          <p:cNvPicPr>
            <a:picLocks noChangeAspect="1"/>
          </p:cNvPicPr>
          <p:nvPr/>
        </p:nvPicPr>
        <p:blipFill>
          <a:blip r:embed="rId2"/>
          <a:stretch>
            <a:fillRect/>
          </a:stretch>
        </p:blipFill>
        <p:spPr>
          <a:xfrm>
            <a:off x="3220087" y="3489236"/>
            <a:ext cx="3180087" cy="2925680"/>
          </a:xfrm>
          <a:prstGeom prst="rect">
            <a:avLst/>
          </a:prstGeom>
        </p:spPr>
      </p:pic>
    </p:spTree>
    <p:extLst>
      <p:ext uri="{BB962C8B-B14F-4D97-AF65-F5344CB8AC3E}">
        <p14:creationId xmlns:p14="http://schemas.microsoft.com/office/powerpoint/2010/main" val="20349461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0051" y="182092"/>
            <a:ext cx="5715000" cy="6273800"/>
          </a:xfrm>
          <a:prstGeom prst="rect">
            <a:avLst/>
          </a:prstGeom>
        </p:spPr>
      </p:pic>
      <p:pic>
        <p:nvPicPr>
          <p:cNvPr id="4" name="Picture 3"/>
          <p:cNvPicPr>
            <a:picLocks noChangeAspect="1"/>
          </p:cNvPicPr>
          <p:nvPr/>
        </p:nvPicPr>
        <p:blipFill>
          <a:blip r:embed="rId3"/>
          <a:stretch>
            <a:fillRect/>
          </a:stretch>
        </p:blipFill>
        <p:spPr>
          <a:xfrm>
            <a:off x="1694499" y="182092"/>
            <a:ext cx="5795705" cy="6223000"/>
          </a:xfrm>
          <a:prstGeom prst="rect">
            <a:avLst/>
          </a:prstGeom>
        </p:spPr>
      </p:pic>
    </p:spTree>
    <p:extLst>
      <p:ext uri="{BB962C8B-B14F-4D97-AF65-F5344CB8AC3E}">
        <p14:creationId xmlns:p14="http://schemas.microsoft.com/office/powerpoint/2010/main" val="2027461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Predation: Impact on Species Richness</a:t>
            </a:r>
            <a:endParaRPr lang="en-US" dirty="0"/>
          </a:p>
        </p:txBody>
      </p:sp>
      <p:sp>
        <p:nvSpPr>
          <p:cNvPr id="3" name="Content Placeholder 2"/>
          <p:cNvSpPr>
            <a:spLocks noGrp="1"/>
          </p:cNvSpPr>
          <p:nvPr>
            <p:ph idx="1"/>
          </p:nvPr>
        </p:nvSpPr>
        <p:spPr>
          <a:xfrm>
            <a:off x="0" y="938299"/>
            <a:ext cx="9144000" cy="5644444"/>
          </a:xfrm>
        </p:spPr>
        <p:txBody>
          <a:bodyPr/>
          <a:lstStyle/>
          <a:p>
            <a:r>
              <a:rPr lang="en-US" dirty="0" smtClean="0"/>
              <a:t>Predation can result in decrease, e.g., 	</a:t>
            </a:r>
          </a:p>
          <a:p>
            <a:pPr lvl="1"/>
            <a:r>
              <a:rPr lang="en-US" sz="3200" dirty="0" smtClean="0"/>
              <a:t>Predator feeds primarily on competitively inferior prey species </a:t>
            </a:r>
            <a:r>
              <a:rPr lang="en-US" sz="3200" dirty="0" smtClean="0">
                <a:sym typeface="Wingdings"/>
              </a:rPr>
              <a:t> predation decreases number of species in community (this exacerbated when prey species already at low population sizes). </a:t>
            </a:r>
          </a:p>
          <a:p>
            <a:pPr lvl="1"/>
            <a:r>
              <a:rPr lang="en-US" sz="3200" dirty="0" smtClean="0">
                <a:sym typeface="Wingdings"/>
              </a:rPr>
              <a:t>Predators are particularly aggressive feeders and/or “new” to the community, e.g., invasive species…</a:t>
            </a:r>
            <a:endParaRPr lang="en-US" sz="3200" dirty="0" smtClean="0"/>
          </a:p>
        </p:txBody>
      </p:sp>
    </p:spTree>
    <p:extLst>
      <p:ext uri="{BB962C8B-B14F-4D97-AF65-F5344CB8AC3E}">
        <p14:creationId xmlns:p14="http://schemas.microsoft.com/office/powerpoint/2010/main" val="10951050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20"/>
            <a:ext cx="9144000" cy="975453"/>
          </a:xfrm>
        </p:spPr>
        <p:txBody>
          <a:bodyPr/>
          <a:lstStyle/>
          <a:p>
            <a:r>
              <a:rPr lang="en-US" dirty="0" smtClean="0"/>
              <a:t>Case Study: Lionfish Invasion</a:t>
            </a:r>
            <a:endParaRPr lang="en-US" dirty="0"/>
          </a:p>
        </p:txBody>
      </p:sp>
      <p:sp>
        <p:nvSpPr>
          <p:cNvPr id="3" name="Content Placeholder 2"/>
          <p:cNvSpPr>
            <a:spLocks noGrp="1"/>
          </p:cNvSpPr>
          <p:nvPr>
            <p:ph idx="1"/>
          </p:nvPr>
        </p:nvSpPr>
        <p:spPr>
          <a:xfrm>
            <a:off x="0" y="4730344"/>
            <a:ext cx="9144000" cy="2127655"/>
          </a:xfrm>
        </p:spPr>
        <p:txBody>
          <a:bodyPr>
            <a:normAutofit/>
          </a:bodyPr>
          <a:lstStyle/>
          <a:p>
            <a:pPr marL="0" indent="0" algn="ctr">
              <a:buNone/>
            </a:pPr>
            <a:r>
              <a:rPr lang="en-US" dirty="0" smtClean="0"/>
              <a:t>LET’S WATCH A VIDEO : </a:t>
            </a:r>
            <a:r>
              <a:rPr lang="en-US" sz="2800" dirty="0">
                <a:hlinkClick r:id="rId2"/>
              </a:rPr>
              <a:t>https://www.youtube.com/watch?v=</a:t>
            </a:r>
            <a:r>
              <a:rPr lang="en-US" sz="2800" dirty="0" smtClean="0">
                <a:hlinkClick r:id="rId2"/>
              </a:rPr>
              <a:t>D1J2SpQIezs</a:t>
            </a:r>
            <a:endParaRPr lang="en-US" sz="2800" dirty="0" smtClean="0"/>
          </a:p>
          <a:p>
            <a:endParaRPr lang="en-US" sz="2400" dirty="0" smtClean="0">
              <a:hlinkClick r:id="rId3"/>
            </a:endParaRPr>
          </a:p>
        </p:txBody>
      </p:sp>
      <p:pic>
        <p:nvPicPr>
          <p:cNvPr id="4" name="Picture 3"/>
          <p:cNvPicPr>
            <a:picLocks noChangeAspect="1"/>
          </p:cNvPicPr>
          <p:nvPr/>
        </p:nvPicPr>
        <p:blipFill>
          <a:blip r:embed="rId4"/>
          <a:stretch>
            <a:fillRect/>
          </a:stretch>
        </p:blipFill>
        <p:spPr>
          <a:xfrm>
            <a:off x="4559300" y="3416300"/>
            <a:ext cx="12700" cy="12700"/>
          </a:xfrm>
          <a:prstGeom prst="rect">
            <a:avLst/>
          </a:prstGeom>
        </p:spPr>
      </p:pic>
      <p:pic>
        <p:nvPicPr>
          <p:cNvPr id="5" name="Picture 4"/>
          <p:cNvPicPr>
            <a:picLocks noChangeAspect="1"/>
          </p:cNvPicPr>
          <p:nvPr/>
        </p:nvPicPr>
        <p:blipFill>
          <a:blip r:embed="rId4"/>
          <a:stretch>
            <a:fillRect/>
          </a:stretch>
        </p:blipFill>
        <p:spPr>
          <a:xfrm>
            <a:off x="4559300" y="3416300"/>
            <a:ext cx="12700" cy="12700"/>
          </a:xfrm>
          <a:prstGeom prst="rect">
            <a:avLst/>
          </a:prstGeom>
        </p:spPr>
      </p:pic>
      <p:pic>
        <p:nvPicPr>
          <p:cNvPr id="6" name="Picture 5"/>
          <p:cNvPicPr>
            <a:picLocks noChangeAspect="1"/>
          </p:cNvPicPr>
          <p:nvPr/>
        </p:nvPicPr>
        <p:blipFill>
          <a:blip r:embed="rId4"/>
          <a:stretch>
            <a:fillRect/>
          </a:stretch>
        </p:blipFill>
        <p:spPr>
          <a:xfrm>
            <a:off x="4559300" y="3416300"/>
            <a:ext cx="12700" cy="12700"/>
          </a:xfrm>
          <a:prstGeom prst="rect">
            <a:avLst/>
          </a:prstGeom>
        </p:spPr>
      </p:pic>
      <p:pic>
        <p:nvPicPr>
          <p:cNvPr id="7" name="Picture 6"/>
          <p:cNvPicPr>
            <a:picLocks noChangeAspect="1"/>
          </p:cNvPicPr>
          <p:nvPr/>
        </p:nvPicPr>
        <p:blipFill>
          <a:blip r:embed="rId4"/>
          <a:stretch>
            <a:fillRect/>
          </a:stretch>
        </p:blipFill>
        <p:spPr>
          <a:xfrm>
            <a:off x="4559300" y="3416300"/>
            <a:ext cx="12700" cy="12700"/>
          </a:xfrm>
          <a:prstGeom prst="rect">
            <a:avLst/>
          </a:prstGeom>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9" name="Picture 8"/>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11" name="Picture 10"/>
          <p:cNvPicPr>
            <a:picLocks noChangeAspect="1"/>
          </p:cNvPicPr>
          <p:nvPr/>
        </p:nvPicPr>
        <p:blipFill>
          <a:blip r:embed="rId5"/>
          <a:stretch>
            <a:fillRect/>
          </a:stretch>
        </p:blipFill>
        <p:spPr>
          <a:xfrm>
            <a:off x="2306958" y="1000073"/>
            <a:ext cx="4113217" cy="3504461"/>
          </a:xfrm>
          <a:prstGeom prst="rect">
            <a:avLst/>
          </a:prstGeom>
        </p:spPr>
      </p:pic>
    </p:spTree>
    <p:extLst>
      <p:ext uri="{BB962C8B-B14F-4D97-AF65-F5344CB8AC3E}">
        <p14:creationId xmlns:p14="http://schemas.microsoft.com/office/powerpoint/2010/main" val="187860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Lionfish: So Excellent an Invader</a:t>
            </a:r>
            <a:endParaRPr lang="en-US" dirty="0"/>
          </a:p>
        </p:txBody>
      </p:sp>
      <p:sp>
        <p:nvSpPr>
          <p:cNvPr id="3" name="Content Placeholder 2"/>
          <p:cNvSpPr>
            <a:spLocks noGrp="1"/>
          </p:cNvSpPr>
          <p:nvPr>
            <p:ph idx="1"/>
          </p:nvPr>
        </p:nvSpPr>
        <p:spPr>
          <a:xfrm>
            <a:off x="0" y="1028306"/>
            <a:ext cx="9144000" cy="1891907"/>
          </a:xfrm>
        </p:spPr>
        <p:txBody>
          <a:bodyPr>
            <a:noAutofit/>
          </a:bodyPr>
          <a:lstStyle/>
          <a:p>
            <a:r>
              <a:rPr lang="en-US" sz="2400" dirty="0" smtClean="0"/>
              <a:t>Native to Indo-Pacific; found in relatively small </a:t>
            </a:r>
            <a:r>
              <a:rPr lang="en-US" sz="2400" dirty="0" smtClean="0"/>
              <a:t>numbers</a:t>
            </a:r>
          </a:p>
          <a:p>
            <a:r>
              <a:rPr lang="en-US" sz="2400" dirty="0" smtClean="0"/>
              <a:t>Original introduction: a few individuals, likely from a pet store dump</a:t>
            </a:r>
            <a:endParaRPr lang="en-US" sz="2400" dirty="0" smtClean="0"/>
          </a:p>
          <a:p>
            <a:r>
              <a:rPr lang="en-US" sz="2400" dirty="0" smtClean="0">
                <a:hlinkClick r:id="rId2"/>
              </a:rPr>
              <a:t>Unprecedented extent and speed of invasion </a:t>
            </a:r>
            <a:r>
              <a:rPr lang="en-US" sz="2400" dirty="0" smtClean="0"/>
              <a:t>along U.S. eastern seaboard, Gulf of Mexico, and Caribbean</a:t>
            </a:r>
          </a:p>
        </p:txBody>
      </p:sp>
      <p:pic>
        <p:nvPicPr>
          <p:cNvPr id="4" name="Picture 3"/>
          <p:cNvPicPr>
            <a:picLocks noChangeAspect="1"/>
          </p:cNvPicPr>
          <p:nvPr/>
        </p:nvPicPr>
        <p:blipFill>
          <a:blip r:embed="rId3"/>
          <a:stretch>
            <a:fillRect/>
          </a:stretch>
        </p:blipFill>
        <p:spPr>
          <a:xfrm>
            <a:off x="4100112" y="2728617"/>
            <a:ext cx="4960119" cy="3647968"/>
          </a:xfrm>
          <a:prstGeom prst="rect">
            <a:avLst/>
          </a:prstGeom>
        </p:spPr>
      </p:pic>
      <p:sp>
        <p:nvSpPr>
          <p:cNvPr id="7" name="Content Placeholder 2"/>
          <p:cNvSpPr txBox="1">
            <a:spLocks/>
          </p:cNvSpPr>
          <p:nvPr/>
        </p:nvSpPr>
        <p:spPr>
          <a:xfrm>
            <a:off x="0" y="3000219"/>
            <a:ext cx="4100112" cy="38577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Have now taken over as one of the top predators in many coral reef habitats in Atlantic, preying on over 50 species of fish and invertebrates of economic and ecological importance.</a:t>
            </a:r>
          </a:p>
        </p:txBody>
      </p:sp>
    </p:spTree>
    <p:extLst>
      <p:ext uri="{BB962C8B-B14F-4D97-AF65-F5344CB8AC3E}">
        <p14:creationId xmlns:p14="http://schemas.microsoft.com/office/powerpoint/2010/main" val="25097608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42477"/>
            <a:ext cx="9144000" cy="3640266"/>
          </a:xfrm>
        </p:spPr>
        <p:txBody>
          <a:bodyPr>
            <a:normAutofit/>
          </a:bodyPr>
          <a:lstStyle/>
          <a:p>
            <a:r>
              <a:rPr lang="en-US" sz="2800" dirty="0" smtClean="0"/>
              <a:t>Aggressive, voracious predator</a:t>
            </a:r>
            <a:endParaRPr lang="en-US" sz="2800" dirty="0"/>
          </a:p>
          <a:p>
            <a:r>
              <a:rPr lang="en-US" sz="2800" dirty="0" smtClean="0"/>
              <a:t>Effective defense: extremely venomous (neuromuscular toxin)</a:t>
            </a:r>
          </a:p>
          <a:p>
            <a:r>
              <a:rPr lang="en-US" sz="2800" dirty="0" smtClean="0"/>
              <a:t>Because invasion recent, prey species do not yet recognize lionfish as threat so don’t avoid lionfish (easy targets)</a:t>
            </a:r>
          </a:p>
        </p:txBody>
      </p:sp>
      <p:pic>
        <p:nvPicPr>
          <p:cNvPr id="6" name="Picture 5"/>
          <p:cNvPicPr>
            <a:picLocks noChangeAspect="1"/>
          </p:cNvPicPr>
          <p:nvPr/>
        </p:nvPicPr>
        <p:blipFill>
          <a:blip r:embed="rId2"/>
          <a:stretch>
            <a:fillRect/>
          </a:stretch>
        </p:blipFill>
        <p:spPr>
          <a:xfrm>
            <a:off x="2750075" y="177973"/>
            <a:ext cx="3910762" cy="2764504"/>
          </a:xfrm>
          <a:prstGeom prst="rect">
            <a:avLst/>
          </a:prstGeom>
        </p:spPr>
      </p:pic>
    </p:spTree>
    <p:extLst>
      <p:ext uri="{BB962C8B-B14F-4D97-AF65-F5344CB8AC3E}">
        <p14:creationId xmlns:p14="http://schemas.microsoft.com/office/powerpoint/2010/main" val="3319221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650339"/>
            <a:ext cx="9144000" cy="2207661"/>
          </a:xfrm>
        </p:spPr>
        <p:txBody>
          <a:bodyPr>
            <a:normAutofit fontScale="92500" lnSpcReduction="20000"/>
          </a:bodyPr>
          <a:lstStyle/>
          <a:p>
            <a:r>
              <a:rPr lang="en-US" dirty="0" smtClean="0"/>
              <a:t>% change in native fish biomass from 2008-2010 in the Bahamas coral reefs.</a:t>
            </a:r>
            <a:r>
              <a:rPr lang="en-US" i="1" dirty="0" smtClean="0"/>
              <a:t>. </a:t>
            </a:r>
          </a:p>
          <a:p>
            <a:r>
              <a:rPr lang="en-US" dirty="0" smtClean="0"/>
              <a:t>By 2010, lionfish comprise 40% of total predator biomass, causing a decline of 65% in biomass of 42 prey species</a:t>
            </a:r>
            <a:endParaRPr lang="en-US" dirty="0"/>
          </a:p>
        </p:txBody>
      </p:sp>
      <p:pic>
        <p:nvPicPr>
          <p:cNvPr id="4" name="Picture 3"/>
          <p:cNvPicPr>
            <a:picLocks noChangeAspect="1"/>
          </p:cNvPicPr>
          <p:nvPr/>
        </p:nvPicPr>
        <p:blipFill>
          <a:blip r:embed="rId2"/>
          <a:stretch>
            <a:fillRect/>
          </a:stretch>
        </p:blipFill>
        <p:spPr>
          <a:xfrm>
            <a:off x="1270035" y="247201"/>
            <a:ext cx="6133457" cy="4293420"/>
          </a:xfrm>
          <a:prstGeom prst="rect">
            <a:avLst/>
          </a:prstGeom>
        </p:spPr>
      </p:pic>
      <p:sp>
        <p:nvSpPr>
          <p:cNvPr id="6" name="Rectangle 5"/>
          <p:cNvSpPr/>
          <p:nvPr/>
        </p:nvSpPr>
        <p:spPr>
          <a:xfrm>
            <a:off x="6591180" y="62535"/>
            <a:ext cx="2481819" cy="369332"/>
          </a:xfrm>
          <a:prstGeom prst="rect">
            <a:avLst/>
          </a:prstGeom>
        </p:spPr>
        <p:txBody>
          <a:bodyPr wrap="none">
            <a:spAutoFit/>
          </a:bodyPr>
          <a:lstStyle/>
          <a:p>
            <a:r>
              <a:rPr lang="en-US" i="1" dirty="0"/>
              <a:t>From Green et al. (2012)</a:t>
            </a:r>
            <a:endParaRPr lang="en-US" dirty="0"/>
          </a:p>
        </p:txBody>
      </p:sp>
    </p:spTree>
    <p:extLst>
      <p:ext uri="{BB962C8B-B14F-4D97-AF65-F5344CB8AC3E}">
        <p14:creationId xmlns:p14="http://schemas.microsoft.com/office/powerpoint/2010/main" val="14338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20"/>
            <a:ext cx="7668419" cy="975453"/>
          </a:xfrm>
        </p:spPr>
        <p:txBody>
          <a:bodyPr>
            <a:normAutofit fontScale="90000"/>
          </a:bodyPr>
          <a:lstStyle/>
          <a:p>
            <a:r>
              <a:rPr lang="en-US" sz="3600" dirty="0" smtClean="0"/>
              <a:t>Lionfish Invasion: Resources and References </a:t>
            </a:r>
            <a:endParaRPr lang="en-US" sz="3600" dirty="0"/>
          </a:p>
        </p:txBody>
      </p:sp>
      <p:sp>
        <p:nvSpPr>
          <p:cNvPr id="3" name="Content Placeholder 2"/>
          <p:cNvSpPr>
            <a:spLocks noGrp="1"/>
          </p:cNvSpPr>
          <p:nvPr>
            <p:ph idx="1"/>
          </p:nvPr>
        </p:nvSpPr>
        <p:spPr>
          <a:xfrm>
            <a:off x="0" y="1000074"/>
            <a:ext cx="9144000" cy="5857926"/>
          </a:xfrm>
        </p:spPr>
        <p:txBody>
          <a:bodyPr>
            <a:normAutofit/>
          </a:bodyPr>
          <a:lstStyle/>
          <a:p>
            <a:r>
              <a:rPr lang="en-US" sz="2400" dirty="0" smtClean="0"/>
              <a:t>News from USGS: </a:t>
            </a:r>
            <a:r>
              <a:rPr lang="en-US" sz="2000" dirty="0" smtClean="0">
                <a:hlinkClick r:id="rId2"/>
              </a:rPr>
              <a:t>http://www.usgs.gov/newsroom/article.asp?ID=2726#.VCuf9edpuMh</a:t>
            </a:r>
            <a:r>
              <a:rPr lang="en-US" sz="2000" dirty="0" smtClean="0"/>
              <a:t> </a:t>
            </a:r>
          </a:p>
          <a:p>
            <a:r>
              <a:rPr lang="en-US" sz="2400" dirty="0" smtClean="0"/>
              <a:t>Lionfish biology fact </a:t>
            </a:r>
            <a:r>
              <a:rPr lang="en-US" sz="2400" dirty="0"/>
              <a:t>sheet: </a:t>
            </a:r>
            <a:r>
              <a:rPr lang="en-US" sz="2000" dirty="0">
                <a:hlinkClick r:id="rId3"/>
              </a:rPr>
              <a:t>http://oceanservice.noaa.gov/education/stories/lionfish/</a:t>
            </a:r>
            <a:r>
              <a:rPr lang="en-US" sz="2000" dirty="0" smtClean="0">
                <a:hlinkClick r:id="rId3"/>
              </a:rPr>
              <a:t>factsheet.html</a:t>
            </a:r>
            <a:r>
              <a:rPr lang="en-US" sz="2000" dirty="0" smtClean="0"/>
              <a:t>  </a:t>
            </a:r>
          </a:p>
          <a:p>
            <a:r>
              <a:rPr lang="en-US" sz="2400" dirty="0" smtClean="0"/>
              <a:t>Article - Update on geographic spread of </a:t>
            </a:r>
            <a:r>
              <a:rPr lang="en-US" sz="2400" dirty="0" err="1" smtClean="0"/>
              <a:t>lionfish:</a:t>
            </a:r>
            <a:r>
              <a:rPr lang="en-US" sz="2000" dirty="0" err="1" smtClean="0">
                <a:hlinkClick r:id="rId4"/>
              </a:rPr>
              <a:t>http</a:t>
            </a:r>
            <a:r>
              <a:rPr lang="en-US" sz="2000" dirty="0" smtClean="0">
                <a:hlinkClick r:id="rId4"/>
              </a:rPr>
              <a:t>://www.aquaticinvasions.net/2010/Supplement/AI_2010_5_S1_Schofield</a:t>
            </a:r>
            <a:r>
              <a:rPr lang="en-US" sz="2000" dirty="0" smtClean="0"/>
              <a:t> </a:t>
            </a:r>
          </a:p>
          <a:p>
            <a:r>
              <a:rPr lang="en-US" sz="2400" dirty="0" smtClean="0"/>
              <a:t>Animated map of geographic spread of </a:t>
            </a:r>
            <a:r>
              <a:rPr lang="en-US" sz="2400" dirty="0" err="1" smtClean="0"/>
              <a:t>lionfish:</a:t>
            </a:r>
            <a:r>
              <a:rPr lang="en-US" sz="2000" dirty="0" err="1" smtClean="0">
                <a:hlinkClick r:id="rId5"/>
              </a:rPr>
              <a:t>http</a:t>
            </a:r>
            <a:r>
              <a:rPr lang="en-US" sz="2000" dirty="0">
                <a:hlinkClick r:id="rId5"/>
              </a:rPr>
              <a:t>://nas.er.usgs.gov/queries/SpeciesAnimatedMap.aspx?speciesID=963</a:t>
            </a:r>
            <a:r>
              <a:rPr lang="en-US" sz="2000" dirty="0"/>
              <a:t> </a:t>
            </a:r>
          </a:p>
          <a:p>
            <a:r>
              <a:rPr lang="en-US" sz="2400" dirty="0" smtClean="0"/>
              <a:t>Article – Invasive lionfish effect on Atlantic coral reef fish (Green et al. 2012): </a:t>
            </a:r>
            <a:r>
              <a:rPr lang="en-US" sz="2000" dirty="0">
                <a:hlinkClick r:id="rId6"/>
              </a:rPr>
              <a:t>http://openi.nlm.nih.gov/detailedresult.php?img=3296711_pone.0032596.g002&amp;query=null&amp;req=4&amp;npos=-1</a:t>
            </a:r>
            <a:r>
              <a:rPr lang="en-US" sz="2000" dirty="0"/>
              <a:t> </a:t>
            </a:r>
          </a:p>
          <a:p>
            <a:r>
              <a:rPr lang="en-US" sz="2400" dirty="0" smtClean="0"/>
              <a:t>Video: Scourge </a:t>
            </a:r>
            <a:r>
              <a:rPr lang="en-US" sz="2400" dirty="0"/>
              <a:t>of the </a:t>
            </a:r>
            <a:r>
              <a:rPr lang="en-US" sz="2400" dirty="0" smtClean="0"/>
              <a:t>Lionfish– PBS series, Saving </a:t>
            </a:r>
            <a:r>
              <a:rPr lang="en-US" sz="2400" dirty="0"/>
              <a:t>the </a:t>
            </a:r>
            <a:r>
              <a:rPr lang="en-US" sz="2400" dirty="0" smtClean="0"/>
              <a:t>Ocean (2013): </a:t>
            </a:r>
            <a:r>
              <a:rPr lang="en-US" sz="2000" dirty="0">
                <a:hlinkClick r:id="rId7"/>
              </a:rPr>
              <a:t>http://video.pbs.org/video/2328658113/</a:t>
            </a:r>
            <a:endParaRPr lang="en-US" sz="2000" dirty="0"/>
          </a:p>
          <a:p>
            <a:endParaRPr lang="en-US" sz="2400" dirty="0"/>
          </a:p>
          <a:p>
            <a:endParaRPr lang="en-US" sz="2000" dirty="0" smtClean="0"/>
          </a:p>
          <a:p>
            <a:endParaRPr lang="en-US" sz="2000" dirty="0" smtClean="0"/>
          </a:p>
          <a:p>
            <a:endParaRPr lang="en-US" dirty="0"/>
          </a:p>
        </p:txBody>
      </p:sp>
      <p:pic>
        <p:nvPicPr>
          <p:cNvPr id="4" name="Picture 3"/>
          <p:cNvPicPr>
            <a:picLocks noChangeAspect="1"/>
          </p:cNvPicPr>
          <p:nvPr/>
        </p:nvPicPr>
        <p:blipFill>
          <a:blip r:embed="rId8"/>
          <a:stretch>
            <a:fillRect/>
          </a:stretch>
        </p:blipFill>
        <p:spPr>
          <a:xfrm>
            <a:off x="4559300" y="3416300"/>
            <a:ext cx="12700" cy="12700"/>
          </a:xfrm>
          <a:prstGeom prst="rect">
            <a:avLst/>
          </a:prstGeom>
        </p:spPr>
      </p:pic>
      <p:pic>
        <p:nvPicPr>
          <p:cNvPr id="5" name="Picture 4"/>
          <p:cNvPicPr>
            <a:picLocks noChangeAspect="1"/>
          </p:cNvPicPr>
          <p:nvPr/>
        </p:nvPicPr>
        <p:blipFill>
          <a:blip r:embed="rId8"/>
          <a:stretch>
            <a:fillRect/>
          </a:stretch>
        </p:blipFill>
        <p:spPr>
          <a:xfrm>
            <a:off x="4559300" y="3416300"/>
            <a:ext cx="12700" cy="12700"/>
          </a:xfrm>
          <a:prstGeom prst="rect">
            <a:avLst/>
          </a:prstGeom>
        </p:spPr>
      </p:pic>
      <p:pic>
        <p:nvPicPr>
          <p:cNvPr id="6" name="Picture 5"/>
          <p:cNvPicPr>
            <a:picLocks noChangeAspect="1"/>
          </p:cNvPicPr>
          <p:nvPr/>
        </p:nvPicPr>
        <p:blipFill>
          <a:blip r:embed="rId8"/>
          <a:stretch>
            <a:fillRect/>
          </a:stretch>
        </p:blipFill>
        <p:spPr>
          <a:xfrm>
            <a:off x="4559300" y="3416300"/>
            <a:ext cx="12700" cy="12700"/>
          </a:xfrm>
          <a:prstGeom prst="rect">
            <a:avLst/>
          </a:prstGeom>
        </p:spPr>
      </p:pic>
      <p:pic>
        <p:nvPicPr>
          <p:cNvPr id="7" name="Picture 6"/>
          <p:cNvPicPr>
            <a:picLocks noChangeAspect="1"/>
          </p:cNvPicPr>
          <p:nvPr/>
        </p:nvPicPr>
        <p:blipFill>
          <a:blip r:embed="rId8"/>
          <a:stretch>
            <a:fillRect/>
          </a:stretch>
        </p:blipFill>
        <p:spPr>
          <a:xfrm>
            <a:off x="4559300" y="3416300"/>
            <a:ext cx="12700" cy="12700"/>
          </a:xfrm>
          <a:prstGeom prst="rect">
            <a:avLst/>
          </a:prstGeom>
        </p:spPr>
      </p:pic>
      <p:pic>
        <p:nvPicPr>
          <p:cNvPr id="8" name="Picture 7"/>
          <p:cNvPicPr>
            <a:picLocks noChangeAspect="1"/>
          </p:cNvPicPr>
          <p:nvPr/>
        </p:nvPicPr>
        <p:blipFill>
          <a:blip r:embed="rId8"/>
          <a:stretch>
            <a:fillRect/>
          </a:stretch>
        </p:blipFill>
        <p:spPr>
          <a:xfrm>
            <a:off x="4559300" y="3416300"/>
            <a:ext cx="12700" cy="12700"/>
          </a:xfrm>
          <a:prstGeom prst="rect">
            <a:avLst/>
          </a:prstGeom>
        </p:spPr>
      </p:pic>
      <p:pic>
        <p:nvPicPr>
          <p:cNvPr id="9" name="Picture 8"/>
          <p:cNvPicPr>
            <a:picLocks noChangeAspect="1"/>
          </p:cNvPicPr>
          <p:nvPr/>
        </p:nvPicPr>
        <p:blipFill>
          <a:blip r:embed="rId8"/>
          <a:stretch>
            <a:fillRect/>
          </a:stretch>
        </p:blipFill>
        <p:spPr>
          <a:xfrm>
            <a:off x="4559300" y="3416300"/>
            <a:ext cx="12700" cy="12700"/>
          </a:xfrm>
          <a:prstGeom prst="rect">
            <a:avLst/>
          </a:prstGeom>
        </p:spPr>
      </p:pic>
      <p:pic>
        <p:nvPicPr>
          <p:cNvPr id="10" name="Picture 9"/>
          <p:cNvPicPr>
            <a:picLocks noChangeAspect="1"/>
          </p:cNvPicPr>
          <p:nvPr/>
        </p:nvPicPr>
        <p:blipFill>
          <a:blip r:embed="rId8"/>
          <a:stretch>
            <a:fillRect/>
          </a:stretch>
        </p:blipFill>
        <p:spPr>
          <a:xfrm>
            <a:off x="4559300" y="3416300"/>
            <a:ext cx="12700" cy="12700"/>
          </a:xfrm>
          <a:prstGeom prst="rect">
            <a:avLst/>
          </a:prstGeom>
        </p:spPr>
      </p:pic>
      <p:pic>
        <p:nvPicPr>
          <p:cNvPr id="11" name="Picture 10"/>
          <p:cNvPicPr>
            <a:picLocks noChangeAspect="1"/>
          </p:cNvPicPr>
          <p:nvPr/>
        </p:nvPicPr>
        <p:blipFill>
          <a:blip r:embed="rId9"/>
          <a:stretch>
            <a:fillRect/>
          </a:stretch>
        </p:blipFill>
        <p:spPr>
          <a:xfrm>
            <a:off x="7668419" y="0"/>
            <a:ext cx="1475579" cy="1257194"/>
          </a:xfrm>
          <a:prstGeom prst="rect">
            <a:avLst/>
          </a:prstGeom>
        </p:spPr>
      </p:pic>
    </p:spTree>
    <p:extLst>
      <p:ext uri="{BB962C8B-B14F-4D97-AF65-F5344CB8AC3E}">
        <p14:creationId xmlns:p14="http://schemas.microsoft.com/office/powerpoint/2010/main" val="249924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0075"/>
          </a:xfrm>
        </p:spPr>
        <p:txBody>
          <a:bodyPr/>
          <a:lstStyle/>
          <a:p>
            <a:r>
              <a:rPr lang="en-US" dirty="0" smtClean="0"/>
              <a:t>Population Interactions</a:t>
            </a:r>
            <a:endParaRPr lang="en-US" dirty="0"/>
          </a:p>
        </p:txBody>
      </p:sp>
      <p:sp>
        <p:nvSpPr>
          <p:cNvPr id="3" name="Content Placeholder 2"/>
          <p:cNvSpPr>
            <a:spLocks noGrp="1"/>
          </p:cNvSpPr>
          <p:nvPr>
            <p:ph idx="1"/>
          </p:nvPr>
        </p:nvSpPr>
        <p:spPr>
          <a:xfrm>
            <a:off x="70002" y="1130082"/>
            <a:ext cx="9073998" cy="5727918"/>
          </a:xfrm>
        </p:spPr>
        <p:txBody>
          <a:bodyPr>
            <a:normAutofit/>
          </a:bodyPr>
          <a:lstStyle/>
          <a:p>
            <a:r>
              <a:rPr lang="en-US" dirty="0" smtClean="0"/>
              <a:t>When populations of different species interact, the effects on one or the other may be positive (+), negative (-), or neutral (o).  </a:t>
            </a:r>
          </a:p>
          <a:p>
            <a:r>
              <a:rPr lang="en-US" dirty="0" smtClean="0"/>
              <a:t>These interactions can influence population abundance.  </a:t>
            </a:r>
          </a:p>
          <a:p>
            <a:r>
              <a:rPr lang="en-US" dirty="0" smtClean="0"/>
              <a:t>Several types have been defined…</a:t>
            </a:r>
            <a:endParaRPr lang="en-US" dirty="0"/>
          </a:p>
        </p:txBody>
      </p:sp>
    </p:spTree>
    <p:extLst>
      <p:ext uri="{BB962C8B-B14F-4D97-AF65-F5344CB8AC3E}">
        <p14:creationId xmlns:p14="http://schemas.microsoft.com/office/powerpoint/2010/main" val="3680785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think about…</a:t>
            </a:r>
            <a:endParaRPr lang="en-US" dirty="0"/>
          </a:p>
        </p:txBody>
      </p:sp>
      <p:sp>
        <p:nvSpPr>
          <p:cNvPr id="3" name="Content Placeholder 2"/>
          <p:cNvSpPr>
            <a:spLocks noGrp="1"/>
          </p:cNvSpPr>
          <p:nvPr>
            <p:ph idx="1"/>
          </p:nvPr>
        </p:nvSpPr>
        <p:spPr>
          <a:xfrm>
            <a:off x="0" y="1600200"/>
            <a:ext cx="9144000" cy="5257800"/>
          </a:xfrm>
        </p:spPr>
        <p:txBody>
          <a:bodyPr/>
          <a:lstStyle/>
          <a:p>
            <a:r>
              <a:rPr lang="en-US" i="1" dirty="0"/>
              <a:t>How important are the various categories of species </a:t>
            </a:r>
            <a:r>
              <a:rPr lang="en-US" i="1" dirty="0" smtClean="0"/>
              <a:t>interactions to ecosystems, </a:t>
            </a:r>
            <a:r>
              <a:rPr lang="en-US" i="1" dirty="0"/>
              <a:t>including mutualisms, commensalisms, competition and predation?</a:t>
            </a:r>
          </a:p>
          <a:p>
            <a:r>
              <a:rPr lang="en-US" i="1" dirty="0" smtClean="0"/>
              <a:t>What </a:t>
            </a:r>
            <a:r>
              <a:rPr lang="en-US" i="1" dirty="0"/>
              <a:t>kinds of interactions among species become important when many species affect one another?</a:t>
            </a:r>
          </a:p>
          <a:p>
            <a:r>
              <a:rPr lang="en-US" i="1" dirty="0"/>
              <a:t>What consequences do these interactions have for </a:t>
            </a:r>
            <a:r>
              <a:rPr lang="en-US" i="1" dirty="0" smtClean="0"/>
              <a:t>biodiversity?</a:t>
            </a:r>
            <a:endParaRPr lang="en-US" i="1" dirty="0"/>
          </a:p>
          <a:p>
            <a:endParaRPr lang="en-US" dirty="0"/>
          </a:p>
        </p:txBody>
      </p:sp>
    </p:spTree>
    <p:extLst>
      <p:ext uri="{BB962C8B-B14F-4D97-AF65-F5344CB8AC3E}">
        <p14:creationId xmlns:p14="http://schemas.microsoft.com/office/powerpoint/2010/main" val="3513422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007"/>
            <a:ext cx="9144000" cy="1417638"/>
          </a:xfrm>
        </p:spPr>
        <p:txBody>
          <a:bodyPr>
            <a:normAutofit fontScale="90000"/>
          </a:bodyPr>
          <a:lstStyle/>
          <a:p>
            <a:r>
              <a:rPr lang="en-US" dirty="0" smtClean="0"/>
              <a:t>Predator-Prey and Other Ecology Activities</a:t>
            </a:r>
            <a:endParaRPr lang="en-US" dirty="0"/>
          </a:p>
        </p:txBody>
      </p:sp>
      <p:sp>
        <p:nvSpPr>
          <p:cNvPr id="3" name="Content Placeholder 2"/>
          <p:cNvSpPr>
            <a:spLocks noGrp="1"/>
          </p:cNvSpPr>
          <p:nvPr>
            <p:ph idx="1"/>
          </p:nvPr>
        </p:nvSpPr>
        <p:spPr>
          <a:xfrm>
            <a:off x="0" y="1710124"/>
            <a:ext cx="9144000" cy="5147875"/>
          </a:xfrm>
        </p:spPr>
        <p:txBody>
          <a:bodyPr/>
          <a:lstStyle/>
          <a:p>
            <a:r>
              <a:rPr lang="en-US" dirty="0" smtClean="0"/>
              <a:t>Collections </a:t>
            </a:r>
            <a:r>
              <a:rPr lang="en-US" dirty="0" smtClean="0">
                <a:hlinkClick r:id="rId2"/>
              </a:rPr>
              <a:t>http://www.nclark.net/Ecology</a:t>
            </a:r>
            <a:endParaRPr lang="en-US" dirty="0" smtClean="0"/>
          </a:p>
          <a:p>
            <a:r>
              <a:rPr lang="en-US" dirty="0" smtClean="0"/>
              <a:t>Deer: Predation or Starvation? </a:t>
            </a:r>
            <a:r>
              <a:rPr lang="en-US" dirty="0" smtClean="0">
                <a:hlinkClick r:id="rId3"/>
              </a:rPr>
              <a:t>http://www.biologycorner.com/worksheets/predator_prey_graphing.html</a:t>
            </a:r>
            <a:r>
              <a:rPr lang="en-US" dirty="0" smtClean="0"/>
              <a:t> </a:t>
            </a:r>
          </a:p>
          <a:p>
            <a:r>
              <a:rPr lang="en-US" dirty="0" smtClean="0"/>
              <a:t>The Lynx Eats the Hare, classroom simulation </a:t>
            </a:r>
            <a:r>
              <a:rPr lang="en-US" dirty="0" smtClean="0">
                <a:hlinkClick r:id="rId4"/>
              </a:rPr>
              <a:t>http://www.nclark.net/LynxEatsHare.pdf</a:t>
            </a:r>
            <a:r>
              <a:rPr lang="en-US" dirty="0" smtClean="0"/>
              <a:t> </a:t>
            </a:r>
            <a:endParaRPr lang="en-US" dirty="0"/>
          </a:p>
        </p:txBody>
      </p:sp>
    </p:spTree>
    <p:extLst>
      <p:ext uri="{BB962C8B-B14F-4D97-AF65-F5344CB8AC3E}">
        <p14:creationId xmlns:p14="http://schemas.microsoft.com/office/powerpoint/2010/main" val="3778990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Graphing for Kids</a:t>
            </a:r>
            <a:endParaRPr lang="en-US" dirty="0"/>
          </a:p>
        </p:txBody>
      </p:sp>
      <p:sp>
        <p:nvSpPr>
          <p:cNvPr id="4" name="Content Placeholder 3"/>
          <p:cNvSpPr>
            <a:spLocks noGrp="1"/>
          </p:cNvSpPr>
          <p:nvPr>
            <p:ph idx="1"/>
          </p:nvPr>
        </p:nvSpPr>
        <p:spPr>
          <a:xfrm>
            <a:off x="384048" y="1700784"/>
            <a:ext cx="8229600" cy="4525963"/>
          </a:xfrm>
        </p:spPr>
        <p:txBody>
          <a:bodyPr/>
          <a:lstStyle/>
          <a:p>
            <a:r>
              <a:rPr lang="en-US" dirty="0">
                <a:hlinkClick r:id="rId2"/>
              </a:rPr>
              <a:t>http://nces.ed.gov/nceskids/createagraph</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134591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13257889"/>
              </p:ext>
            </p:extLst>
          </p:nvPr>
        </p:nvGraphicFramePr>
        <p:xfrm>
          <a:off x="0" y="820060"/>
          <a:ext cx="9096290" cy="5617362"/>
        </p:xfrm>
        <a:graphic>
          <a:graphicData uri="http://schemas.openxmlformats.org/drawingml/2006/table">
            <a:tbl>
              <a:tblPr firstRow="1" bandRow="1">
                <a:tableStyleId>{073A0DAA-6AF3-43AB-8588-CEC1D06C72B9}</a:tableStyleId>
              </a:tblPr>
              <a:tblGrid>
                <a:gridCol w="2012347"/>
                <a:gridCol w="2020056"/>
                <a:gridCol w="2080056"/>
                <a:gridCol w="2983831"/>
              </a:tblGrid>
              <a:tr h="679603">
                <a:tc>
                  <a:txBody>
                    <a:bodyPr/>
                    <a:lstStyle/>
                    <a:p>
                      <a:r>
                        <a:rPr lang="en-US" dirty="0" smtClean="0"/>
                        <a:t>Effect on Species</a:t>
                      </a:r>
                      <a:r>
                        <a:rPr lang="en-US" baseline="0" dirty="0" smtClean="0"/>
                        <a:t> A</a:t>
                      </a:r>
                      <a:endParaRPr lang="en-US" dirty="0"/>
                    </a:p>
                  </a:txBody>
                  <a:tcPr/>
                </a:tc>
                <a:tc>
                  <a:txBody>
                    <a:bodyPr/>
                    <a:lstStyle/>
                    <a:p>
                      <a:r>
                        <a:rPr lang="en-US" dirty="0" smtClean="0"/>
                        <a:t>Effect</a:t>
                      </a:r>
                      <a:r>
                        <a:rPr lang="en-US" baseline="0" dirty="0" smtClean="0"/>
                        <a:t> on Species B</a:t>
                      </a:r>
                      <a:endParaRPr lang="en-US" dirty="0"/>
                    </a:p>
                  </a:txBody>
                  <a:tcPr/>
                </a:tc>
                <a:tc>
                  <a:txBody>
                    <a:bodyPr/>
                    <a:lstStyle/>
                    <a:p>
                      <a:r>
                        <a:rPr lang="en-US" dirty="0" smtClean="0"/>
                        <a:t>Type of Interaction</a:t>
                      </a:r>
                      <a:endParaRPr lang="en-US" dirty="0"/>
                    </a:p>
                  </a:txBody>
                  <a:tcPr/>
                </a:tc>
                <a:tc>
                  <a:txBody>
                    <a:bodyPr/>
                    <a:lstStyle/>
                    <a:p>
                      <a:pPr algn="ctr"/>
                      <a:r>
                        <a:rPr lang="en-US" dirty="0" smtClean="0"/>
                        <a:t>Examples</a:t>
                      </a:r>
                      <a:endParaRPr lang="en-US" dirty="0"/>
                    </a:p>
                  </a:txBody>
                  <a:tcPr/>
                </a:tc>
              </a:tr>
              <a:tr h="393738">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r>
                        <a:rPr lang="en-US" dirty="0" smtClean="0"/>
                        <a:t>Mutualism</a:t>
                      </a:r>
                    </a:p>
                  </a:txBody>
                  <a:tcPr/>
                </a:tc>
                <a:tc>
                  <a:txBody>
                    <a:bodyPr/>
                    <a:lstStyle/>
                    <a:p>
                      <a:r>
                        <a:rPr lang="en-US" dirty="0" err="1" smtClean="0"/>
                        <a:t>Oxpecker</a:t>
                      </a:r>
                      <a:r>
                        <a:rPr lang="en-US" dirty="0" smtClean="0"/>
                        <a:t> and giraffe; pollinator and plant; coral and</a:t>
                      </a:r>
                      <a:r>
                        <a:rPr lang="en-US" baseline="0" dirty="0" smtClean="0"/>
                        <a:t> </a:t>
                      </a:r>
                      <a:r>
                        <a:rPr lang="en-US" baseline="0" dirty="0" err="1" smtClean="0"/>
                        <a:t>zooxanthellae</a:t>
                      </a:r>
                      <a:endParaRPr lang="en-US" dirty="0"/>
                    </a:p>
                  </a:txBody>
                  <a:tcPr/>
                </a:tc>
              </a:tr>
              <a:tr h="393738">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r>
                        <a:rPr lang="en-US" dirty="0" smtClean="0"/>
                        <a:t>Competition</a:t>
                      </a:r>
                      <a:endParaRPr lang="en-US" dirty="0"/>
                    </a:p>
                  </a:txBody>
                  <a:tcPr/>
                </a:tc>
                <a:tc>
                  <a:txBody>
                    <a:bodyPr/>
                    <a:lstStyle/>
                    <a:p>
                      <a:r>
                        <a:rPr lang="en-US" dirty="0" smtClean="0"/>
                        <a:t>Male</a:t>
                      </a:r>
                      <a:r>
                        <a:rPr lang="en-US" baseline="0" dirty="0" smtClean="0"/>
                        <a:t> deer compete for mates; sea anemones compete for territory</a:t>
                      </a:r>
                      <a:endParaRPr lang="en-US" dirty="0"/>
                    </a:p>
                  </a:txBody>
                  <a:tcPr/>
                </a:tc>
              </a:tr>
              <a:tr h="393738">
                <a:tc>
                  <a:txBody>
                    <a:bodyPr/>
                    <a:lstStyle/>
                    <a:p>
                      <a:pPr algn="ctr"/>
                      <a:r>
                        <a:rPr lang="en-US" b="1" dirty="0" smtClean="0"/>
                        <a:t>+</a:t>
                      </a:r>
                      <a:endParaRPr lang="en-US" b="1" dirty="0"/>
                    </a:p>
                  </a:txBody>
                  <a:tcPr/>
                </a:tc>
                <a:tc>
                  <a:txBody>
                    <a:bodyPr/>
                    <a:lstStyle/>
                    <a:p>
                      <a:pPr algn="ctr"/>
                      <a:r>
                        <a:rPr lang="en-US" b="1" dirty="0" smtClean="0"/>
                        <a:t>-</a:t>
                      </a:r>
                      <a:endParaRPr lang="en-US" b="1" dirty="0"/>
                    </a:p>
                  </a:txBody>
                  <a:tcPr/>
                </a:tc>
                <a:tc>
                  <a:txBody>
                    <a:bodyPr/>
                    <a:lstStyle/>
                    <a:p>
                      <a:r>
                        <a:rPr lang="en-US" b="1" dirty="0" smtClean="0"/>
                        <a:t>Predation</a:t>
                      </a:r>
                      <a:endParaRPr lang="en-US" b="1" dirty="0"/>
                    </a:p>
                  </a:txBody>
                  <a:tcPr/>
                </a:tc>
                <a:tc>
                  <a:txBody>
                    <a:bodyPr/>
                    <a:lstStyle/>
                    <a:p>
                      <a:r>
                        <a:rPr lang="en-US" b="1" dirty="0" smtClean="0"/>
                        <a:t>Wolf</a:t>
                      </a:r>
                      <a:r>
                        <a:rPr lang="en-US" b="1" baseline="0" dirty="0" smtClean="0"/>
                        <a:t> and deer; lynx and hare; lionfish and everything it can get its mouth around</a:t>
                      </a:r>
                      <a:endParaRPr lang="en-US" b="1" dirty="0"/>
                    </a:p>
                  </a:txBody>
                  <a:tcPr/>
                </a:tc>
              </a:tr>
              <a:tr h="393738">
                <a:tc>
                  <a:txBody>
                    <a:bodyPr/>
                    <a:lstStyle/>
                    <a:p>
                      <a:pPr algn="ctr"/>
                      <a:r>
                        <a:rPr lang="en-US" dirty="0" smtClean="0"/>
                        <a:t>+</a:t>
                      </a:r>
                      <a:endParaRPr lang="en-US" dirty="0"/>
                    </a:p>
                  </a:txBody>
                  <a:tcPr/>
                </a:tc>
                <a:tc>
                  <a:txBody>
                    <a:bodyPr/>
                    <a:lstStyle/>
                    <a:p>
                      <a:pPr algn="ctr"/>
                      <a:r>
                        <a:rPr lang="en-US" baseline="0" dirty="0" smtClean="0"/>
                        <a:t>-</a:t>
                      </a:r>
                      <a:endParaRPr lang="en-US" dirty="0"/>
                    </a:p>
                  </a:txBody>
                  <a:tcPr/>
                </a:tc>
                <a:tc>
                  <a:txBody>
                    <a:bodyPr/>
                    <a:lstStyle/>
                    <a:p>
                      <a:r>
                        <a:rPr lang="en-US" dirty="0" smtClean="0"/>
                        <a:t>Parasitism</a:t>
                      </a:r>
                      <a:endParaRPr lang="en-US" dirty="0"/>
                    </a:p>
                  </a:txBody>
                  <a:tcPr/>
                </a:tc>
                <a:tc>
                  <a:txBody>
                    <a:bodyPr/>
                    <a:lstStyle/>
                    <a:p>
                      <a:r>
                        <a:rPr lang="en-US" dirty="0" smtClean="0"/>
                        <a:t>Tapeworms;</a:t>
                      </a:r>
                      <a:r>
                        <a:rPr lang="en-US" baseline="0" dirty="0" smtClean="0"/>
                        <a:t> fleas; diseases (e.g., malaria)</a:t>
                      </a:r>
                      <a:endParaRPr lang="en-US" dirty="0"/>
                    </a:p>
                  </a:txBody>
                  <a:tcPr/>
                </a:tc>
              </a:tr>
              <a:tr h="393738">
                <a:tc>
                  <a:txBody>
                    <a:bodyPr/>
                    <a:lstStyle/>
                    <a:p>
                      <a:pPr algn="ctr"/>
                      <a:r>
                        <a:rPr lang="en-US" dirty="0" smtClean="0"/>
                        <a:t>+</a:t>
                      </a:r>
                      <a:endParaRPr lang="en-US" dirty="0"/>
                    </a:p>
                  </a:txBody>
                  <a:tcPr/>
                </a:tc>
                <a:tc>
                  <a:txBody>
                    <a:bodyPr/>
                    <a:lstStyle/>
                    <a:p>
                      <a:pPr algn="ctr"/>
                      <a:r>
                        <a:rPr lang="en-US" dirty="0" smtClean="0"/>
                        <a:t>o</a:t>
                      </a:r>
                      <a:endParaRPr lang="en-US" dirty="0"/>
                    </a:p>
                  </a:txBody>
                  <a:tcPr/>
                </a:tc>
                <a:tc>
                  <a:txBody>
                    <a:bodyPr/>
                    <a:lstStyle/>
                    <a:p>
                      <a:r>
                        <a:rPr lang="en-US" dirty="0" smtClean="0"/>
                        <a:t>Commensalism</a:t>
                      </a:r>
                      <a:endParaRPr lang="en-US" dirty="0"/>
                    </a:p>
                  </a:txBody>
                  <a:tcPr/>
                </a:tc>
                <a:tc>
                  <a:txBody>
                    <a:bodyPr/>
                    <a:lstStyle/>
                    <a:p>
                      <a:r>
                        <a:rPr lang="en-US" dirty="0" smtClean="0"/>
                        <a:t>Epiphytes on trees;</a:t>
                      </a:r>
                      <a:r>
                        <a:rPr lang="en-US" baseline="0" dirty="0" smtClean="0"/>
                        <a:t> cattle egrets; cactus wren nesting in acacia trees </a:t>
                      </a:r>
                      <a:endParaRPr lang="en-US" dirty="0"/>
                    </a:p>
                  </a:txBody>
                  <a:tcPr/>
                </a:tc>
              </a:tr>
              <a:tr h="393738">
                <a:tc>
                  <a:txBody>
                    <a:bodyPr/>
                    <a:lstStyle/>
                    <a:p>
                      <a:pPr algn="ctr"/>
                      <a:r>
                        <a:rPr lang="en-US" dirty="0" smtClean="0"/>
                        <a:t>-</a:t>
                      </a:r>
                      <a:endParaRPr lang="en-US" dirty="0"/>
                    </a:p>
                  </a:txBody>
                  <a:tcPr/>
                </a:tc>
                <a:tc>
                  <a:txBody>
                    <a:bodyPr/>
                    <a:lstStyle/>
                    <a:p>
                      <a:pPr algn="ctr"/>
                      <a:r>
                        <a:rPr lang="en-US" dirty="0" smtClean="0"/>
                        <a:t>o</a:t>
                      </a:r>
                      <a:endParaRPr lang="en-US" dirty="0"/>
                    </a:p>
                  </a:txBody>
                  <a:tcPr/>
                </a:tc>
                <a:tc>
                  <a:txBody>
                    <a:bodyPr/>
                    <a:lstStyle/>
                    <a:p>
                      <a:r>
                        <a:rPr lang="en-US" dirty="0" err="1" smtClean="0"/>
                        <a:t>Amensalism</a:t>
                      </a:r>
                      <a:endParaRPr lang="en-US" dirty="0"/>
                    </a:p>
                  </a:txBody>
                  <a:tcPr/>
                </a:tc>
                <a:tc>
                  <a:txBody>
                    <a:bodyPr/>
                    <a:lstStyle/>
                    <a:p>
                      <a:r>
                        <a:rPr lang="en-US" dirty="0" smtClean="0"/>
                        <a:t>Cattle trample grass;</a:t>
                      </a:r>
                      <a:r>
                        <a:rPr lang="en-US" baseline="0" dirty="0" smtClean="0"/>
                        <a:t> </a:t>
                      </a:r>
                      <a:r>
                        <a:rPr lang="en-US" i="1" baseline="0" dirty="0" err="1" smtClean="0"/>
                        <a:t>Penicillium</a:t>
                      </a:r>
                      <a:r>
                        <a:rPr lang="en-US" baseline="0" dirty="0" smtClean="0"/>
                        <a:t> mold kills bacteria</a:t>
                      </a:r>
                      <a:endParaRPr lang="en-US" dirty="0"/>
                    </a:p>
                  </a:txBody>
                  <a:tcPr/>
                </a:tc>
              </a:tr>
            </a:tbl>
          </a:graphicData>
        </a:graphic>
      </p:graphicFrame>
    </p:spTree>
    <p:extLst>
      <p:ext uri="{BB962C8B-B14F-4D97-AF65-F5344CB8AC3E}">
        <p14:creationId xmlns:p14="http://schemas.microsoft.com/office/powerpoint/2010/main" val="1825082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11"/>
            <a:ext cx="9144000" cy="880063"/>
          </a:xfrm>
        </p:spPr>
        <p:txBody>
          <a:bodyPr/>
          <a:lstStyle/>
          <a:p>
            <a:r>
              <a:rPr lang="en-US" dirty="0" smtClean="0"/>
              <a:t>Mutualism (+, +)</a:t>
            </a:r>
            <a:endParaRPr lang="en-US" dirty="0"/>
          </a:p>
        </p:txBody>
      </p:sp>
      <p:sp>
        <p:nvSpPr>
          <p:cNvPr id="3" name="Content Placeholder 2"/>
          <p:cNvSpPr>
            <a:spLocks noGrp="1"/>
          </p:cNvSpPr>
          <p:nvPr>
            <p:ph idx="1"/>
          </p:nvPr>
        </p:nvSpPr>
        <p:spPr>
          <a:xfrm>
            <a:off x="0" y="620046"/>
            <a:ext cx="9073998" cy="5837924"/>
          </a:xfrm>
        </p:spPr>
        <p:txBody>
          <a:bodyPr>
            <a:normAutofit/>
          </a:bodyPr>
          <a:lstStyle/>
          <a:p>
            <a:r>
              <a:rPr lang="en-US" dirty="0" smtClean="0"/>
              <a:t>A type of symbiosis in which the fitness of both populations increases as a result of the interaction (mutual benefit).</a:t>
            </a:r>
          </a:p>
          <a:p>
            <a:r>
              <a:rPr lang="en-US" dirty="0" smtClean="0"/>
              <a:t>Both populations in greatest abundance when together.  </a:t>
            </a:r>
          </a:p>
        </p:txBody>
      </p:sp>
      <p:pic>
        <p:nvPicPr>
          <p:cNvPr id="4" name="Picture 3"/>
          <p:cNvPicPr>
            <a:picLocks noChangeAspect="1"/>
          </p:cNvPicPr>
          <p:nvPr/>
        </p:nvPicPr>
        <p:blipFill>
          <a:blip r:embed="rId2"/>
          <a:stretch>
            <a:fillRect/>
          </a:stretch>
        </p:blipFill>
        <p:spPr>
          <a:xfrm>
            <a:off x="0" y="4410820"/>
            <a:ext cx="4570125" cy="2558934"/>
          </a:xfrm>
          <a:prstGeom prst="rect">
            <a:avLst/>
          </a:prstGeom>
        </p:spPr>
      </p:pic>
      <p:pic>
        <p:nvPicPr>
          <p:cNvPr id="5" name="Picture 4"/>
          <p:cNvPicPr>
            <a:picLocks noChangeAspect="1"/>
          </p:cNvPicPr>
          <p:nvPr/>
        </p:nvPicPr>
        <p:blipFill>
          <a:blip r:embed="rId3"/>
          <a:stretch>
            <a:fillRect/>
          </a:stretch>
        </p:blipFill>
        <p:spPr>
          <a:xfrm>
            <a:off x="5256217" y="2970217"/>
            <a:ext cx="3887783" cy="3887783"/>
          </a:xfrm>
          <a:prstGeom prst="rect">
            <a:avLst/>
          </a:prstGeom>
        </p:spPr>
      </p:pic>
      <p:pic>
        <p:nvPicPr>
          <p:cNvPr id="6" name="Picture 2" descr="&#10;f07-08.jpg                                                     0000A699Discovering 2.0 IRCD           B562F59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33" y="2746105"/>
            <a:ext cx="3050084" cy="19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1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0075"/>
          </a:xfrm>
        </p:spPr>
        <p:txBody>
          <a:bodyPr/>
          <a:lstStyle/>
          <a:p>
            <a:r>
              <a:rPr lang="en-US" dirty="0" smtClean="0"/>
              <a:t>Competition (+, -)</a:t>
            </a:r>
            <a:endParaRPr lang="en-US" dirty="0"/>
          </a:p>
        </p:txBody>
      </p:sp>
      <p:sp>
        <p:nvSpPr>
          <p:cNvPr id="3" name="Content Placeholder 2"/>
          <p:cNvSpPr>
            <a:spLocks noGrp="1"/>
          </p:cNvSpPr>
          <p:nvPr>
            <p:ph idx="1"/>
          </p:nvPr>
        </p:nvSpPr>
        <p:spPr>
          <a:xfrm>
            <a:off x="0" y="790058"/>
            <a:ext cx="9073998" cy="5897930"/>
          </a:xfrm>
        </p:spPr>
        <p:txBody>
          <a:bodyPr>
            <a:normAutofit/>
          </a:bodyPr>
          <a:lstStyle/>
          <a:p>
            <a:r>
              <a:rPr lang="en-US" dirty="0" smtClean="0"/>
              <a:t>Fitness of one population is lowered by presence of another population.</a:t>
            </a:r>
          </a:p>
          <a:p>
            <a:r>
              <a:rPr lang="en-US" dirty="0" smtClean="0"/>
              <a:t>Occurs at intraspecific and interspecific levels.</a:t>
            </a:r>
          </a:p>
          <a:p>
            <a:r>
              <a:rPr lang="en-US" dirty="0" smtClean="0"/>
              <a:t>Results in lower abundances of both populations.</a:t>
            </a:r>
            <a:endParaRPr lang="en-US" dirty="0"/>
          </a:p>
        </p:txBody>
      </p:sp>
      <p:pic>
        <p:nvPicPr>
          <p:cNvPr id="6" name="Picture 5"/>
          <p:cNvPicPr>
            <a:picLocks noChangeAspect="1"/>
          </p:cNvPicPr>
          <p:nvPr/>
        </p:nvPicPr>
        <p:blipFill>
          <a:blip r:embed="rId2"/>
          <a:stretch>
            <a:fillRect/>
          </a:stretch>
        </p:blipFill>
        <p:spPr>
          <a:xfrm>
            <a:off x="210006" y="3200233"/>
            <a:ext cx="3783853" cy="2837890"/>
          </a:xfrm>
          <a:prstGeom prst="rect">
            <a:avLst/>
          </a:prstGeom>
        </p:spPr>
      </p:pic>
      <p:pic>
        <p:nvPicPr>
          <p:cNvPr id="7" name="Picture 6"/>
          <p:cNvPicPr>
            <a:picLocks noChangeAspect="1"/>
          </p:cNvPicPr>
          <p:nvPr/>
        </p:nvPicPr>
        <p:blipFill>
          <a:blip r:embed="rId3"/>
          <a:stretch>
            <a:fillRect/>
          </a:stretch>
        </p:blipFill>
        <p:spPr>
          <a:xfrm>
            <a:off x="4196975" y="3200233"/>
            <a:ext cx="4877023" cy="3657767"/>
          </a:xfrm>
          <a:prstGeom prst="rect">
            <a:avLst/>
          </a:prstGeom>
        </p:spPr>
      </p:pic>
    </p:spTree>
    <p:extLst>
      <p:ext uri="{BB962C8B-B14F-4D97-AF65-F5344CB8AC3E}">
        <p14:creationId xmlns:p14="http://schemas.microsoft.com/office/powerpoint/2010/main" val="289013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20060"/>
          </a:xfrm>
        </p:spPr>
        <p:txBody>
          <a:bodyPr/>
          <a:lstStyle/>
          <a:p>
            <a:r>
              <a:rPr lang="en-US" dirty="0" smtClean="0"/>
              <a:t>Parasitism (+, -)</a:t>
            </a:r>
            <a:endParaRPr lang="en-US" dirty="0"/>
          </a:p>
        </p:txBody>
      </p:sp>
      <p:sp>
        <p:nvSpPr>
          <p:cNvPr id="3" name="Content Placeholder 2"/>
          <p:cNvSpPr>
            <a:spLocks noGrp="1"/>
          </p:cNvSpPr>
          <p:nvPr>
            <p:ph idx="1"/>
          </p:nvPr>
        </p:nvSpPr>
        <p:spPr>
          <a:xfrm>
            <a:off x="0" y="690050"/>
            <a:ext cx="9073998" cy="5997938"/>
          </a:xfrm>
        </p:spPr>
        <p:txBody>
          <a:bodyPr>
            <a:normAutofit/>
          </a:bodyPr>
          <a:lstStyle/>
          <a:p>
            <a:r>
              <a:rPr lang="en-US" dirty="0" smtClean="0"/>
              <a:t>A non-mutual symbiotic relationship in which one species (parasite) benefits at expense of the other (host).  </a:t>
            </a:r>
          </a:p>
        </p:txBody>
      </p:sp>
      <p:pic>
        <p:nvPicPr>
          <p:cNvPr id="4" name="Picture 3"/>
          <p:cNvPicPr>
            <a:picLocks noChangeAspect="1"/>
          </p:cNvPicPr>
          <p:nvPr/>
        </p:nvPicPr>
        <p:blipFill>
          <a:blip r:embed="rId2"/>
          <a:stretch>
            <a:fillRect/>
          </a:stretch>
        </p:blipFill>
        <p:spPr>
          <a:xfrm>
            <a:off x="0" y="2275564"/>
            <a:ext cx="4027455" cy="3972392"/>
          </a:xfrm>
          <a:prstGeom prst="rect">
            <a:avLst/>
          </a:prstGeom>
        </p:spPr>
      </p:pic>
      <p:pic>
        <p:nvPicPr>
          <p:cNvPr id="5" name="Picture 4"/>
          <p:cNvPicPr>
            <a:picLocks noChangeAspect="1"/>
          </p:cNvPicPr>
          <p:nvPr/>
        </p:nvPicPr>
        <p:blipFill>
          <a:blip r:embed="rId3"/>
          <a:stretch>
            <a:fillRect/>
          </a:stretch>
        </p:blipFill>
        <p:spPr>
          <a:xfrm>
            <a:off x="4737474" y="1760128"/>
            <a:ext cx="3965104" cy="2973828"/>
          </a:xfrm>
          <a:prstGeom prst="rect">
            <a:avLst/>
          </a:prstGeom>
        </p:spPr>
      </p:pic>
      <p:pic>
        <p:nvPicPr>
          <p:cNvPr id="8" name="Picture 7"/>
          <p:cNvPicPr>
            <a:picLocks noChangeAspect="1"/>
          </p:cNvPicPr>
          <p:nvPr/>
        </p:nvPicPr>
        <p:blipFill>
          <a:blip r:embed="rId4"/>
          <a:stretch>
            <a:fillRect/>
          </a:stretch>
        </p:blipFill>
        <p:spPr>
          <a:xfrm>
            <a:off x="5915473" y="4733956"/>
            <a:ext cx="2368504" cy="2124044"/>
          </a:xfrm>
          <a:prstGeom prst="rect">
            <a:avLst/>
          </a:prstGeom>
        </p:spPr>
      </p:pic>
    </p:spTree>
    <p:extLst>
      <p:ext uri="{BB962C8B-B14F-4D97-AF65-F5344CB8AC3E}">
        <p14:creationId xmlns:p14="http://schemas.microsoft.com/office/powerpoint/2010/main" val="423542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11"/>
            <a:ext cx="9144000" cy="1030075"/>
          </a:xfrm>
        </p:spPr>
        <p:txBody>
          <a:bodyPr/>
          <a:lstStyle/>
          <a:p>
            <a:r>
              <a:rPr lang="en-US" dirty="0" smtClean="0"/>
              <a:t>Commensalism (+, o)</a:t>
            </a:r>
            <a:endParaRPr lang="en-US" dirty="0"/>
          </a:p>
        </p:txBody>
      </p:sp>
      <p:sp>
        <p:nvSpPr>
          <p:cNvPr id="3" name="Content Placeholder 2"/>
          <p:cNvSpPr>
            <a:spLocks noGrp="1"/>
          </p:cNvSpPr>
          <p:nvPr>
            <p:ph idx="1"/>
          </p:nvPr>
        </p:nvSpPr>
        <p:spPr>
          <a:xfrm>
            <a:off x="0" y="750052"/>
            <a:ext cx="9073998" cy="5707917"/>
          </a:xfrm>
        </p:spPr>
        <p:txBody>
          <a:bodyPr>
            <a:normAutofit/>
          </a:bodyPr>
          <a:lstStyle/>
          <a:p>
            <a:r>
              <a:rPr lang="en-US" dirty="0" smtClean="0"/>
              <a:t>One </a:t>
            </a:r>
            <a:r>
              <a:rPr lang="en-US" dirty="0"/>
              <a:t>species benefits from other species, which is itself not affected one way or the other by the </a:t>
            </a:r>
            <a:r>
              <a:rPr lang="en-US" dirty="0" smtClean="0"/>
              <a:t>relationship.</a:t>
            </a:r>
          </a:p>
        </p:txBody>
      </p:sp>
      <p:pic>
        <p:nvPicPr>
          <p:cNvPr id="7" name="Picture 4" descr="C:\Gentry\cactus-w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947" y="1860137"/>
            <a:ext cx="3703051" cy="267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2250063" y="3861219"/>
            <a:ext cx="4634460" cy="2996782"/>
          </a:xfrm>
          <a:prstGeom prst="rect">
            <a:avLst/>
          </a:prstGeom>
        </p:spPr>
      </p:pic>
      <p:pic>
        <p:nvPicPr>
          <p:cNvPr id="9" name="Picture 8"/>
          <p:cNvPicPr>
            <a:picLocks noChangeAspect="1"/>
          </p:cNvPicPr>
          <p:nvPr/>
        </p:nvPicPr>
        <p:blipFill>
          <a:blip r:embed="rId4"/>
          <a:stretch>
            <a:fillRect/>
          </a:stretch>
        </p:blipFill>
        <p:spPr>
          <a:xfrm>
            <a:off x="0" y="2367113"/>
            <a:ext cx="3289300" cy="2463800"/>
          </a:xfrm>
          <a:prstGeom prst="rect">
            <a:avLst/>
          </a:prstGeom>
        </p:spPr>
      </p:pic>
    </p:spTree>
    <p:extLst>
      <p:ext uri="{BB962C8B-B14F-4D97-AF65-F5344CB8AC3E}">
        <p14:creationId xmlns:p14="http://schemas.microsoft.com/office/powerpoint/2010/main" val="351499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11"/>
            <a:ext cx="9144000" cy="1030075"/>
          </a:xfrm>
        </p:spPr>
        <p:txBody>
          <a:bodyPr/>
          <a:lstStyle/>
          <a:p>
            <a:r>
              <a:rPr lang="en-US" dirty="0" err="1" smtClean="0"/>
              <a:t>Amensalism</a:t>
            </a:r>
            <a:r>
              <a:rPr lang="en-US" dirty="0" smtClean="0"/>
              <a:t> (o, -)</a:t>
            </a:r>
            <a:endParaRPr lang="en-US" dirty="0"/>
          </a:p>
        </p:txBody>
      </p:sp>
      <p:sp>
        <p:nvSpPr>
          <p:cNvPr id="3" name="Content Placeholder 2"/>
          <p:cNvSpPr>
            <a:spLocks noGrp="1"/>
          </p:cNvSpPr>
          <p:nvPr>
            <p:ph idx="1"/>
          </p:nvPr>
        </p:nvSpPr>
        <p:spPr>
          <a:xfrm>
            <a:off x="0" y="750052"/>
            <a:ext cx="9073998" cy="5707917"/>
          </a:xfrm>
        </p:spPr>
        <p:txBody>
          <a:bodyPr>
            <a:normAutofit/>
          </a:bodyPr>
          <a:lstStyle/>
          <a:p>
            <a:r>
              <a:rPr lang="en-US" dirty="0" smtClean="0"/>
              <a:t>One </a:t>
            </a:r>
            <a:r>
              <a:rPr lang="en-US" dirty="0"/>
              <a:t>species </a:t>
            </a:r>
            <a:r>
              <a:rPr lang="en-US" dirty="0" smtClean="0"/>
              <a:t>is inhibited or destroyed while the other in the interaction is unaffected.</a:t>
            </a:r>
          </a:p>
        </p:txBody>
      </p:sp>
      <p:pic>
        <p:nvPicPr>
          <p:cNvPr id="10" name="Picture 9"/>
          <p:cNvPicPr>
            <a:picLocks noChangeAspect="1"/>
          </p:cNvPicPr>
          <p:nvPr/>
        </p:nvPicPr>
        <p:blipFill>
          <a:blip r:embed="rId2"/>
          <a:stretch>
            <a:fillRect/>
          </a:stretch>
        </p:blipFill>
        <p:spPr>
          <a:xfrm>
            <a:off x="4607053" y="3320150"/>
            <a:ext cx="4288712" cy="2430270"/>
          </a:xfrm>
          <a:prstGeom prst="rect">
            <a:avLst/>
          </a:prstGeom>
        </p:spPr>
      </p:pic>
      <p:pic>
        <p:nvPicPr>
          <p:cNvPr id="4" name="Picture 3"/>
          <p:cNvPicPr>
            <a:picLocks noChangeAspect="1"/>
          </p:cNvPicPr>
          <p:nvPr/>
        </p:nvPicPr>
        <p:blipFill>
          <a:blip r:embed="rId3"/>
          <a:stretch>
            <a:fillRect/>
          </a:stretch>
        </p:blipFill>
        <p:spPr>
          <a:xfrm>
            <a:off x="363119" y="2430176"/>
            <a:ext cx="4057002" cy="4057002"/>
          </a:xfrm>
          <a:prstGeom prst="rect">
            <a:avLst/>
          </a:prstGeom>
        </p:spPr>
      </p:pic>
    </p:spTree>
    <p:extLst>
      <p:ext uri="{BB962C8B-B14F-4D97-AF65-F5344CB8AC3E}">
        <p14:creationId xmlns:p14="http://schemas.microsoft.com/office/powerpoint/2010/main" val="2810349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1465</TotalTime>
  <Words>1442</Words>
  <Application>Microsoft Macintosh PowerPoint</Application>
  <PresentationFormat>On-screen Show (4:3)</PresentationFormat>
  <Paragraphs>144</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Ecological Interactions</vt:lpstr>
      <vt:lpstr>Learning Outcomes du Jour</vt:lpstr>
      <vt:lpstr>Population Interactions</vt:lpstr>
      <vt:lpstr>PowerPoint Presentation</vt:lpstr>
      <vt:lpstr>Mutualism (+, +)</vt:lpstr>
      <vt:lpstr>Competition (+, -)</vt:lpstr>
      <vt:lpstr>Parasitism (+, -)</vt:lpstr>
      <vt:lpstr>Commensalism (+, o)</vt:lpstr>
      <vt:lpstr>Amensalism (o, -)</vt:lpstr>
      <vt:lpstr>Predation (+, -)</vt:lpstr>
      <vt:lpstr>Relevant Student Misconceptions</vt:lpstr>
      <vt:lpstr>Predation: Impact on Population Sizes</vt:lpstr>
      <vt:lpstr>Predator-Prey Dynamics: Classic Theory</vt:lpstr>
      <vt:lpstr>Lotka-Volterra Model</vt:lpstr>
      <vt:lpstr>Assumptions of the Lotka-Volterra Model</vt:lpstr>
      <vt:lpstr>What are the limitations of this model?  What other factors potentially limit  population sizes of predators and prey? </vt:lpstr>
      <vt:lpstr>Limits on Population Size</vt:lpstr>
      <vt:lpstr>Why are predator populations typically smaller than prey populations?  </vt:lpstr>
      <vt:lpstr>PowerPoint Presentation</vt:lpstr>
      <vt:lpstr>PowerPoint Presentation</vt:lpstr>
      <vt:lpstr>Predation: Mechanism of Natural Selection</vt:lpstr>
      <vt:lpstr>Predation: Impact on Species Richness</vt:lpstr>
      <vt:lpstr>PowerPoint Presentation</vt:lpstr>
      <vt:lpstr>Predation: Impact on Species Richness</vt:lpstr>
      <vt:lpstr>Case Study: Lionfish Invasion</vt:lpstr>
      <vt:lpstr>Lionfish: So Excellent an Invader</vt:lpstr>
      <vt:lpstr>PowerPoint Presentation</vt:lpstr>
      <vt:lpstr>PowerPoint Presentation</vt:lpstr>
      <vt:lpstr>Lionfish Invasion: Resources and References </vt:lpstr>
      <vt:lpstr>To think about…</vt:lpstr>
      <vt:lpstr>Predator-Prey and Other Ecology Activities</vt:lpstr>
      <vt:lpstr>Graphing for Kids</vt:lpstr>
    </vt:vector>
  </TitlesOfParts>
  <Company>CSU East Bay - Biology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Interactions</dc:title>
  <dc:creator>Caron Inouye</dc:creator>
  <cp:lastModifiedBy>Caron Inouye</cp:lastModifiedBy>
  <cp:revision>52</cp:revision>
  <dcterms:created xsi:type="dcterms:W3CDTF">2014-10-01T06:30:57Z</dcterms:created>
  <dcterms:modified xsi:type="dcterms:W3CDTF">2014-10-11T10:27:49Z</dcterms:modified>
</cp:coreProperties>
</file>