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40"/>
  </p:notesMasterIdLst>
  <p:sldIdLst>
    <p:sldId id="256" r:id="rId2"/>
    <p:sldId id="268" r:id="rId3"/>
    <p:sldId id="324" r:id="rId4"/>
    <p:sldId id="325" r:id="rId5"/>
    <p:sldId id="313" r:id="rId6"/>
    <p:sldId id="312" r:id="rId7"/>
    <p:sldId id="282" r:id="rId8"/>
    <p:sldId id="283" r:id="rId9"/>
    <p:sldId id="284" r:id="rId10"/>
    <p:sldId id="285" r:id="rId11"/>
    <p:sldId id="281" r:id="rId12"/>
    <p:sldId id="314" r:id="rId13"/>
    <p:sldId id="315" r:id="rId14"/>
    <p:sldId id="316" r:id="rId15"/>
    <p:sldId id="317" r:id="rId16"/>
    <p:sldId id="318" r:id="rId17"/>
    <p:sldId id="286" r:id="rId18"/>
    <p:sldId id="319" r:id="rId19"/>
    <p:sldId id="321" r:id="rId20"/>
    <p:sldId id="307" r:id="rId21"/>
    <p:sldId id="322" r:id="rId22"/>
    <p:sldId id="323" r:id="rId23"/>
    <p:sldId id="326" r:id="rId24"/>
    <p:sldId id="341" r:id="rId25"/>
    <p:sldId id="330" r:id="rId26"/>
    <p:sldId id="327" r:id="rId27"/>
    <p:sldId id="328" r:id="rId28"/>
    <p:sldId id="329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40" r:id="rId38"/>
    <p:sldId id="342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AC00AC"/>
    <a:srgbClr val="EE84DE"/>
    <a:srgbClr val="7E007E"/>
    <a:srgbClr val="0900D9"/>
    <a:srgbClr val="61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2C785-B137-4147-BA29-08BEAE31A830}" type="datetimeFigureOut">
              <a:rPr lang="en-US" smtClean="0"/>
              <a:t>7/26/11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C79A-FF62-9B4F-8207-ED8D5D372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9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6A1EDA-8B61-1641-99B4-918296224EAD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43E753-E3A7-D34D-AA22-37204C8DE5E8}" type="slidenum">
              <a:rPr lang="en-US" sz="1200">
                <a:latin typeface="Calibri" charset="0"/>
              </a:rPr>
              <a:pPr eaLnBrk="1" hangingPunct="1"/>
              <a:t>37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E3B666-4232-4DFA-BBBE-6A4B52B34302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1BEFA13-1D75-452B-AA77-92973DAAAB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46087C-6274-49FA-B875-054942D44E17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493CD-1EFB-40E9-A339-848244FFC4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0A20C4-9C6A-4593-B4EC-F75839A65361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B1433-6EFE-4799-8B56-0396E8F727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13CF54-BB6A-428C-90BD-FD01412E5FA7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8ADC9-39E9-4712-9B72-B2D99A9DEA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786CE8-162E-4187-8FBE-A185E9493BBB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7408F-8FA1-4511-A727-EBCD584BDA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F663D0-6424-4F40-9C9E-8443F0A17BE7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BF182-23E8-4345-ABE3-D7EF87D836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DFFAFD-8F4B-4ED6-A107-CE0E96863149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28AAA-C01D-4768-926B-050960E5B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646631-9A23-4B6B-9D85-3C6B8AC3CEF3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0B354-94AB-47D9-A923-56AE580E5F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7EEF04-DDCE-4F74-9A90-21926976C164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45181-18D3-455B-9980-FE29118A05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441B6-94B6-48B6-B896-96CF5855C720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BFC78-23E4-42AD-A8D7-50AC052849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45B021-3CFA-457C-80D1-43C2EAB62379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FBEA36-A94C-41EE-A6E3-2AFFB2D36F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83C2E7F3-5B07-4ED2-B039-B0E1381D81E4}" type="datetime4">
              <a:rPr lang="en-US"/>
              <a:pPr/>
              <a:t>July 26,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fld id="{3B68698C-22C7-4C68-9562-F7EE795C25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4001" r:id="rId9"/>
    <p:sldLayoutId id="2147483998" r:id="rId10"/>
    <p:sldLayoutId id="2147483999" r:id="rId11"/>
  </p:sldLayoutIdLst>
  <p:transition xmlns:p14="http://schemas.microsoft.com/office/powerpoint/2010/main" spd="slow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cap="all" spc="-60">
          <a:solidFill>
            <a:schemeClr val="tx2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itchFamily="34" charset="0"/>
        <a:defRPr sz="3600" b="1" kern="12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36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kern="12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file://localhost/Volumes/EB4_IRDVD_1/Chapter_13/B_Jpeg_Images/13_Labeled_Images/13_14PesticideResist_3-L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iiFVSvLfGE" TargetMode="External"/><Relationship Id="rId4" Type="http://schemas.openxmlformats.org/officeDocument/2006/relationships/hyperlink" Target="http://www.ted.com/speakers/james_watson.html" TargetMode="External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hemheritage.org/discover/chemistry-in-history/themes/biomolecules/dna/watson-crick-wilkins-franklin.asp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ZGHkHMoyC5I&amp;feature=related" TargetMode="Externa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4PKjF7OumYo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file://localhost/Volumes/EB4_IRDVD_1/Chapter_13/B_Jpeg_Images/13_Labeled_Images/13_11_GalapagosFinches-L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file://localhost/Volumes/EB4_IRDVD_1/Chapter_13/B_Jpeg_Images/13_Labeled_Images/13_13VariationSpecies-L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28587" y="190500"/>
            <a:ext cx="8890001" cy="205014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ea typeface="+mj-ea"/>
              </a:rPr>
              <a:t>DAY </a:t>
            </a:r>
            <a:r>
              <a:rPr lang="en-US" sz="4400" dirty="0" smtClean="0">
                <a:ea typeface="+mj-ea"/>
              </a:rPr>
              <a:t>3: </a:t>
            </a:r>
            <a:r>
              <a:rPr lang="en-US" sz="4400" dirty="0" smtClean="0">
                <a:ea typeface="+mj-ea"/>
              </a:rPr>
              <a:t>Mechanisms of </a:t>
            </a:r>
            <a:r>
              <a:rPr lang="en-US" sz="4400" dirty="0" smtClean="0">
                <a:ea typeface="+mj-ea"/>
              </a:rPr>
              <a:t>evolution II, 	      DNA Structure &amp; function</a:t>
            </a:r>
            <a:endParaRPr lang="en-US" sz="4400" dirty="0">
              <a:ea typeface="+mj-ea"/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 cstate="print"/>
          <a:srcRect t="8041"/>
          <a:stretch>
            <a:fillRect/>
          </a:stretch>
        </p:blipFill>
        <p:spPr bwMode="auto">
          <a:xfrm>
            <a:off x="0" y="3598751"/>
            <a:ext cx="1323975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975" y="3587865"/>
            <a:ext cx="157162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/>
          </p:cNvPicPr>
          <p:nvPr/>
        </p:nvPicPr>
        <p:blipFill>
          <a:blip r:embed="rId4" cstate="print"/>
          <a:srcRect l="10980"/>
          <a:stretch>
            <a:fillRect/>
          </a:stretch>
        </p:blipFill>
        <p:spPr bwMode="auto">
          <a:xfrm>
            <a:off x="2895600" y="3587865"/>
            <a:ext cx="174307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675" y="3591040"/>
            <a:ext cx="1592263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/>
          <p:cNvPicPr>
            <a:picLocks noChangeAspect="1"/>
          </p:cNvPicPr>
          <p:nvPr/>
        </p:nvPicPr>
        <p:blipFill>
          <a:blip r:embed="rId6" cstate="print"/>
          <a:srcRect t="-2" r="8699" b="2797"/>
          <a:stretch>
            <a:fillRect/>
          </a:stretch>
        </p:blipFill>
        <p:spPr bwMode="auto">
          <a:xfrm>
            <a:off x="6230938" y="3591040"/>
            <a:ext cx="155416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/>
          <p:cNvPicPr>
            <a:picLocks noChangeAspect="1"/>
          </p:cNvPicPr>
          <p:nvPr/>
        </p:nvPicPr>
        <p:blipFill>
          <a:blip r:embed="rId7" cstate="print"/>
          <a:srcRect l="10760"/>
          <a:stretch>
            <a:fillRect/>
          </a:stretch>
        </p:blipFill>
        <p:spPr bwMode="auto">
          <a:xfrm>
            <a:off x="7785100" y="3598978"/>
            <a:ext cx="1233488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1286" y="6069464"/>
            <a:ext cx="19526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7405" y="6113006"/>
            <a:ext cx="1238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7447" y="5998708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24538" y="6069464"/>
            <a:ext cx="29622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54648" y="4874585"/>
            <a:ext cx="397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IMSS </a:t>
            </a:r>
            <a:r>
              <a:rPr lang="en-US" dirty="0" smtClean="0"/>
              <a:t>BIOLOGY </a:t>
            </a:r>
            <a:r>
              <a:rPr lang="en-US" b="1" i="1" dirty="0" smtClean="0"/>
              <a:t>  </a:t>
            </a:r>
            <a:r>
              <a:rPr lang="en-US" dirty="0">
                <a:latin typeface="Verdana"/>
              </a:rPr>
              <a:t>~</a:t>
            </a:r>
            <a:r>
              <a:rPr lang="en-US" b="1" i="1" dirty="0">
                <a:latin typeface="Verdana"/>
              </a:rPr>
              <a:t> </a:t>
            </a:r>
            <a:r>
              <a:rPr lang="en-US" b="1" i="1" dirty="0" smtClean="0">
                <a:latin typeface="Verdana"/>
              </a:rPr>
              <a:t> </a:t>
            </a:r>
            <a:r>
              <a:rPr lang="en-US" dirty="0" smtClean="0"/>
              <a:t>SUMMER </a:t>
            </a:r>
            <a:r>
              <a:rPr lang="en-US" dirty="0"/>
              <a:t>2011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Misconceptions Dispelled</a:t>
            </a:r>
            <a:endParaRPr lang="en-US" dirty="0"/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>
                <a:latin typeface="Calibri" charset="0"/>
              </a:rPr>
              <a:t>Biological diversity exists, and selective pressure from the environment determines who survives to reproduce</a:t>
            </a:r>
          </a:p>
          <a:p>
            <a:pPr marL="457200" indent="-457200">
              <a:buFont typeface="Arial"/>
              <a:buChar char="•"/>
            </a:pPr>
            <a:r>
              <a:rPr lang="en-US" sz="2800" b="0" dirty="0">
                <a:latin typeface="Calibri" charset="0"/>
              </a:rPr>
              <a:t>Evolution is NOT goal directed and does NOT lead to perfectly adapted organisms</a:t>
            </a:r>
          </a:p>
          <a:p>
            <a:pPr lvl="1"/>
            <a:r>
              <a:rPr lang="en-US" sz="2800" dirty="0">
                <a:latin typeface="Calibri" charset="0"/>
              </a:rPr>
              <a:t>Evolutionary change is consequence of immediate advantage NOT a distant goal.</a:t>
            </a:r>
          </a:p>
          <a:p>
            <a:pPr lvl="1"/>
            <a:r>
              <a:rPr lang="en-US" sz="2800" dirty="0">
                <a:latin typeface="Calibri" charset="0"/>
              </a:rPr>
              <a:t>Evolutionary change only reflects improvement in the context of the immediate environment (what is good today may not be so tomorrow)</a:t>
            </a:r>
          </a:p>
          <a:p>
            <a:pPr lvl="1"/>
            <a:r>
              <a:rPr lang="en-US" sz="2800" dirty="0">
                <a:latin typeface="Calibri" charset="0"/>
              </a:rPr>
              <a:t>Thus, </a:t>
            </a:r>
            <a:r>
              <a:rPr lang="en-US" sz="2800" dirty="0" smtClean="0">
                <a:latin typeface="Calibri" charset="0"/>
              </a:rPr>
              <a:t>species do </a:t>
            </a:r>
            <a:r>
              <a:rPr lang="en-US" sz="2800" dirty="0">
                <a:latin typeface="Calibri" charset="0"/>
              </a:rPr>
              <a:t>not steadily get better, they respond evolutionarily to the environment or go extinct.</a:t>
            </a:r>
          </a:p>
        </p:txBody>
      </p:sp>
    </p:spTree>
    <p:extLst>
      <p:ext uri="{BB962C8B-B14F-4D97-AF65-F5344CB8AC3E}">
        <p14:creationId xmlns:p14="http://schemas.microsoft.com/office/powerpoint/2010/main" val="57123589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The “bad” gene</a:t>
            </a:r>
            <a:endParaRPr lang="en-US" sz="36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980273"/>
            <a:ext cx="9144000" cy="1143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Why do deleterious alleles remain in some populations?  What keeps natural selection from eliminating them?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Heterozygote advantage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Mutation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Gene flow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Not enough time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Don’t reduce fitness</a:t>
            </a:r>
            <a:endParaRPr lang="en-US" sz="2800" b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8299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Heterozygous advantage</a:t>
            </a:r>
            <a:endParaRPr lang="en-US" sz="36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874216"/>
            <a:ext cx="9144000" cy="95458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In some instances, an advantage is conferred when carrying one copy of a deleterious allele, so natural selection will not remove the allele from the population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E.g. allele that causes sickle cell anemia is deleterious if you carry two copies of it, but carrying one copy confers malaria resistance</a:t>
            </a:r>
            <a:endParaRPr lang="en-US" sz="2800" b="0" dirty="0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57" y="3297258"/>
            <a:ext cx="2645795" cy="34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37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05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Mutation</a:t>
            </a:r>
            <a:endParaRPr lang="en-US" sz="36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688381"/>
            <a:ext cx="9144000" cy="95458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b="0" dirty="0" smtClean="0">
                <a:latin typeface="Calibri" charset="0"/>
              </a:rPr>
              <a:t>Mutation producing deleterious alleles may keep appearing in a population, even if selection weeds it out</a:t>
            </a:r>
            <a:endParaRPr lang="en-US" sz="2400" b="0" dirty="0">
              <a:latin typeface="Calibri" charset="0"/>
            </a:endParaRPr>
          </a:p>
          <a:p>
            <a:pPr marL="571500" lvl="1" indent="-457200">
              <a:buFont typeface="Arial"/>
              <a:buChar char="•"/>
            </a:pPr>
            <a:r>
              <a:rPr lang="en-US" sz="2400" dirty="0" smtClean="0">
                <a:latin typeface="Calibri" charset="0"/>
              </a:rPr>
              <a:t>E.g. neurofibromatosis – genetic disorder causing tumors of the nervous system (actually affects all neural crest cells)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991" y="2410999"/>
            <a:ext cx="4083327" cy="439412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2526589"/>
            <a:ext cx="4628942" cy="3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Font typeface="Arial" pitchFamily="34" charset="0"/>
              <a:defRPr sz="3600" b="1"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457200">
              <a:buFont typeface="Arial"/>
              <a:buChar char="•"/>
            </a:pPr>
            <a:r>
              <a:rPr lang="en-US" sz="2400" dirty="0" smtClean="0">
                <a:latin typeface="Calibri" charset="0"/>
              </a:rPr>
              <a:t>Has hi mutation rate: natural selection cannot completely get rid of the gene, because new mutations arise 1 in 4,000 gametes</a:t>
            </a:r>
            <a:r>
              <a:rPr lang="en-US" sz="900" dirty="0" smtClean="0"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0451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Gene flow</a:t>
            </a:r>
            <a:endParaRPr lang="en-US" sz="36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874216"/>
            <a:ext cx="9144000" cy="95458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Allele may be common but not deleterious in a nearby habitat, and gene flow from this population is common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E.g. Sickle cell anemia allele is found in populations throughout the world due to gene flow</a:t>
            </a:r>
            <a:endParaRPr lang="en-US" sz="2800" b="0" dirty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05" y="2895169"/>
            <a:ext cx="7573795" cy="37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5057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Not enough time</a:t>
            </a:r>
            <a:endParaRPr lang="en-US" sz="36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874216"/>
            <a:ext cx="9144000" cy="95458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Some deleterious alleles observed in populations may be on their way out, but selection has not yet completely removed them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E.g. allele causing cystic fibrosis occurs in hi frequency in European populations – a possible holdover from time when cholera was rampant in these populations</a:t>
            </a:r>
            <a:endParaRPr lang="en-US" sz="2800" b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8811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No effect on fitness</a:t>
            </a:r>
            <a:endParaRPr lang="en-US" sz="36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874216"/>
            <a:ext cx="9144000" cy="95458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Some genetic disorders only exert effects late in life, after reproduction has occurred.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E.g. allele causing adult-onset Huntington’s disease – a degenerative brain disorder.  Symptoms typically develop in mid-40’s.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Fitness: how good a particular genotype is at leaving </a:t>
            </a:r>
            <a:r>
              <a:rPr lang="en-US" sz="2800" dirty="0" err="1" smtClean="0">
                <a:latin typeface="Calibri" charset="0"/>
              </a:rPr>
              <a:t>offpsring</a:t>
            </a:r>
            <a:r>
              <a:rPr lang="en-US" sz="2800" dirty="0" smtClean="0">
                <a:latin typeface="Calibri" charset="0"/>
              </a:rPr>
              <a:t> in the next generation relative to other genotypes.  Which beetle genotype has the greater </a:t>
            </a:r>
            <a:r>
              <a:rPr lang="en-US" sz="2800" dirty="0" err="1" smtClean="0">
                <a:latin typeface="Calibri" charset="0"/>
              </a:rPr>
              <a:t>fitenss</a:t>
            </a:r>
            <a:r>
              <a:rPr lang="en-US" sz="2800" dirty="0" smtClean="0">
                <a:latin typeface="Calibri" charset="0"/>
              </a:rPr>
              <a:t>?</a:t>
            </a:r>
          </a:p>
          <a:p>
            <a:pPr marL="1257300" lvl="2" indent="-457200">
              <a:buFont typeface="Arial"/>
              <a:buChar char="•"/>
            </a:pPr>
            <a:endParaRPr lang="en-US" sz="1000" b="0" dirty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948" y="5006131"/>
            <a:ext cx="3822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024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66"/>
            <a:ext cx="8006320" cy="9518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Natural Selection in Action</a:t>
            </a:r>
            <a:endParaRPr lang="en-US" dirty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0" y="966240"/>
            <a:ext cx="4224024" cy="5891760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sz="3200" b="0" dirty="0" smtClean="0">
                <a:latin typeface="Calibri" charset="0"/>
              </a:rPr>
              <a:t>Examples </a:t>
            </a:r>
            <a:r>
              <a:rPr lang="en-US" sz="3200" b="0" dirty="0">
                <a:latin typeface="Calibri" charset="0"/>
              </a:rPr>
              <a:t>of natural selection include the evolution of</a:t>
            </a:r>
          </a:p>
          <a:p>
            <a:pPr lvl="1"/>
            <a:r>
              <a:rPr lang="en-US" sz="2800" dirty="0">
                <a:latin typeface="Calibri" charset="0"/>
              </a:rPr>
              <a:t>Pesticide resistance in insects</a:t>
            </a:r>
          </a:p>
          <a:p>
            <a:pPr lvl="1"/>
            <a:r>
              <a:rPr lang="en-US" sz="2800" dirty="0">
                <a:latin typeface="Calibri" charset="0"/>
              </a:rPr>
              <a:t>Antibiotic resistance in bacteria</a:t>
            </a:r>
          </a:p>
          <a:p>
            <a:pPr lvl="1"/>
            <a:r>
              <a:rPr lang="en-US" sz="2800" dirty="0">
                <a:latin typeface="Calibri" charset="0"/>
              </a:rPr>
              <a:t>Drug resistance in strains of HIV</a:t>
            </a:r>
          </a:p>
        </p:txBody>
      </p:sp>
      <p:pic>
        <p:nvPicPr>
          <p:cNvPr id="33795" name="13_14PesticideResist_3-L.jpg" descr="/Volumes/EB4_IRDVD_1/Chapter_13/B_Jpeg_Images/13_Labeled_Images/13_14PesticideResist_3-L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14597"/>
          <a:stretch>
            <a:fillRect/>
          </a:stretch>
        </p:blipFill>
        <p:spPr bwMode="auto">
          <a:xfrm>
            <a:off x="4495800" y="1182687"/>
            <a:ext cx="4648200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5566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PQuestion"/>
          <p:cNvSpPr>
            <a:spLocks noGrp="1" noChangeArrowheads="1"/>
          </p:cNvSpPr>
          <p:nvPr>
            <p:ph type="title"/>
          </p:nvPr>
        </p:nvSpPr>
        <p:spPr>
          <a:xfrm>
            <a:off x="0" y="436213"/>
            <a:ext cx="9144000" cy="1063758"/>
          </a:xfrm>
        </p:spPr>
        <p:txBody>
          <a:bodyPr>
            <a:noAutofit/>
          </a:bodyPr>
          <a:lstStyle/>
          <a:p>
            <a:pPr eaLnBrk="1" hangingPunct="1"/>
            <a:r>
              <a:rPr lang="en-US" cap="none" dirty="0" smtClean="0"/>
              <a:t>Natural selection is</a:t>
            </a:r>
            <a:endParaRPr lang="en-US" cap="none" dirty="0"/>
          </a:p>
        </p:txBody>
      </p:sp>
      <p:sp>
        <p:nvSpPr>
          <p:cNvPr id="4099" name="TPAnswers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57675" y="1785242"/>
            <a:ext cx="5715000" cy="5374975"/>
          </a:xfrm>
        </p:spPr>
        <p:txBody>
          <a:bodyPr/>
          <a:lstStyle/>
          <a:p>
            <a:pPr marL="685800" indent="-685800" eaLnBrk="1" hangingPunct="1">
              <a:buFontTx/>
              <a:buNone/>
            </a:pPr>
            <a:r>
              <a:rPr lang="en-US" b="0" dirty="0"/>
              <a:t>(A) </a:t>
            </a:r>
            <a:r>
              <a:rPr lang="en-US" b="0" dirty="0" smtClean="0"/>
              <a:t>random</a:t>
            </a:r>
            <a:endParaRPr lang="en-US" b="0" dirty="0"/>
          </a:p>
          <a:p>
            <a:pPr marL="685800" indent="-685800" eaLnBrk="1" hangingPunct="1">
              <a:buFontTx/>
              <a:buNone/>
            </a:pPr>
            <a:r>
              <a:rPr lang="en-US" b="0" dirty="0"/>
              <a:t>(B) </a:t>
            </a:r>
            <a:r>
              <a:rPr lang="en-US" b="0" dirty="0" smtClean="0"/>
              <a:t>non-random</a:t>
            </a:r>
            <a:endParaRPr lang="en-US" b="0" dirty="0"/>
          </a:p>
          <a:p>
            <a:pPr marL="685800" indent="-685800" eaLnBrk="1" hangingPunct="1">
              <a:buFontTx/>
              <a:buNone/>
            </a:pPr>
            <a:endParaRPr lang="en-US" sz="2800" b="0" dirty="0"/>
          </a:p>
        </p:txBody>
      </p:sp>
      <p:graphicFrame>
        <p:nvGraphicFramePr>
          <p:cNvPr id="7448" name="Group 280" hidden="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/>
              <a:tblGrid>
                <a:gridCol w="415925"/>
                <a:gridCol w="415925"/>
                <a:gridCol w="414338"/>
                <a:gridCol w="415925"/>
                <a:gridCol w="415925"/>
                <a:gridCol w="415925"/>
                <a:gridCol w="415925"/>
                <a:gridCol w="414337"/>
                <a:gridCol w="415925"/>
                <a:gridCol w="415925"/>
                <a:gridCol w="415925"/>
                <a:gridCol w="415925"/>
                <a:gridCol w="414338"/>
                <a:gridCol w="415925"/>
                <a:gridCol w="415925"/>
                <a:gridCol w="415925"/>
                <a:gridCol w="415925"/>
                <a:gridCol w="414337"/>
                <a:gridCol w="415925"/>
                <a:gridCol w="41592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gConfetti">
                      <a:fgClr>
                        <a:srgbClr val="000000"/>
                      </a:fgClr>
                      <a:bgClr>
                        <a:schemeClr val="accent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Countdown" hidden="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772400" y="2316163"/>
            <a:ext cx="635000" cy="3679825"/>
            <a:chOff x="5024" y="1200"/>
            <a:chExt cx="752" cy="2775"/>
          </a:xfrm>
        </p:grpSpPr>
        <p:sp>
          <p:nvSpPr>
            <p:cNvPr id="4166" name="CDLine" hidden="1"/>
            <p:cNvSpPr>
              <a:spLocks noChangeShapeType="1"/>
            </p:cNvSpPr>
            <p:nvPr/>
          </p:nvSpPr>
          <p:spPr bwMode="auto">
            <a:xfrm>
              <a:off x="5400" y="1200"/>
              <a:ext cx="0" cy="240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" name="CDBall" hidden="1"/>
            <p:cNvSpPr>
              <a:spLocks noChangeArrowheads="1"/>
            </p:cNvSpPr>
            <p:nvPr/>
          </p:nvSpPr>
          <p:spPr bwMode="auto">
            <a:xfrm>
              <a:off x="5024" y="3225"/>
              <a:ext cx="752" cy="750"/>
            </a:xfrm>
            <a:prstGeom prst="star24">
              <a:avLst>
                <a:gd name="adj" fmla="val 375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Tahoma" charset="0"/>
                </a:rPr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21849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No effect on fitness</a:t>
            </a:r>
            <a:endParaRPr lang="en-US" sz="3600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874216"/>
            <a:ext cx="9144000" cy="95458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Some genetic disorders only exert effects late in life, after reproduction has occurred.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E.g. allele causing adult-onset Huntington’s disease – a degenerative brain disorder.  Symptoms typically develop in mid-40’s.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dirty="0" smtClean="0">
                <a:latin typeface="Calibri" charset="0"/>
              </a:rPr>
              <a:t>Fitness: how good a particular genotype is at leaving </a:t>
            </a:r>
            <a:r>
              <a:rPr lang="en-US" sz="2800" dirty="0" err="1" smtClean="0">
                <a:latin typeface="Calibri" charset="0"/>
              </a:rPr>
              <a:t>offpsring</a:t>
            </a:r>
            <a:r>
              <a:rPr lang="en-US" sz="2800" dirty="0" smtClean="0">
                <a:latin typeface="Calibri" charset="0"/>
              </a:rPr>
              <a:t> in the next generation relative to other genotypes.  Which beetle genotype has the greater </a:t>
            </a:r>
            <a:r>
              <a:rPr lang="en-US" sz="2800" dirty="0" err="1" smtClean="0">
                <a:latin typeface="Calibri" charset="0"/>
              </a:rPr>
              <a:t>fitenss</a:t>
            </a:r>
            <a:r>
              <a:rPr lang="en-US" sz="2800" dirty="0" smtClean="0">
                <a:latin typeface="Calibri" charset="0"/>
              </a:rPr>
              <a:t>?</a:t>
            </a:r>
          </a:p>
          <a:p>
            <a:pPr marL="1257300" lvl="2" indent="-457200">
              <a:buFont typeface="Arial"/>
              <a:buChar char="•"/>
            </a:pPr>
            <a:endParaRPr lang="en-US" sz="1000" b="0" dirty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948" y="5006131"/>
            <a:ext cx="38227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833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0"/>
            <a:ext cx="6478134" cy="84545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LEARNING TARGETS</a:t>
            </a:r>
            <a:endParaRPr lang="en-US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30629" y="1759857"/>
            <a:ext cx="8556171" cy="4272642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To understand </a:t>
            </a:r>
            <a:r>
              <a:rPr lang="en-US" sz="2800" b="0" dirty="0">
                <a:latin typeface="Calibri" charset="0"/>
              </a:rPr>
              <a:t>the mechanisms of evolution, </a:t>
            </a:r>
            <a:r>
              <a:rPr lang="en-US" sz="2800" b="0" dirty="0" smtClean="0">
                <a:latin typeface="Calibri" charset="0"/>
              </a:rPr>
              <a:t>including</a:t>
            </a:r>
          </a:p>
          <a:p>
            <a:pPr marL="571500" lvl="1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natural selection</a:t>
            </a:r>
            <a:endParaRPr lang="en-US" sz="2800" dirty="0">
              <a:latin typeface="Calibri" charset="0"/>
            </a:endParaRPr>
          </a:p>
          <a:p>
            <a:pPr marL="571500" lvl="1" indent="-457200">
              <a:buFont typeface="Arial"/>
              <a:buChar char="•"/>
            </a:pPr>
            <a:r>
              <a:rPr lang="en-US" sz="2800" dirty="0">
                <a:latin typeface="Calibri" charset="0"/>
              </a:rPr>
              <a:t>m</a:t>
            </a:r>
            <a:r>
              <a:rPr lang="en-US" sz="2800" b="0" dirty="0" smtClean="0">
                <a:latin typeface="Calibri" charset="0"/>
              </a:rPr>
              <a:t>utation</a:t>
            </a:r>
          </a:p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To understand how a deleterious allele can be maintained in a population.</a:t>
            </a:r>
          </a:p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To understand how the structure of DNA relates to its function, particularly replication. </a:t>
            </a:r>
          </a:p>
        </p:txBody>
      </p:sp>
      <p:pic>
        <p:nvPicPr>
          <p:cNvPr id="4" name="Picture 2" descr="http://chicagobookclinic.org/wp-content/uploads/2010/09/dart_targ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743" y="0"/>
            <a:ext cx="2732314" cy="1515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Natural selection is not random</a:t>
            </a:r>
            <a:endParaRPr lang="en-US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04274"/>
            <a:ext cx="9144000" cy="5753726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sz="2800" b="0" dirty="0" smtClean="0">
                <a:solidFill>
                  <a:srgbClr val="FF0000"/>
                </a:solidFill>
                <a:latin typeface="Calibri" charset="0"/>
              </a:rPr>
              <a:t>Misconception: natural selection is a random process.</a:t>
            </a:r>
            <a:endParaRPr lang="en-US" sz="2800" i="1" dirty="0">
              <a:solidFill>
                <a:srgbClr val="FF0000"/>
              </a:solidFill>
              <a:latin typeface="Calibri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Selection acts on genetic variation in a very non-random way</a:t>
            </a:r>
          </a:p>
          <a:p>
            <a:pPr marL="685800" lvl="1" indent="-571500">
              <a:buFont typeface="Arial"/>
              <a:buChar char="•"/>
            </a:pPr>
            <a:r>
              <a:rPr lang="en-US" sz="2400" dirty="0" smtClean="0">
                <a:latin typeface="Calibri" charset="0"/>
              </a:rPr>
              <a:t>Genetic variants that aid survival &amp; reproduction are much more likely to increase in frequency in a population than variants that don’t</a:t>
            </a:r>
            <a:endParaRPr lang="en-US" sz="2400" b="0" dirty="0" smtClean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878578"/>
            <a:ext cx="5956300" cy="133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4820" y="5363051"/>
            <a:ext cx="6386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population of organisms undergoes random mutation and non-random selection. The result is non-random evolutionary change.</a:t>
            </a:r>
          </a:p>
        </p:txBody>
      </p:sp>
    </p:spTree>
    <p:extLst>
      <p:ext uri="{BB962C8B-B14F-4D97-AF65-F5344CB8AC3E}">
        <p14:creationId xmlns:p14="http://schemas.microsoft.com/office/powerpoint/2010/main" val="2180176010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PQuestion"/>
          <p:cNvSpPr>
            <a:spLocks noGrp="1" noChangeArrowheads="1"/>
          </p:cNvSpPr>
          <p:nvPr>
            <p:ph type="title"/>
          </p:nvPr>
        </p:nvSpPr>
        <p:spPr>
          <a:xfrm>
            <a:off x="0" y="436213"/>
            <a:ext cx="9144000" cy="1063758"/>
          </a:xfrm>
        </p:spPr>
        <p:txBody>
          <a:bodyPr>
            <a:noAutofit/>
          </a:bodyPr>
          <a:lstStyle/>
          <a:p>
            <a:pPr eaLnBrk="1" hangingPunct="1"/>
            <a:r>
              <a:rPr lang="en-US" cap="none" dirty="0" smtClean="0"/>
              <a:t>Which of the following can create new alleles?</a:t>
            </a:r>
            <a:endParaRPr lang="en-US" cap="none" dirty="0"/>
          </a:p>
        </p:txBody>
      </p:sp>
      <p:sp>
        <p:nvSpPr>
          <p:cNvPr id="4099" name="TPAnswers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2824" y="1785242"/>
            <a:ext cx="5889851" cy="5374975"/>
          </a:xfrm>
        </p:spPr>
        <p:txBody>
          <a:bodyPr/>
          <a:lstStyle/>
          <a:p>
            <a:pPr marL="685800" indent="-685800" eaLnBrk="1" hangingPunct="1">
              <a:buFontTx/>
              <a:buNone/>
            </a:pPr>
            <a:r>
              <a:rPr lang="en-US" b="0" dirty="0"/>
              <a:t>(A) </a:t>
            </a:r>
            <a:r>
              <a:rPr lang="en-US" b="0" dirty="0" smtClean="0"/>
              <a:t>Sexual reproduction</a:t>
            </a:r>
            <a:endParaRPr lang="en-US" b="0" dirty="0"/>
          </a:p>
          <a:p>
            <a:pPr marL="685800" indent="-685800" eaLnBrk="1" hangingPunct="1">
              <a:buFontTx/>
              <a:buNone/>
            </a:pPr>
            <a:r>
              <a:rPr lang="en-US" b="0" dirty="0"/>
              <a:t>(B) </a:t>
            </a:r>
            <a:r>
              <a:rPr lang="en-US" b="0" dirty="0" smtClean="0"/>
              <a:t>Mutation</a:t>
            </a:r>
          </a:p>
          <a:p>
            <a:pPr marL="685800" indent="-685800" eaLnBrk="1" hangingPunct="1">
              <a:buFontTx/>
              <a:buNone/>
            </a:pPr>
            <a:r>
              <a:rPr lang="en-US" b="0" dirty="0" smtClean="0"/>
              <a:t>(C) Natural selection</a:t>
            </a:r>
          </a:p>
          <a:p>
            <a:pPr marL="685800" indent="-685800" eaLnBrk="1" hangingPunct="1">
              <a:buFontTx/>
              <a:buNone/>
            </a:pPr>
            <a:r>
              <a:rPr lang="en-US" b="0" dirty="0" smtClean="0"/>
              <a:t>(D) Sexual recombination</a:t>
            </a:r>
          </a:p>
          <a:p>
            <a:pPr marL="685800" indent="-685800" eaLnBrk="1" hangingPunct="1">
              <a:buFontTx/>
              <a:buNone/>
            </a:pPr>
            <a:r>
              <a:rPr lang="en-US" b="0" dirty="0" smtClean="0"/>
              <a:t>(E) Genetic drift</a:t>
            </a:r>
            <a:endParaRPr lang="en-US" b="0" dirty="0"/>
          </a:p>
          <a:p>
            <a:pPr marL="685800" indent="-685800" eaLnBrk="1" hangingPunct="1">
              <a:buFontTx/>
              <a:buNone/>
            </a:pPr>
            <a:endParaRPr lang="en-US" sz="2800" b="0" dirty="0"/>
          </a:p>
        </p:txBody>
      </p:sp>
      <p:graphicFrame>
        <p:nvGraphicFramePr>
          <p:cNvPr id="7448" name="Group 280" hidden="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/>
              <a:tblGrid>
                <a:gridCol w="415925"/>
                <a:gridCol w="415925"/>
                <a:gridCol w="414338"/>
                <a:gridCol w="415925"/>
                <a:gridCol w="415925"/>
                <a:gridCol w="415925"/>
                <a:gridCol w="415925"/>
                <a:gridCol w="414337"/>
                <a:gridCol w="415925"/>
                <a:gridCol w="415925"/>
                <a:gridCol w="415925"/>
                <a:gridCol w="415925"/>
                <a:gridCol w="414338"/>
                <a:gridCol w="415925"/>
                <a:gridCol w="415925"/>
                <a:gridCol w="415925"/>
                <a:gridCol w="415925"/>
                <a:gridCol w="414337"/>
                <a:gridCol w="415925"/>
                <a:gridCol w="41592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gConfetti">
                      <a:fgClr>
                        <a:srgbClr val="000000"/>
                      </a:fgClr>
                      <a:bgClr>
                        <a:schemeClr val="accent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Countdown" hidden="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772400" y="2316163"/>
            <a:ext cx="635000" cy="3679825"/>
            <a:chOff x="5024" y="1200"/>
            <a:chExt cx="752" cy="2775"/>
          </a:xfrm>
        </p:grpSpPr>
        <p:sp>
          <p:nvSpPr>
            <p:cNvPr id="4166" name="CDLine" hidden="1"/>
            <p:cNvSpPr>
              <a:spLocks noChangeShapeType="1"/>
            </p:cNvSpPr>
            <p:nvPr/>
          </p:nvSpPr>
          <p:spPr bwMode="auto">
            <a:xfrm>
              <a:off x="5400" y="1200"/>
              <a:ext cx="0" cy="240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" name="CDBall" hidden="1"/>
            <p:cNvSpPr>
              <a:spLocks noChangeArrowheads="1"/>
            </p:cNvSpPr>
            <p:nvPr/>
          </p:nvSpPr>
          <p:spPr bwMode="auto">
            <a:xfrm>
              <a:off x="5024" y="3225"/>
              <a:ext cx="752" cy="750"/>
            </a:xfrm>
            <a:prstGeom prst="star24">
              <a:avLst>
                <a:gd name="adj" fmla="val 375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Tahoma" charset="0"/>
                </a:rPr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63385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Sources of genetic variation</a:t>
            </a:r>
            <a:endParaRPr lang="en-US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04274"/>
            <a:ext cx="9144000" cy="5753726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sz="2800" b="0" dirty="0">
                <a:latin typeface="Calibri" charset="0"/>
              </a:rPr>
              <a:t>Gene flow: already discussed</a:t>
            </a:r>
          </a:p>
          <a:p>
            <a:pPr marL="571500" indent="-5715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Mutation: random changes in DNA that can result in new alleles (</a:t>
            </a:r>
            <a:r>
              <a:rPr lang="en-US" sz="2800" b="0" dirty="0">
                <a:latin typeface="Calibri" charset="0"/>
              </a:rPr>
              <a:t>more details later) </a:t>
            </a:r>
            <a:endParaRPr lang="en-US" sz="2800" b="0" dirty="0" smtClean="0">
              <a:latin typeface="Calibri" charset="0"/>
            </a:endParaRPr>
          </a:p>
          <a:p>
            <a:pPr marL="571500" indent="-5715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Sex: can introduce new gene combinations into a population (more details later)</a:t>
            </a:r>
            <a:endParaRPr lang="en-US" sz="2400" b="0" dirty="0" smtClean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5896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Overview of DNA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867400" cy="5486400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Known to be a chemical in cells by the end of 19</a:t>
            </a:r>
            <a:r>
              <a:rPr lang="en-US" sz="3200" b="0" baseline="30000" dirty="0">
                <a:latin typeface="Calibri" charset="0"/>
              </a:rPr>
              <a:t>th</a:t>
            </a:r>
            <a:r>
              <a:rPr lang="en-US" sz="3200" b="0" dirty="0">
                <a:latin typeface="Calibri" charset="0"/>
              </a:rPr>
              <a:t> C.</a:t>
            </a:r>
          </a:p>
          <a:p>
            <a:pPr marL="571500" indent="-5715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Has the capacity to store genetic information</a:t>
            </a:r>
          </a:p>
          <a:p>
            <a:pPr marL="571500" indent="-5715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Can be copied and passed from generation to generation</a:t>
            </a:r>
          </a:p>
          <a:p>
            <a:pPr marL="571500" indent="-5715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DNA and its close chemical </a:t>
            </a:r>
            <a:r>
              <a:rPr lang="ja-JP" altLang="en-US" sz="3200" b="0" dirty="0">
                <a:latin typeface="Calibri" charset="0"/>
              </a:rPr>
              <a:t>“</a:t>
            </a:r>
            <a:r>
              <a:rPr lang="en-US" altLang="ja-JP" sz="3200" b="0" dirty="0">
                <a:latin typeface="Calibri" charset="0"/>
              </a:rPr>
              <a:t>cousin,</a:t>
            </a:r>
            <a:r>
              <a:rPr lang="ja-JP" altLang="en-US" sz="3200" b="0" dirty="0">
                <a:latin typeface="Calibri" charset="0"/>
              </a:rPr>
              <a:t>”</a:t>
            </a:r>
            <a:r>
              <a:rPr lang="en-US" altLang="ja-JP" sz="3200" b="0" dirty="0">
                <a:latin typeface="Calibri" charset="0"/>
              </a:rPr>
              <a:t> RNA, are </a:t>
            </a:r>
            <a:r>
              <a:rPr lang="en-US" altLang="ja-JP" sz="3200" b="0" u="sng" dirty="0">
                <a:latin typeface="Calibri" charset="0"/>
              </a:rPr>
              <a:t>nucleic acids</a:t>
            </a:r>
            <a:endParaRPr lang="en-US" sz="3200" b="0" u="sng" dirty="0">
              <a:latin typeface="Calibri" charset="0"/>
            </a:endParaRPr>
          </a:p>
        </p:txBody>
      </p:sp>
      <p:pic>
        <p:nvPicPr>
          <p:cNvPr id="20483" name="Picture 4" descr="http://users.humboldt.edu/rpaselk/BiochSupp/LectSlid_Imgs/DNA_orbit_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91">
            <a:off x="6172200" y="1066800"/>
            <a:ext cx="2649538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9013" y="5105400"/>
            <a:ext cx="2971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ＭＳ Ｐゴシック" charset="-128"/>
                <a:cs typeface="+mn-cs"/>
              </a:rPr>
              <a:t>Public domain image, Wikipedia Commons</a:t>
            </a:r>
          </a:p>
        </p:txBody>
      </p:sp>
    </p:spTree>
    <p:extLst>
      <p:ext uri="{BB962C8B-B14F-4D97-AF65-F5344CB8AC3E}">
        <p14:creationId xmlns:p14="http://schemas.microsoft.com/office/powerpoint/2010/main" val="1373403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68"/>
            <a:ext cx="9046222" cy="1273954"/>
          </a:xfrm>
        </p:spPr>
        <p:txBody>
          <a:bodyPr/>
          <a:lstStyle/>
          <a:p>
            <a:r>
              <a:rPr lang="en-US" dirty="0" smtClean="0"/>
              <a:t>The article…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0342"/>
            <a:ext cx="9144000" cy="547765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/>
              <a:t>Which aspects of DNA’s structure did Watson &amp; Crick elucidate?</a:t>
            </a:r>
          </a:p>
          <a:p>
            <a:pPr marL="457200" indent="-457200">
              <a:buFont typeface="Arial"/>
              <a:buChar char="•"/>
            </a:pPr>
            <a:r>
              <a:rPr lang="en-US" sz="2800" b="0" dirty="0" smtClean="0"/>
              <a:t>What was the profundity of their discovery?</a:t>
            </a:r>
          </a:p>
          <a:p>
            <a:pPr marL="457200" indent="-457200">
              <a:buFont typeface="Arial"/>
              <a:buChar char="•"/>
            </a:pPr>
            <a:r>
              <a:rPr lang="en-US" sz="2800" b="0" dirty="0" smtClean="0"/>
              <a:t>Did you detect any clues/telling statements in the article which reveal the competitive nature of Watson and Crick?</a:t>
            </a:r>
          </a:p>
          <a:p>
            <a:pPr marL="457200" indent="-457200">
              <a:buFont typeface="Arial"/>
              <a:buChar char="•"/>
            </a:pPr>
            <a:r>
              <a:rPr lang="en-US" sz="2800" b="0" dirty="0" smtClean="0"/>
              <a:t>Can you identify one of the most famous scientific understatements of our time?</a:t>
            </a:r>
          </a:p>
          <a:p>
            <a:pPr marL="457200" indent="-457200">
              <a:buFont typeface="Arial"/>
              <a:buChar char="•"/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2999082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Double Helix</a:t>
            </a:r>
            <a:endParaRPr 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0" y="855812"/>
            <a:ext cx="6172200" cy="6002188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400" b="0" dirty="0">
                <a:latin typeface="Calibri" charset="0"/>
              </a:rPr>
              <a:t>Glory goes to James Watson &amp; Francis Crick for the discovery of the true structure of DNA</a:t>
            </a:r>
          </a:p>
          <a:p>
            <a:pPr>
              <a:buFont typeface="Arial"/>
              <a:buChar char="•"/>
            </a:pPr>
            <a:r>
              <a:rPr lang="en-US" sz="2400" b="0" dirty="0">
                <a:latin typeface="Calibri" charset="0"/>
              </a:rPr>
              <a:t>1962, Nobel Prize in Medicine awarded to Watson, Crick, &amp; Maurice Wilkins</a:t>
            </a:r>
          </a:p>
          <a:p>
            <a:pPr lvl="1"/>
            <a:r>
              <a:rPr lang="en-US" sz="2000" dirty="0">
                <a:latin typeface="Calibri" charset="0"/>
              </a:rPr>
              <a:t>Wilkins proposed use of x-ray crystallography &amp; refined technique</a:t>
            </a:r>
          </a:p>
          <a:p>
            <a:pPr lvl="1"/>
            <a:r>
              <a:rPr lang="en-US" sz="2000" dirty="0">
                <a:latin typeface="Calibri" charset="0"/>
              </a:rPr>
              <a:t>Rosalind Franklin produced key images (she died in 1958 but would’ve been co-awardee)</a:t>
            </a:r>
          </a:p>
          <a:p>
            <a:pPr>
              <a:buFont typeface="Arial"/>
              <a:buChar char="•"/>
            </a:pPr>
            <a:r>
              <a:rPr lang="en-US" sz="2400" b="0" dirty="0">
                <a:latin typeface="Calibri" charset="0"/>
              </a:rPr>
              <a:t>Other influential scientific breakthroughs</a:t>
            </a:r>
          </a:p>
          <a:p>
            <a:pPr lvl="1"/>
            <a:r>
              <a:rPr lang="en-US" sz="2000" dirty="0">
                <a:latin typeface="Calibri" charset="0"/>
              </a:rPr>
              <a:t>Eric Chargaff – equal proportions of A &amp; T and G &amp; C</a:t>
            </a:r>
          </a:p>
          <a:p>
            <a:pPr lvl="1"/>
            <a:r>
              <a:rPr lang="en-US" sz="2000" dirty="0">
                <a:latin typeface="Calibri" charset="0"/>
              </a:rPr>
              <a:t>Linus Pauling – DNA was helical</a:t>
            </a:r>
          </a:p>
          <a:p>
            <a:pPr lvl="1"/>
            <a:r>
              <a:rPr lang="en-US" sz="2000" dirty="0">
                <a:latin typeface="Calibri" charset="0"/>
              </a:rPr>
              <a:t>Several other geneticists &amp; chemists </a:t>
            </a:r>
            <a:r>
              <a:rPr lang="en-US" sz="2000" dirty="0" smtClean="0">
                <a:latin typeface="Calibri" charset="0"/>
              </a:rPr>
              <a:t>– DNA </a:t>
            </a:r>
            <a:r>
              <a:rPr lang="en-US" sz="2000" dirty="0">
                <a:latin typeface="Calibri" charset="0"/>
              </a:rPr>
              <a:t>(not protein) in chromosomes, pattern of bonding for DNA</a:t>
            </a: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16615" b="2043"/>
          <a:stretch>
            <a:fillRect/>
          </a:stretch>
        </p:blipFill>
        <p:spPr bwMode="auto">
          <a:xfrm>
            <a:off x="6675438" y="0"/>
            <a:ext cx="2468562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19400"/>
            <a:ext cx="15319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10_03bFranklinXRay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" b="13979"/>
          <a:stretch>
            <a:fillRect/>
          </a:stretch>
        </p:blipFill>
        <p:spPr bwMode="auto">
          <a:xfrm>
            <a:off x="6172200" y="48768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8907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Nucleic Acids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400" b="0" dirty="0">
                <a:latin typeface="Calibri" charset="0"/>
              </a:rPr>
              <a:t>DNA &amp; RNA are </a:t>
            </a:r>
            <a:r>
              <a:rPr lang="en-US" sz="2400" b="0" u="sng" dirty="0">
                <a:latin typeface="Calibri" charset="0"/>
              </a:rPr>
              <a:t>nucleic acids</a:t>
            </a:r>
          </a:p>
          <a:p>
            <a:pPr>
              <a:buFont typeface="Arial"/>
              <a:buChar char="•"/>
            </a:pPr>
            <a:r>
              <a:rPr lang="en-US" sz="2400" b="0" dirty="0">
                <a:latin typeface="Calibri" charset="0"/>
              </a:rPr>
              <a:t>Chemical building blocks (monomers) of nucleic acids are </a:t>
            </a:r>
            <a:r>
              <a:rPr lang="en-US" sz="2400" b="0" u="sng" dirty="0">
                <a:latin typeface="Calibri" charset="0"/>
              </a:rPr>
              <a:t>nucleotides</a:t>
            </a:r>
            <a:r>
              <a:rPr lang="en-US" sz="2400" b="0" dirty="0">
                <a:latin typeface="Calibri" charset="0"/>
              </a:rPr>
              <a:t>, which are joined by covalent bonds </a:t>
            </a:r>
            <a:r>
              <a:rPr lang="en-US" sz="2400" b="0" dirty="0" smtClean="0">
                <a:latin typeface="Calibri" charset="0"/>
              </a:rPr>
              <a:t>between </a:t>
            </a:r>
            <a:r>
              <a:rPr lang="en-US" sz="2400" b="0" dirty="0">
                <a:latin typeface="Calibri" charset="0"/>
              </a:rPr>
              <a:t>sugar &amp; phosphate groups of adjacent </a:t>
            </a:r>
            <a:r>
              <a:rPr lang="en-US" sz="2400" b="0" dirty="0" smtClean="0">
                <a:latin typeface="Calibri" charset="0"/>
              </a:rPr>
              <a:t>nucleotides </a:t>
            </a:r>
            <a:r>
              <a:rPr lang="en-US" sz="2400" b="0" dirty="0">
                <a:latin typeface="Calibri" charset="0"/>
                <a:sym typeface="Wingdings" charset="0"/>
              </a:rPr>
              <a:t> </a:t>
            </a:r>
            <a:r>
              <a:rPr lang="en-US" sz="2400" b="0" u="sng" dirty="0">
                <a:latin typeface="Calibri" charset="0"/>
              </a:rPr>
              <a:t>sugar-phosphate backbone</a:t>
            </a:r>
            <a:endParaRPr lang="en-US" sz="2800" b="0" u="sng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4558"/>
          <a:stretch>
            <a:fillRect/>
          </a:stretch>
        </p:blipFill>
        <p:spPr bwMode="auto">
          <a:xfrm>
            <a:off x="2667000" y="2757488"/>
            <a:ext cx="6477000" cy="4100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15643"/>
          <a:stretch>
            <a:fillRect/>
          </a:stretch>
        </p:blipFill>
        <p:spPr bwMode="auto">
          <a:xfrm>
            <a:off x="152400" y="3048000"/>
            <a:ext cx="2286000" cy="26114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18778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7381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Nucleotides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4876800" cy="62484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Consist of 3 parts</a:t>
            </a:r>
          </a:p>
          <a:p>
            <a:pPr lvl="1"/>
            <a:r>
              <a:rPr lang="en-US" sz="2800">
                <a:latin typeface="Calibri" charset="0"/>
              </a:rPr>
              <a:t>Central 5-C sugar</a:t>
            </a:r>
          </a:p>
          <a:p>
            <a:pPr lvl="2"/>
            <a:r>
              <a:rPr lang="en-US" sz="2400">
                <a:latin typeface="Calibri" charset="0"/>
              </a:rPr>
              <a:t>Deoxyribose in DNA</a:t>
            </a:r>
          </a:p>
          <a:p>
            <a:pPr lvl="2"/>
            <a:r>
              <a:rPr lang="en-US" sz="2400">
                <a:latin typeface="Calibri" charset="0"/>
              </a:rPr>
              <a:t>Ribose in RNA</a:t>
            </a:r>
          </a:p>
          <a:p>
            <a:pPr lvl="1"/>
            <a:r>
              <a:rPr lang="en-US" sz="2800">
                <a:latin typeface="Calibri" charset="0"/>
              </a:rPr>
              <a:t>Phosphate group</a:t>
            </a:r>
          </a:p>
          <a:p>
            <a:pPr lvl="2"/>
            <a:r>
              <a:rPr lang="en-US" sz="2400">
                <a:latin typeface="Calibri" charset="0"/>
              </a:rPr>
              <a:t>Carries (-) charge, thus makes nucleic acids polar</a:t>
            </a:r>
          </a:p>
          <a:p>
            <a:pPr lvl="1"/>
            <a:r>
              <a:rPr lang="en-US" sz="2800">
                <a:latin typeface="Calibri" charset="0"/>
              </a:rPr>
              <a:t>Nitrogenous base</a:t>
            </a:r>
          </a:p>
          <a:p>
            <a:pPr lvl="2"/>
            <a:r>
              <a:rPr lang="en-US" sz="2400">
                <a:latin typeface="Calibri" charset="0"/>
              </a:rPr>
              <a:t>Distinctive feature of each nucleotide</a:t>
            </a:r>
          </a:p>
          <a:p>
            <a:pPr lvl="2"/>
            <a:r>
              <a:rPr lang="en-US" sz="2400">
                <a:latin typeface="Calibri" charset="0"/>
              </a:rPr>
              <a:t>Made up of 1-2 rings</a:t>
            </a:r>
          </a:p>
          <a:p>
            <a:pPr lvl="2"/>
            <a:r>
              <a:rPr lang="en-US" sz="2400">
                <a:latin typeface="Calibri" charset="0"/>
              </a:rPr>
              <a:t>Accepts H</a:t>
            </a:r>
            <a:r>
              <a:rPr lang="en-US" sz="2400" baseline="30000">
                <a:latin typeface="Calibri" charset="0"/>
              </a:rPr>
              <a:t>+</a:t>
            </a:r>
            <a:r>
              <a:rPr lang="en-US" sz="2400">
                <a:latin typeface="Calibri" charset="0"/>
              </a:rPr>
              <a:t> in aqueous solution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5664200" y="518160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/>
              <a:t>Fig. 10.1b, 3.23a</a:t>
            </a:r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9821" b="9843"/>
          <a:stretch>
            <a:fillRect/>
          </a:stretch>
        </p:blipFill>
        <p:spPr bwMode="auto">
          <a:xfrm>
            <a:off x="5122863" y="76200"/>
            <a:ext cx="38687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r="12791" b="2144"/>
          <a:stretch>
            <a:fillRect/>
          </a:stretch>
        </p:blipFill>
        <p:spPr bwMode="auto">
          <a:xfrm>
            <a:off x="5122863" y="3479800"/>
            <a:ext cx="3868737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7391400" y="4845050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Fig. 3.24</a:t>
            </a: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7696200" y="30607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chemeClr val="bg1"/>
                </a:solidFill>
              </a:rPr>
              <a:t>Fig. 3.23</a:t>
            </a:r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>
            <a:off x="7696200" y="6402388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chemeClr val="bg1"/>
                </a:solidFill>
              </a:rPr>
              <a:t>Fig. 3.26</a:t>
            </a:r>
          </a:p>
        </p:txBody>
      </p:sp>
      <p:sp>
        <p:nvSpPr>
          <p:cNvPr id="23561" name="TextBox 9"/>
          <p:cNvSpPr txBox="1">
            <a:spLocks noChangeArrowheads="1"/>
          </p:cNvSpPr>
          <p:nvPr/>
        </p:nvSpPr>
        <p:spPr bwMode="auto">
          <a:xfrm>
            <a:off x="5106988" y="30734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DNA</a:t>
            </a:r>
          </a:p>
        </p:txBody>
      </p:sp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5132388" y="6342063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RNA</a:t>
            </a:r>
          </a:p>
        </p:txBody>
      </p:sp>
    </p:spTree>
    <p:extLst>
      <p:ext uri="{BB962C8B-B14F-4D97-AF65-F5344CB8AC3E}">
        <p14:creationId xmlns:p14="http://schemas.microsoft.com/office/powerpoint/2010/main" val="40223438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573588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Nitrogenous Bases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573588" cy="59436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Make each nucleotide unique</a:t>
            </a:r>
          </a:p>
          <a:p>
            <a:pPr marL="457200" indent="-4572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In DNA, the 4 bases are</a:t>
            </a:r>
          </a:p>
          <a:p>
            <a:pPr lvl="1"/>
            <a:r>
              <a:rPr lang="en-US" sz="3200" dirty="0">
                <a:latin typeface="Calibri" charset="0"/>
              </a:rPr>
              <a:t>Thymine (T)</a:t>
            </a:r>
          </a:p>
          <a:p>
            <a:pPr lvl="1"/>
            <a:r>
              <a:rPr lang="en-US" sz="3200" dirty="0">
                <a:latin typeface="Calibri" charset="0"/>
              </a:rPr>
              <a:t>Adenine (A)</a:t>
            </a:r>
          </a:p>
          <a:p>
            <a:pPr lvl="1"/>
            <a:r>
              <a:rPr lang="en-US" sz="3200" dirty="0">
                <a:latin typeface="Calibri" charset="0"/>
              </a:rPr>
              <a:t>Cytosine (C)</a:t>
            </a:r>
          </a:p>
          <a:p>
            <a:pPr lvl="1"/>
            <a:r>
              <a:rPr lang="en-US" sz="3200" dirty="0">
                <a:latin typeface="Calibri" charset="0"/>
              </a:rPr>
              <a:t>Guanine (G)</a:t>
            </a:r>
          </a:p>
          <a:p>
            <a:pPr marL="457200" indent="-4572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RNA has A, C, G, &amp; uracil (U) in place of T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r="11685" b="1540"/>
          <a:stretch>
            <a:fillRect/>
          </a:stretch>
        </p:blipFill>
        <p:spPr bwMode="auto">
          <a:xfrm>
            <a:off x="4573588" y="457200"/>
            <a:ext cx="44704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4" t="14372" r="12500" b="43658"/>
          <a:stretch>
            <a:fillRect/>
          </a:stretch>
        </p:blipFill>
        <p:spPr bwMode="auto">
          <a:xfrm>
            <a:off x="4724400" y="5029200"/>
            <a:ext cx="1828800" cy="15795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317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Calibri" charset="0"/>
              </a:rPr>
              <a:t>Interesting article</a:t>
            </a:r>
          </a:p>
          <a:p>
            <a:pPr marL="742950" lvl="2" indent="-342900">
              <a:defRPr/>
            </a:pPr>
            <a:r>
              <a:rPr lang="en-US" sz="1400" dirty="0">
                <a:latin typeface="Calibri" charset="0"/>
                <a:hlinkClick r:id="rId2"/>
              </a:rPr>
              <a:t>http://www.chemheritage.org/discover/chemistry-in-history/themes/biomolecules/dna/watson-crick-wilkins-franklin.aspx</a:t>
            </a:r>
            <a:endParaRPr lang="en-US" sz="1400" dirty="0">
              <a:latin typeface="Calibri" charset="0"/>
            </a:endParaRPr>
          </a:p>
          <a:p>
            <a:pPr>
              <a:defRPr/>
            </a:pPr>
            <a:r>
              <a:rPr lang="en-US" sz="2800" dirty="0" smtClean="0">
                <a:latin typeface="Calibri" charset="0"/>
              </a:rPr>
              <a:t>Watson &amp; Crick go down memory lane with a pint each</a:t>
            </a:r>
          </a:p>
          <a:p>
            <a:pPr lvl="1">
              <a:defRPr/>
            </a:pPr>
            <a:r>
              <a:rPr lang="en-US" sz="1800" dirty="0">
                <a:hlinkClick r:id="rId3"/>
              </a:rPr>
              <a:t>http://www.youtube.com/watch?v=</a:t>
            </a:r>
            <a:r>
              <a:rPr lang="en-US" sz="1800" dirty="0" smtClean="0">
                <a:hlinkClick r:id="rId3"/>
              </a:rPr>
              <a:t>OiiFVSvLfGE</a:t>
            </a:r>
            <a:endParaRPr lang="en-US" sz="1800" dirty="0" smtClean="0">
              <a:latin typeface="Calibri" charset="0"/>
            </a:endParaRPr>
          </a:p>
          <a:p>
            <a:pPr>
              <a:defRPr/>
            </a:pPr>
            <a:r>
              <a:rPr lang="en-US" sz="2800" dirty="0" smtClean="0">
                <a:latin typeface="Calibri" charset="0"/>
              </a:rPr>
              <a:t>TED Talk presentation by James Watson</a:t>
            </a:r>
          </a:p>
          <a:p>
            <a:pPr lvl="1">
              <a:defRPr/>
            </a:pPr>
            <a:r>
              <a:rPr lang="en-US" sz="1800" dirty="0">
                <a:latin typeface="Calibri" charset="0"/>
                <a:hlinkClick r:id="rId4"/>
              </a:rPr>
              <a:t>http://www.ted.com/speakers/</a:t>
            </a:r>
            <a:r>
              <a:rPr lang="en-US" sz="1800" dirty="0" smtClean="0">
                <a:latin typeface="Calibri" charset="0"/>
                <a:hlinkClick r:id="rId4"/>
              </a:rPr>
              <a:t>james_watson.html</a:t>
            </a:r>
            <a:endParaRPr lang="en-US" sz="1800" dirty="0" smtClean="0">
              <a:latin typeface="Calibri" charset="0"/>
            </a:endParaRPr>
          </a:p>
          <a:p>
            <a:pPr>
              <a:defRPr/>
            </a:pPr>
            <a:r>
              <a:rPr lang="en-US" sz="2800" i="1" dirty="0" smtClean="0">
                <a:latin typeface="Calibri" charset="0"/>
              </a:rPr>
              <a:t>The Double Helix</a:t>
            </a:r>
            <a:r>
              <a:rPr lang="en-US" sz="2800" dirty="0" smtClean="0">
                <a:latin typeface="Calibri" charset="0"/>
              </a:rPr>
              <a:t>, Watson’s </a:t>
            </a:r>
            <a:r>
              <a:rPr lang="en-US" sz="2800" dirty="0" smtClean="0">
                <a:latin typeface="Calibri" charset="0"/>
              </a:rPr>
              <a:t>autobiographical</a:t>
            </a:r>
          </a:p>
          <a:p>
            <a:pPr>
              <a:defRPr/>
            </a:pPr>
            <a:r>
              <a:rPr lang="en-US" sz="2800" dirty="0">
                <a:latin typeface="Calibri" charset="0"/>
              </a:rPr>
              <a:t>	</a:t>
            </a:r>
            <a:r>
              <a:rPr lang="en-US" sz="2800" dirty="0" smtClean="0">
                <a:latin typeface="Calibri" charset="0"/>
              </a:rPr>
              <a:t>account </a:t>
            </a:r>
            <a:r>
              <a:rPr lang="en-US" sz="2800" dirty="0" smtClean="0">
                <a:latin typeface="Calibri" charset="0"/>
              </a:rPr>
              <a:t>of the discovery</a:t>
            </a:r>
          </a:p>
          <a:p>
            <a:pPr marL="0" indent="0">
              <a:buFont typeface="Arial" charset="0"/>
              <a:buNone/>
              <a:defRPr/>
            </a:pPr>
            <a:endParaRPr lang="en-US" dirty="0" smtClean="0">
              <a:latin typeface="Calibri" charset="0"/>
            </a:endParaRP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03" y="3096881"/>
            <a:ext cx="1995421" cy="3057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10189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339"/>
            <a:ext cx="3855917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 questions answered?</a:t>
            </a:r>
            <a:endParaRPr lang="en-US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-33338" y="2167366"/>
            <a:ext cx="3417735" cy="3795711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How large was the founding population of Darwin’s finches?   </a:t>
            </a:r>
            <a:r>
              <a:rPr lang="en-US" sz="2800" b="0" dirty="0">
                <a:latin typeface="Calibri" charset="0"/>
              </a:rPr>
              <a:t>&gt;</a:t>
            </a:r>
            <a:r>
              <a:rPr lang="en-US" sz="2800" b="0" dirty="0" smtClean="0">
                <a:latin typeface="Calibri" charset="0"/>
              </a:rPr>
              <a:t>30 based on </a:t>
            </a:r>
            <a:r>
              <a:rPr lang="en-US" sz="2800" b="0" dirty="0" err="1" smtClean="0">
                <a:latin typeface="Calibri" charset="0"/>
              </a:rPr>
              <a:t>Mhc</a:t>
            </a:r>
            <a:r>
              <a:rPr lang="en-US" sz="2800" b="0" dirty="0" smtClean="0">
                <a:latin typeface="Calibri" charset="0"/>
              </a:rPr>
              <a:t> polymorphism</a:t>
            </a:r>
            <a:endParaRPr lang="en-US" sz="3600" b="0" dirty="0">
              <a:latin typeface="Calibri" charset="0"/>
            </a:endParaRPr>
          </a:p>
        </p:txBody>
      </p:sp>
      <p:pic>
        <p:nvPicPr>
          <p:cNvPr id="3" name="Picture 2" descr="Founding Population Darwin's Finch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35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0082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Discovery</a:t>
            </a:r>
            <a:endParaRPr lang="en-US" dirty="0"/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The model of DNA is like a rope ladder twisted into a spiral (helix)</a:t>
            </a:r>
          </a:p>
          <a:p>
            <a:pPr lvl="1"/>
            <a:r>
              <a:rPr lang="en-US" sz="2800">
                <a:latin typeface="Calibri" charset="0"/>
              </a:rPr>
              <a:t>The ropes at the sides = sugar-phosphate backbones</a:t>
            </a:r>
          </a:p>
          <a:p>
            <a:pPr lvl="1"/>
            <a:r>
              <a:rPr lang="en-US" sz="2800">
                <a:latin typeface="Calibri" charset="0"/>
              </a:rPr>
              <a:t>Each wooden rung = pair of bases connected by hydrogen bonds</a:t>
            </a:r>
          </a:p>
        </p:txBody>
      </p:sp>
      <p:pic>
        <p:nvPicPr>
          <p:cNvPr id="27651" name="Picture 3" descr="10_04RopeLadderModel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19400"/>
            <a:ext cx="4953000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5728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DNA bases pair in complementary way based on H bonding</a:t>
            </a:r>
          </a:p>
          <a:p>
            <a:pPr lvl="1"/>
            <a:r>
              <a:rPr lang="en-US" sz="2800">
                <a:latin typeface="Calibri" charset="0"/>
              </a:rPr>
              <a:t>adenine (A) pairs w/ thymine (T)</a:t>
            </a:r>
          </a:p>
          <a:p>
            <a:pPr lvl="1"/>
            <a:r>
              <a:rPr lang="en-US" sz="2800">
                <a:latin typeface="Calibri" charset="0"/>
              </a:rPr>
              <a:t>cytosine (C) pairs w/ guanine (G)</a:t>
            </a:r>
          </a:p>
        </p:txBody>
      </p:sp>
      <p:pic>
        <p:nvPicPr>
          <p:cNvPr id="28674" name="Picture 3" descr="10_05_DNA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14352"/>
          <a:stretch>
            <a:fillRect/>
          </a:stretch>
        </p:blipFill>
        <p:spPr bwMode="auto">
          <a:xfrm>
            <a:off x="304800" y="1857375"/>
            <a:ext cx="8458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7086600" y="18288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>
                <a:solidFill>
                  <a:srgbClr val="000000"/>
                </a:solidFill>
              </a:rPr>
              <a:t>Fig.10.5</a:t>
            </a:r>
          </a:p>
        </p:txBody>
      </p:sp>
    </p:spTree>
    <p:extLst>
      <p:ext uri="{BB962C8B-B14F-4D97-AF65-F5344CB8AC3E}">
        <p14:creationId xmlns:p14="http://schemas.microsoft.com/office/powerpoint/2010/main" val="20751391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DNA into Chromosomes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How to package 2 m of DNA into a eukaryotic cell?</a:t>
            </a:r>
          </a:p>
          <a:p>
            <a:pPr lvl="1">
              <a:defRPr/>
            </a:pPr>
            <a:r>
              <a:rPr lang="en-US" sz="2400" dirty="0" smtClean="0"/>
              <a:t>DNA compacted by spool-like proteins = </a:t>
            </a:r>
            <a:r>
              <a:rPr lang="en-US" sz="2400" u="sng" dirty="0" smtClean="0"/>
              <a:t>histones</a:t>
            </a:r>
          </a:p>
          <a:p>
            <a:pPr lvl="2">
              <a:defRPr/>
            </a:pPr>
            <a:r>
              <a:rPr lang="en-US" sz="2400" dirty="0" smtClean="0"/>
              <a:t>Provide energy to fold DNA</a:t>
            </a:r>
          </a:p>
          <a:p>
            <a:pPr lvl="1">
              <a:defRPr/>
            </a:pPr>
            <a:r>
              <a:rPr lang="en-US" sz="2400" dirty="0" smtClean="0"/>
              <a:t>DNA + histones = </a:t>
            </a:r>
            <a:r>
              <a:rPr lang="en-US" sz="2400" u="sng" dirty="0" smtClean="0"/>
              <a:t>chromatin</a:t>
            </a:r>
          </a:p>
          <a:p>
            <a:pPr lvl="1">
              <a:defRPr/>
            </a:pPr>
            <a:r>
              <a:rPr lang="en-US" sz="2400" dirty="0" smtClean="0"/>
              <a:t>Chromatin fiber tightly coiled into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400" dirty="0"/>
              <a:t> </a:t>
            </a:r>
            <a:r>
              <a:rPr lang="en-US" sz="2400" dirty="0" smtClean="0"/>
              <a:t>   a </a:t>
            </a:r>
            <a:r>
              <a:rPr lang="en-US" sz="2400" u="sng" dirty="0" smtClean="0"/>
              <a:t>chromosome</a:t>
            </a:r>
          </a:p>
        </p:txBody>
      </p:sp>
      <p:pic>
        <p:nvPicPr>
          <p:cNvPr id="29699" name="Picture 4" descr="04_09DNAChromosome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r="15475"/>
          <a:stretch>
            <a:fillRect/>
          </a:stretch>
        </p:blipFill>
        <p:spPr bwMode="auto">
          <a:xfrm>
            <a:off x="5224463" y="1828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/>
              <a:t>Fig. 4.8</a:t>
            </a:r>
          </a:p>
        </p:txBody>
      </p:sp>
    </p:spTree>
    <p:extLst>
      <p:ext uri="{BB962C8B-B14F-4D97-AF65-F5344CB8AC3E}">
        <p14:creationId xmlns:p14="http://schemas.microsoft.com/office/powerpoint/2010/main" val="7190900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30963" cy="1219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Review: DNA Structure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5943600" cy="54102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charset="-128"/>
              </a:rPr>
              <a:t>Video from </a:t>
            </a:r>
            <a:r>
              <a:rPr lang="en-US" i="1" dirty="0" smtClean="0">
                <a:ea typeface="ＭＳ Ｐゴシック" charset="-128"/>
              </a:rPr>
              <a:t>Essential Cell Biology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i="1" dirty="0" smtClean="0">
              <a:ea typeface="ＭＳ Ｐゴシック" charset="-128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800" b="0" dirty="0" smtClean="0">
                <a:ea typeface="ＭＳ Ｐゴシック" charset="-128"/>
                <a:hlinkClick r:id="rId2"/>
              </a:rPr>
              <a:t>http://www.youtube.com/watch?v=ZGHkHMoyC5I&amp;feature=related</a:t>
            </a:r>
            <a:endParaRPr lang="en-US" sz="2800" b="0" dirty="0" smtClean="0">
              <a:ea typeface="ＭＳ Ｐゴシック" charset="-128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 smtClean="0">
              <a:ea typeface="ＭＳ Ｐゴシック" charset="-128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n-US" dirty="0" smtClean="0">
              <a:ea typeface="ＭＳ Ｐゴシック" charset="-128"/>
            </a:endParaRPr>
          </a:p>
        </p:txBody>
      </p:sp>
      <p:pic>
        <p:nvPicPr>
          <p:cNvPr id="30723" name="Picture 4" descr="DNA double helix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54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0088" y="6400800"/>
            <a:ext cx="2971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ＭＳ Ｐゴシック" charset="-128"/>
                <a:cs typeface="+mn-cs"/>
              </a:rPr>
              <a:t>Public domain image, Wikipedia Commons</a:t>
            </a:r>
          </a:p>
        </p:txBody>
      </p:sp>
    </p:spTree>
    <p:extLst>
      <p:ext uri="{BB962C8B-B14F-4D97-AF65-F5344CB8AC3E}">
        <p14:creationId xmlns:p14="http://schemas.microsoft.com/office/powerpoint/2010/main" val="377679362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DNA Replication</a:t>
            </a:r>
            <a:endParaRPr lang="en-US" dirty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-7938" y="838200"/>
            <a:ext cx="9144001" cy="5986463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sz="2400" b="0" dirty="0">
                <a:latin typeface="Calibri" charset="0"/>
              </a:rPr>
              <a:t>When a cell reproduces, a complete </a:t>
            </a:r>
            <a:r>
              <a:rPr lang="en-US" sz="2400" b="0" i="1" dirty="0">
                <a:latin typeface="Calibri" charset="0"/>
              </a:rPr>
              <a:t>copy</a:t>
            </a:r>
            <a:r>
              <a:rPr lang="en-US" sz="2400" b="0" dirty="0">
                <a:latin typeface="Calibri" charset="0"/>
              </a:rPr>
              <a:t> of the DNA must pass from one generation to the next</a:t>
            </a:r>
          </a:p>
          <a:p>
            <a:pPr>
              <a:buFont typeface="Arial"/>
              <a:buChar char="•"/>
              <a:defRPr/>
            </a:pPr>
            <a:r>
              <a:rPr lang="en-US" sz="2400" b="0" dirty="0">
                <a:latin typeface="Calibri" charset="0"/>
              </a:rPr>
              <a:t>Watson &amp; Crick’s model for DNA suggested that DNA replicates by a template mechanism</a:t>
            </a:r>
          </a:p>
          <a:p>
            <a:pPr lvl="1">
              <a:defRPr/>
            </a:pPr>
            <a:r>
              <a:rPr lang="en-US" sz="2400" dirty="0">
                <a:latin typeface="Calibri" charset="0"/>
              </a:rPr>
              <a:t>Two strands of “parental” DNA separate</a:t>
            </a:r>
          </a:p>
          <a:p>
            <a:pPr lvl="1">
              <a:defRPr/>
            </a:pPr>
            <a:r>
              <a:rPr lang="en-US" sz="2400" dirty="0">
                <a:latin typeface="Calibri" charset="0"/>
              </a:rPr>
              <a:t>Ea. strand acts as template for assembly of a complementary strand </a:t>
            </a:r>
            <a:endParaRPr lang="en-US" sz="2400" dirty="0" smtClean="0">
              <a:latin typeface="Calibri" charset="0"/>
            </a:endParaRPr>
          </a:p>
          <a:p>
            <a:pPr lvl="1">
              <a:defRPr/>
            </a:pPr>
            <a:r>
              <a:rPr lang="en-US" sz="2400" u="sng" dirty="0" smtClean="0">
                <a:latin typeface="Calibri" charset="0"/>
              </a:rPr>
              <a:t>DNA polymerases </a:t>
            </a:r>
            <a:r>
              <a:rPr lang="en-US" sz="2400" dirty="0" smtClean="0">
                <a:latin typeface="Calibri" charset="0"/>
              </a:rPr>
              <a:t>key enzymes in</a:t>
            </a:r>
          </a:p>
          <a:p>
            <a:pPr marL="228600" lvl="1" indent="0">
              <a:buFont typeface="Arial" charset="0"/>
              <a:buNone/>
              <a:defRPr/>
            </a:pP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 forming covalent bonds between</a:t>
            </a:r>
          </a:p>
          <a:p>
            <a:pPr marL="228600" lvl="1" indent="0"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</a:rPr>
              <a:t>   nucleotides of parental (old) &amp;</a:t>
            </a:r>
          </a:p>
          <a:p>
            <a:pPr marL="228600" lvl="1" indent="0">
              <a:buFont typeface="Arial" charset="0"/>
              <a:buNone/>
              <a:defRPr/>
            </a:pPr>
            <a:r>
              <a:rPr lang="en-US" sz="2400" dirty="0">
                <a:latin typeface="Calibri" charset="0"/>
              </a:rPr>
              <a:t> </a:t>
            </a:r>
            <a:r>
              <a:rPr lang="en-US" sz="2400" dirty="0" smtClean="0">
                <a:latin typeface="Calibri" charset="0"/>
              </a:rPr>
              <a:t>  daughter (new) strands </a:t>
            </a:r>
            <a:r>
              <a:rPr lang="en-US" sz="2400" dirty="0" smtClean="0">
                <a:latin typeface="Calibri" charset="0"/>
                <a:sym typeface="Wingdings"/>
              </a:rPr>
              <a:t> 2 new</a:t>
            </a:r>
          </a:p>
          <a:p>
            <a:pPr marL="228600" lvl="1" indent="0"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sym typeface="Wingdings"/>
              </a:rPr>
              <a:t>   molecules of DNA</a:t>
            </a:r>
          </a:p>
          <a:p>
            <a:pPr lvl="1">
              <a:buFontTx/>
              <a:buChar char="-"/>
              <a:defRPr/>
            </a:pPr>
            <a:r>
              <a:rPr lang="en-US" sz="2400" dirty="0" smtClean="0">
                <a:latin typeface="Calibri" charset="0"/>
                <a:sym typeface="Wingdings"/>
              </a:rPr>
              <a:t>Also involved in repairing </a:t>
            </a:r>
          </a:p>
          <a:p>
            <a:pPr marL="228600" lvl="1" indent="0">
              <a:buFont typeface="Arial" charset="0"/>
              <a:buNone/>
              <a:defRPr/>
            </a:pPr>
            <a:r>
              <a:rPr lang="en-US" sz="2400" dirty="0" smtClean="0">
                <a:latin typeface="Calibri" charset="0"/>
                <a:sym typeface="Wingdings"/>
              </a:rPr>
              <a:t>   damaged DNA</a:t>
            </a:r>
          </a:p>
        </p:txBody>
      </p:sp>
      <p:pic>
        <p:nvPicPr>
          <p:cNvPr id="31747" name="Picture 3" descr="10_06DNAReplication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8035"/>
          <a:stretch>
            <a:fillRect/>
          </a:stretch>
        </p:blipFill>
        <p:spPr bwMode="auto">
          <a:xfrm>
            <a:off x="5688350" y="3570485"/>
            <a:ext cx="3455650" cy="327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48632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400" b="0" dirty="0">
                <a:latin typeface="Calibri" charset="0"/>
              </a:rPr>
              <a:t>In eukaryotes, DNA replication begins at specific sites on a double helix = </a:t>
            </a:r>
            <a:r>
              <a:rPr lang="en-US" sz="2400" b="0" u="sng" dirty="0">
                <a:latin typeface="Calibri" charset="0"/>
              </a:rPr>
              <a:t>origins of replication</a:t>
            </a:r>
          </a:p>
          <a:p>
            <a:pPr>
              <a:buFont typeface="Arial"/>
              <a:buChar char="•"/>
            </a:pPr>
            <a:r>
              <a:rPr lang="en-US" sz="2400" b="0" dirty="0">
                <a:latin typeface="Calibri" charset="0"/>
              </a:rPr>
              <a:t>From these origins, replication proceeds in both directions </a:t>
            </a:r>
            <a:r>
              <a:rPr lang="en-US" sz="2400" b="0" dirty="0">
                <a:latin typeface="Calibri" charset="0"/>
                <a:sym typeface="Wingdings" charset="0"/>
              </a:rPr>
              <a:t> replication “bubbles” – parental strand opens up to allow daughter strands to elongate on both sides of bubble</a:t>
            </a:r>
            <a:endParaRPr lang="en-US" sz="2400" b="0" dirty="0">
              <a:latin typeface="Calibri" charset="0"/>
            </a:endParaRPr>
          </a:p>
        </p:txBody>
      </p:sp>
      <p:pic>
        <p:nvPicPr>
          <p:cNvPr id="32770" name="Picture 3" descr="10_07BubblesInDNA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88" y="2170487"/>
            <a:ext cx="59436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00777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Recap on Importance of DNA Replication</a:t>
            </a:r>
            <a:endParaRPr lang="en-US" dirty="0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900649"/>
          </a:xfrm>
        </p:spPr>
        <p:txBody>
          <a:bodyPr/>
          <a:lstStyle/>
          <a:p>
            <a:pPr marL="571500" indent="-571500">
              <a:buFont typeface="Arial"/>
              <a:buChar char="•"/>
            </a:pPr>
            <a:r>
              <a:rPr lang="en-US" b="0" dirty="0">
                <a:latin typeface="Calibri" charset="0"/>
              </a:rPr>
              <a:t>DNA replication ensures</a:t>
            </a:r>
          </a:p>
          <a:p>
            <a:pPr lvl="1"/>
            <a:r>
              <a:rPr lang="en-US" sz="3200" dirty="0">
                <a:latin typeface="Calibri" charset="0"/>
              </a:rPr>
              <a:t>all cells in an organism carry the same genetic information</a:t>
            </a:r>
          </a:p>
          <a:p>
            <a:pPr lvl="1"/>
            <a:r>
              <a:rPr lang="en-US" sz="3200" dirty="0">
                <a:latin typeface="Calibri" charset="0"/>
              </a:rPr>
              <a:t>genetic information can be passed on to offspring</a:t>
            </a:r>
          </a:p>
        </p:txBody>
      </p:sp>
    </p:spTree>
    <p:extLst>
      <p:ext uri="{BB962C8B-B14F-4D97-AF65-F5344CB8AC3E}">
        <p14:creationId xmlns:p14="http://schemas.microsoft.com/office/powerpoint/2010/main" val="33220770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charset="0"/>
              </a:rPr>
              <a:t>Molecular visualization DNA into chromosomes &amp; central dogma</a:t>
            </a:r>
          </a:p>
          <a:p>
            <a:pPr lvl="1" algn="ctr"/>
            <a:r>
              <a:rPr lang="en-US" sz="2400" dirty="0">
                <a:latin typeface="Calibri" charset="0"/>
                <a:hlinkClick r:id="rId3"/>
              </a:rPr>
              <a:t>http://www.youtube.com/watch?v=4PKjF7OumYo</a:t>
            </a:r>
            <a:endParaRPr lang="en-US" sz="2400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0208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" y="3091965"/>
            <a:ext cx="8780262" cy="3656495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buFont typeface="Arial"/>
              <a:buChar char="•"/>
              <a:defRPr/>
            </a:pPr>
            <a:r>
              <a:rPr lang="en-US" sz="2800" b="0" dirty="0" smtClean="0">
                <a:ea typeface="+mn-ea"/>
              </a:rPr>
              <a:t>Exploring the structure of DNA via the spectrum of inquiry.</a:t>
            </a:r>
            <a:endParaRPr lang="en-US" sz="2800" b="0" dirty="0" smtClean="0">
              <a:latin typeface="Calibri" charset="0"/>
              <a:ea typeface="+mn-ea"/>
            </a:endParaRPr>
          </a:p>
          <a:p>
            <a:pPr marL="457200" indent="-457200" eaLnBrk="1" fontAlgn="auto" hangingPunct="1">
              <a:buFont typeface="Arial"/>
              <a:buChar char="•"/>
              <a:defRPr/>
            </a:pPr>
            <a:endParaRPr lang="en-US" sz="2800" dirty="0">
              <a:latin typeface="Calibri" charset="0"/>
            </a:endParaRPr>
          </a:p>
          <a:p>
            <a:pPr marL="571500" lvl="1" indent="-457200" eaLnBrk="1" fontAlgn="auto" hangingPunct="1">
              <a:buFont typeface="Arial"/>
              <a:buChar char="•"/>
              <a:defRPr/>
            </a:pPr>
            <a:endParaRPr lang="en-US" sz="2800" b="0" dirty="0">
              <a:ea typeface="+mn-ea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2816017" y="177457"/>
            <a:ext cx="3598242" cy="2049495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63891" y="730927"/>
            <a:ext cx="1895750" cy="599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cap="all" spc="-60">
                <a:solidFill>
                  <a:schemeClr val="tx2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a typeface="+mj-ea"/>
              </a:rPr>
              <a:t>ACTIVITY</a:t>
            </a:r>
            <a:endParaRPr lang="en-US" dirty="0">
              <a:solidFill>
                <a:schemeClr val="tx1"/>
              </a:solidFill>
              <a:ea typeface="+mj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649" y="5083564"/>
            <a:ext cx="1613414" cy="15811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6552" y="5733022"/>
            <a:ext cx="1159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5 min.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01" y="2226952"/>
            <a:ext cx="897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  <a:cs typeface="Calibri"/>
              </a:rPr>
              <a:t>Three Ways of DNA</a:t>
            </a:r>
            <a:endParaRPr lang="en-US"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3782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339"/>
            <a:ext cx="3855917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 questions answered?</a:t>
            </a:r>
            <a:endParaRPr lang="en-US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-33338" y="2167366"/>
            <a:ext cx="3603973" cy="3795711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 smtClean="0">
                <a:latin typeface="Calibri" charset="0"/>
              </a:rPr>
              <a:t>How is the timing of genetic bottlenecks determined?</a:t>
            </a:r>
            <a:endParaRPr lang="en-US" sz="3600" b="0" dirty="0">
              <a:latin typeface="Calibri" charset="0"/>
            </a:endParaRPr>
          </a:p>
        </p:txBody>
      </p:sp>
      <p:pic>
        <p:nvPicPr>
          <p:cNvPr id="4" name="Picture 3" descr="Cheetach Bottlene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35" y="0"/>
            <a:ext cx="5519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156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PQuestion"/>
          <p:cNvSpPr>
            <a:spLocks noGrp="1" noChangeArrowheads="1"/>
          </p:cNvSpPr>
          <p:nvPr>
            <p:ph type="title"/>
          </p:nvPr>
        </p:nvSpPr>
        <p:spPr>
          <a:xfrm>
            <a:off x="0" y="288977"/>
            <a:ext cx="9144000" cy="1063758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cap="none" dirty="0" smtClean="0"/>
              <a:t>Natural selection</a:t>
            </a:r>
            <a:endParaRPr lang="en-US" sz="3600" cap="none" dirty="0"/>
          </a:p>
        </p:txBody>
      </p:sp>
      <p:sp>
        <p:nvSpPr>
          <p:cNvPr id="4099" name="TPAnswers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435556"/>
            <a:ext cx="5715000" cy="5651043"/>
          </a:xfrm>
        </p:spPr>
        <p:txBody>
          <a:bodyPr/>
          <a:lstStyle/>
          <a:p>
            <a:pPr marL="685800" indent="-685800" eaLnBrk="1" hangingPunct="1">
              <a:buFontTx/>
              <a:buNone/>
            </a:pPr>
            <a:r>
              <a:rPr lang="en-US" sz="2800" b="0" dirty="0"/>
              <a:t>(A) e</a:t>
            </a:r>
            <a:r>
              <a:rPr lang="en-US" sz="2800" b="0" dirty="0" smtClean="0"/>
              <a:t>nables organisms to evolve structures that they </a:t>
            </a:r>
            <a:r>
              <a:rPr lang="en-US" sz="2800" b="0" dirty="0" smtClean="0"/>
              <a:t>need.</a:t>
            </a:r>
            <a:endParaRPr lang="en-US" sz="2800" b="0" dirty="0"/>
          </a:p>
          <a:p>
            <a:pPr marL="685800" indent="-685800" eaLnBrk="1" hangingPunct="1">
              <a:buFontTx/>
              <a:buNone/>
            </a:pPr>
            <a:r>
              <a:rPr lang="en-US" sz="2800" b="0" dirty="0"/>
              <a:t>(B) e</a:t>
            </a:r>
            <a:r>
              <a:rPr lang="en-US" sz="2800" b="0" dirty="0" smtClean="0"/>
              <a:t>liminates non-heritable traits in a species.</a:t>
            </a:r>
            <a:endParaRPr lang="en-US" sz="2800" b="0" dirty="0"/>
          </a:p>
          <a:p>
            <a:pPr marL="685800" indent="-685800" eaLnBrk="1" hangingPunct="1">
              <a:buFontTx/>
              <a:buNone/>
            </a:pPr>
            <a:r>
              <a:rPr lang="en-US" sz="2800" b="0" dirty="0"/>
              <a:t>(C) w</a:t>
            </a:r>
            <a:r>
              <a:rPr lang="en-US" sz="2800" b="0" dirty="0" smtClean="0"/>
              <a:t>orks on variation already present in a population.</a:t>
            </a:r>
            <a:endParaRPr lang="en-US" sz="2800" b="0" dirty="0"/>
          </a:p>
          <a:p>
            <a:pPr marL="685800" indent="-685800" eaLnBrk="1" hangingPunct="1">
              <a:buFontTx/>
              <a:buNone/>
            </a:pPr>
            <a:r>
              <a:rPr lang="en-US" sz="2800" b="0" dirty="0"/>
              <a:t>(D) r</a:t>
            </a:r>
            <a:r>
              <a:rPr lang="en-US" sz="2800" b="0" dirty="0" smtClean="0"/>
              <a:t>esults in organisms that are perfectly adapted for their environments.</a:t>
            </a:r>
          </a:p>
          <a:p>
            <a:pPr marL="685800" indent="-685800" eaLnBrk="1" hangingPunct="1">
              <a:buFontTx/>
              <a:buNone/>
            </a:pPr>
            <a:r>
              <a:rPr lang="en-US" sz="2800" b="0" dirty="0" smtClean="0"/>
              <a:t>(E) does all of the above.</a:t>
            </a:r>
          </a:p>
          <a:p>
            <a:pPr marL="685800" indent="-685800" eaLnBrk="1" hangingPunct="1">
              <a:buFontTx/>
              <a:buNone/>
            </a:pPr>
            <a:endParaRPr lang="en-US" sz="2800" b="0" dirty="0"/>
          </a:p>
        </p:txBody>
      </p:sp>
      <p:graphicFrame>
        <p:nvGraphicFramePr>
          <p:cNvPr id="7448" name="Group 280" hidden="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/>
              <a:tblGrid>
                <a:gridCol w="415925"/>
                <a:gridCol w="415925"/>
                <a:gridCol w="414338"/>
                <a:gridCol w="415925"/>
                <a:gridCol w="415925"/>
                <a:gridCol w="415925"/>
                <a:gridCol w="415925"/>
                <a:gridCol w="414337"/>
                <a:gridCol w="415925"/>
                <a:gridCol w="415925"/>
                <a:gridCol w="415925"/>
                <a:gridCol w="415925"/>
                <a:gridCol w="414338"/>
                <a:gridCol w="415925"/>
                <a:gridCol w="415925"/>
                <a:gridCol w="415925"/>
                <a:gridCol w="415925"/>
                <a:gridCol w="414337"/>
                <a:gridCol w="415925"/>
                <a:gridCol w="41592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lgConfetti">
                      <a:fgClr>
                        <a:srgbClr val="000000"/>
                      </a:fgClr>
                      <a:bgClr>
                        <a:schemeClr val="accent3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25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27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Times New Roman"/>
                      </a:endParaRP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Countdown" hidden="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772400" y="2316163"/>
            <a:ext cx="635000" cy="3679825"/>
            <a:chOff x="5024" y="1200"/>
            <a:chExt cx="752" cy="2775"/>
          </a:xfrm>
        </p:grpSpPr>
        <p:sp>
          <p:nvSpPr>
            <p:cNvPr id="4166" name="CDLine" hidden="1"/>
            <p:cNvSpPr>
              <a:spLocks noChangeShapeType="1"/>
            </p:cNvSpPr>
            <p:nvPr/>
          </p:nvSpPr>
          <p:spPr bwMode="auto">
            <a:xfrm>
              <a:off x="5400" y="1200"/>
              <a:ext cx="0" cy="240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7" name="CDBall" hidden="1"/>
            <p:cNvSpPr>
              <a:spLocks noChangeArrowheads="1"/>
            </p:cNvSpPr>
            <p:nvPr/>
          </p:nvSpPr>
          <p:spPr bwMode="auto">
            <a:xfrm>
              <a:off x="5024" y="3225"/>
              <a:ext cx="752" cy="750"/>
            </a:xfrm>
            <a:prstGeom prst="star24">
              <a:avLst>
                <a:gd name="adj" fmla="val 375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Tahoma" charset="0"/>
                </a:rPr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83363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Natural Selection</a:t>
            </a:r>
            <a:endParaRPr lang="en-US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b="0" dirty="0">
                <a:latin typeface="Calibri" charset="0"/>
              </a:rPr>
              <a:t>Darwin noted the close relationship between adaptation to the environment and the origin of new species</a:t>
            </a:r>
            <a:endParaRPr lang="en-US" sz="3600" b="0" dirty="0">
              <a:latin typeface="Calibri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33338" y="1676400"/>
            <a:ext cx="33099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latin typeface="Calibri" charset="0"/>
              </a:rPr>
              <a:t>Prime e.g. finches on the Galapagos Islands – beak size &amp; shape adapted for certain diets</a:t>
            </a:r>
          </a:p>
          <a:p>
            <a:pPr marL="0" indent="0">
              <a:buNone/>
              <a:defRPr/>
            </a:pPr>
            <a:r>
              <a:rPr lang="en-US" sz="2800" dirty="0" smtClean="0">
                <a:latin typeface="Calibri" charset="0"/>
              </a:rPr>
              <a:t>     a. large, seed-      	cracking bill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latin typeface="Calibri" charset="0"/>
              </a:rPr>
              <a:t>     b. pincer-like bill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latin typeface="Calibri" charset="0"/>
              </a:rPr>
              <a:t>     c. probing bill</a:t>
            </a:r>
          </a:p>
        </p:txBody>
      </p:sp>
      <p:pic>
        <p:nvPicPr>
          <p:cNvPr id="28676" name="13_11_GalapagosFinches-L.jpg" descr="/Volumes/EB4_IRDVD_1/Chapter_13/B_Jpeg_Images/13_Labeled_Images/13_11_GalapagosFinches-L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r="5096"/>
          <a:stretch>
            <a:fillRect/>
          </a:stretch>
        </p:blipFill>
        <p:spPr bwMode="auto">
          <a:xfrm>
            <a:off x="3281363" y="1752600"/>
            <a:ext cx="5845175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01226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Darwin’s Finches</a:t>
            </a:r>
            <a:endParaRPr lang="en-US" sz="2800" dirty="0"/>
          </a:p>
        </p:txBody>
      </p:sp>
      <p:sp>
        <p:nvSpPr>
          <p:cNvPr id="29698" name="Content Placeholder 7"/>
          <p:cNvSpPr>
            <a:spLocks noGrp="1"/>
          </p:cNvSpPr>
          <p:nvPr>
            <p:ph idx="1"/>
          </p:nvPr>
        </p:nvSpPr>
        <p:spPr>
          <a:xfrm>
            <a:off x="0" y="4800600"/>
            <a:ext cx="9144000" cy="20574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b="0" dirty="0">
                <a:latin typeface="Calibri" charset="0"/>
              </a:rPr>
              <a:t>Darwin first described the 14 </a:t>
            </a:r>
            <a:r>
              <a:rPr lang="en-US" sz="2000" b="0" dirty="0" err="1">
                <a:latin typeface="Calibri" charset="0"/>
              </a:rPr>
              <a:t>spp</a:t>
            </a:r>
            <a:r>
              <a:rPr lang="en-US" sz="2000" b="0" dirty="0">
                <a:latin typeface="Calibri" charset="0"/>
              </a:rPr>
              <a:t> of closely related finches during his voyage on the HMS Beagle (1835).  These </a:t>
            </a:r>
            <a:r>
              <a:rPr lang="en-US" sz="2000" b="0" dirty="0" err="1">
                <a:latin typeface="Calibri" charset="0"/>
              </a:rPr>
              <a:t>spp</a:t>
            </a:r>
            <a:r>
              <a:rPr lang="en-US" sz="2000" b="0" dirty="0">
                <a:latin typeface="Calibri" charset="0"/>
              </a:rPr>
              <a:t> show a remarkable degree of diversity in bill shape &amp; size that are adapted for different food sources in an otherwise scarce environ.  </a:t>
            </a:r>
          </a:p>
          <a:p>
            <a:pPr>
              <a:buFont typeface="Arial"/>
              <a:buChar char="•"/>
            </a:pPr>
            <a:r>
              <a:rPr lang="en-US" sz="2000" b="0" dirty="0">
                <a:latin typeface="Calibri" charset="0"/>
              </a:rPr>
              <a:t>These finches to this day remain the key example of many important evolutionary processes – niche partitioning, morphological adaptation, speciation, &amp; species ecology</a:t>
            </a: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5120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 rot="-5400000">
            <a:off x="-800100" y="3009900"/>
            <a:ext cx="289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www.pbs.org</a:t>
            </a:r>
          </a:p>
        </p:txBody>
      </p:sp>
    </p:spTree>
    <p:extLst>
      <p:ext uri="{BB962C8B-B14F-4D97-AF65-F5344CB8AC3E}">
        <p14:creationId xmlns:p14="http://schemas.microsoft.com/office/powerpoint/2010/main" val="314219129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Darwin’s Theory</a:t>
            </a:r>
            <a:endParaRPr lang="en-US" dirty="0"/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 marL="457200" indent="-457200">
              <a:buFont typeface="Arial"/>
              <a:buChar char="•"/>
              <a:defRPr/>
            </a:pPr>
            <a:r>
              <a:rPr lang="en-US" sz="2800" b="0" dirty="0" smtClean="0">
                <a:latin typeface="Calibri" charset="0"/>
              </a:rPr>
              <a:t>Darwin based his theory of </a:t>
            </a:r>
            <a:r>
              <a:rPr lang="en-US" sz="2800" b="0" dirty="0" smtClean="0">
                <a:solidFill>
                  <a:srgbClr val="FF0000"/>
                </a:solidFill>
                <a:latin typeface="Calibri" charset="0"/>
              </a:rPr>
              <a:t>natural selection </a:t>
            </a:r>
            <a:r>
              <a:rPr lang="en-US" sz="2800" b="0" dirty="0" smtClean="0">
                <a:latin typeface="Calibri" charset="0"/>
              </a:rPr>
              <a:t>on two key observations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alibri" charset="0"/>
              </a:rPr>
              <a:t>Overproduction &amp; competition</a:t>
            </a:r>
          </a:p>
          <a:p>
            <a:pPr marL="914400" lvl="1" indent="-514350">
              <a:defRPr/>
            </a:pPr>
            <a:r>
              <a:rPr lang="en-US" sz="2800" dirty="0" smtClean="0">
                <a:latin typeface="Calibri" charset="0"/>
              </a:rPr>
              <a:t>All species have potential to produce more offspring than can be supported in a given environ.</a:t>
            </a:r>
          </a:p>
          <a:p>
            <a:pPr marL="914400" lvl="1" indent="-514350">
              <a:defRPr/>
            </a:pPr>
            <a:r>
              <a:rPr lang="en-US" sz="2800" dirty="0" smtClean="0">
                <a:latin typeface="Calibri" charset="0"/>
              </a:rPr>
              <a:t>This overproduction is basis for competition (“struggle for existence”)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Calibri" charset="0"/>
              </a:rPr>
              <a:t>Individual variation</a:t>
            </a:r>
          </a:p>
          <a:p>
            <a:pPr marL="914400" lvl="1" indent="-514350">
              <a:defRPr/>
            </a:pPr>
            <a:r>
              <a:rPr lang="en-US" sz="2800" dirty="0" smtClean="0">
                <a:latin typeface="Calibri" charset="0"/>
              </a:rPr>
              <a:t>Individuals in a population </a:t>
            </a:r>
          </a:p>
          <a:p>
            <a:pPr marL="400050" lvl="1" indent="0">
              <a:buFont typeface="Arial" charset="0"/>
              <a:buNone/>
              <a:defRPr/>
            </a:pPr>
            <a:r>
              <a:rPr lang="en-US" sz="2800" dirty="0">
                <a:latin typeface="Calibri" charset="0"/>
              </a:rPr>
              <a:t> </a:t>
            </a:r>
            <a:r>
              <a:rPr lang="en-US" sz="2800" dirty="0" smtClean="0">
                <a:latin typeface="Calibri" charset="0"/>
              </a:rPr>
              <a:t>     vary in many heritable traits.</a:t>
            </a:r>
          </a:p>
        </p:txBody>
      </p:sp>
      <p:pic>
        <p:nvPicPr>
          <p:cNvPr id="30723" name="13_13VariationSpecies-L.jpg" descr="/Volumes/EB4_IRDVD_1/Chapter_13/B_Jpeg_Images/13_Labeled_Images/13_13VariationSpecies-L.jp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7005" r="6996" b="18915"/>
          <a:stretch>
            <a:fillRect/>
          </a:stretch>
        </p:blipFill>
        <p:spPr bwMode="auto">
          <a:xfrm>
            <a:off x="5334000" y="3810000"/>
            <a:ext cx="3814763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28130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26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Darwin’s Conclusion Defines Natural Selection</a:t>
            </a:r>
            <a:endParaRPr lang="en-US" sz="3200" dirty="0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3200" b="0" dirty="0">
                <a:latin typeface="Calibri" charset="0"/>
              </a:rPr>
              <a:t>Differential survival &amp; reproduction drives the evolution of species</a:t>
            </a:r>
          </a:p>
          <a:p>
            <a:pPr lvl="1"/>
            <a:r>
              <a:rPr lang="en-US" sz="2800" dirty="0">
                <a:latin typeface="Calibri" charset="0"/>
              </a:rPr>
              <a:t>Those individuals w/ heritable traits best suited to the local environment generally survive to reproduce, thus leave a larger share of surviving, fertile </a:t>
            </a:r>
            <a:r>
              <a:rPr lang="en-US" sz="2800" dirty="0" err="1" smtClean="0">
                <a:latin typeface="Calibri" charset="0"/>
              </a:rPr>
              <a:t>offpsring</a:t>
            </a:r>
            <a:endParaRPr lang="en-US" sz="2800" dirty="0" smtClean="0">
              <a:latin typeface="Calibri" charset="0"/>
            </a:endParaRPr>
          </a:p>
          <a:p>
            <a:pPr lvl="1"/>
            <a:endParaRPr lang="en-US" sz="2800" dirty="0">
              <a:latin typeface="Calibri" charset="0"/>
            </a:endParaRPr>
          </a:p>
          <a:p>
            <a:pPr lvl="1"/>
            <a:endParaRPr lang="en-US" sz="2800" dirty="0" smtClean="0">
              <a:latin typeface="Calibri" charset="0"/>
            </a:endParaRPr>
          </a:p>
          <a:p>
            <a:pPr lvl="1"/>
            <a:endParaRPr lang="en-US" sz="2800" dirty="0" smtClean="0">
              <a:latin typeface="Calibri" charset="0"/>
            </a:endParaRPr>
          </a:p>
          <a:p>
            <a:pPr lvl="1"/>
            <a:r>
              <a:rPr lang="en-US" sz="2800" i="1" dirty="0" smtClean="0">
                <a:solidFill>
                  <a:srgbClr val="FF0000"/>
                </a:solidFill>
                <a:latin typeface="Calibri" charset="0"/>
              </a:rPr>
              <a:t>Misconception: The environment does the selecting in natural selection.  Species evolve due to “want” or “need.”</a:t>
            </a:r>
          </a:p>
          <a:p>
            <a:endParaRPr lang="en-US" sz="2800" dirty="0">
              <a:latin typeface="Calibri" charset="0"/>
            </a:endParaRPr>
          </a:p>
          <a:p>
            <a:endParaRPr lang="en-US" sz="2800" dirty="0">
              <a:latin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378" y="3893320"/>
            <a:ext cx="532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02301"/>
      </p:ext>
    </p:extLst>
  </p:cSld>
  <p:clrMapOvr>
    <a:masterClrMapping/>
  </p:clrMapOvr>
  <p:transition xmlns:p14="http://schemas.microsoft.com/office/powerpoint/2010/main"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4B5938604784258AF8F4EB78F4AE4F8"/>
  <p:tag name="SLIDEID" val="44B5938604784258AF8F4EB78F4AE4F8"/>
  <p:tag name="SLIDEORDER" val="1"/>
  <p:tag name="SLIDETYPE" val="Q"/>
  <p:tag name="DEMOGRAPHIC" val="False"/>
  <p:tag name="SPEEDSCORING" val="False"/>
  <p:tag name="TPSTANDARDS" val=""/>
  <p:tag name="DELIMITERS" val="3.1"/>
  <p:tag name="QUESTIONALIAS" val="Have you reviewed Chapters 1 &amp; 2?"/>
  <p:tag name="ANSWERSALIAS" val="Yes|smicln|No"/>
  <p:tag name="COUNTDOWNSECONDS" val="20"/>
  <p:tag name="RESPONSESGATHERED" val="True"/>
  <p:tag name="TOTALRESPONSES" val="34"/>
  <p:tag name="RESPONSECOUNT" val="34"/>
  <p:tag name="SLICED" val="False"/>
  <p:tag name="RESPONSES" val="2;2;1;1;1;2;1;2;1;1;2;1;2;1;2;2;1;1;2;2;2;2;2;2;2;2;1;1;1;2;2;2;2;1;"/>
  <p:tag name="CHARTSTRINGSTD" val="14 20"/>
  <p:tag name="CHARTSTRINGREV" val="20 14"/>
  <p:tag name="CHARTSTRINGSTDPER" val="0.411764705882353 0.588235294117647"/>
  <p:tag name="CHARTSTRINGREVPER" val="0.588235294117647 0.4117647058823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  <p:tag name="TEXTLENGTH" val="6"/>
  <p:tag name="FONTSIZE" val="36"/>
  <p:tag name="BULLETTYPE" val="ppBulletArabicPeriod"/>
  <p:tag name="ANSWERTEXT" val="Yes&#10;N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BallDrop"/>
  <p:tag name="STYLE" val="0"/>
  <p:tag name="CDTIMELEFT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  <p:tag name="TEXTLENGTH" val="6"/>
  <p:tag name="FONTSIZE" val="36"/>
  <p:tag name="BULLETTYPE" val="ppBulletArabicPeriod"/>
  <p:tag name="ANSWERTEXT" val="Yes&#10;N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BallDrop"/>
  <p:tag name="STYLE" val="0"/>
  <p:tag name="CDTIMELEFT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4B5938604784258AF8F4EB78F4AE4F8"/>
  <p:tag name="SLIDEID" val="44B5938604784258AF8F4EB78F4AE4F8"/>
  <p:tag name="SLIDEORDER" val="1"/>
  <p:tag name="SLIDETYPE" val="Q"/>
  <p:tag name="DEMOGRAPHIC" val="False"/>
  <p:tag name="SPEEDSCORING" val="False"/>
  <p:tag name="TPSTANDARDS" val=""/>
  <p:tag name="DELIMITERS" val="3.1"/>
  <p:tag name="QUESTIONALIAS" val="Have you reviewed Chapters 1 &amp; 2?"/>
  <p:tag name="ANSWERSALIAS" val="Yes|smicln|No"/>
  <p:tag name="COUNTDOWNSECONDS" val="20"/>
  <p:tag name="RESPONSESGATHERED" val="True"/>
  <p:tag name="TOTALRESPONSES" val="34"/>
  <p:tag name="RESPONSECOUNT" val="34"/>
  <p:tag name="SLICED" val="False"/>
  <p:tag name="RESPONSES" val="2;2;1;1;1;2;1;2;1;1;2;1;2;1;2;2;1;1;2;2;2;2;2;2;2;2;1;1;1;2;2;2;2;1;"/>
  <p:tag name="CHARTSTRINGSTD" val="14 20"/>
  <p:tag name="CHARTSTRINGREV" val="20 14"/>
  <p:tag name="CHARTSTRINGSTDPER" val="0.411764705882353 0.588235294117647"/>
  <p:tag name="CHARTSTRINGREVPER" val="0.588235294117647 0.4117647058823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2"/>
  <p:tag name="TEXTLENGTH" val="6"/>
  <p:tag name="FONTSIZE" val="36"/>
  <p:tag name="BULLETTYPE" val="ppBulletArabicPeriod"/>
  <p:tag name="ANSWERTEXT" val="Yes&#10;N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BallDrop"/>
  <p:tag name="STYLE" val="0"/>
  <p:tag name="CDTIMELEFT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4B5938604784258AF8F4EB78F4AE4F8"/>
  <p:tag name="SLIDEID" val="44B5938604784258AF8F4EB78F4AE4F8"/>
  <p:tag name="SLIDEORDER" val="1"/>
  <p:tag name="SLIDETYPE" val="Q"/>
  <p:tag name="DEMOGRAPHIC" val="False"/>
  <p:tag name="SPEEDSCORING" val="False"/>
  <p:tag name="TPSTANDARDS" val=""/>
  <p:tag name="DELIMITERS" val="3.1"/>
  <p:tag name="QUESTIONALIAS" val="Have you reviewed Chapters 1 &amp; 2?"/>
  <p:tag name="ANSWERSALIAS" val="Yes|smicln|No"/>
  <p:tag name="COUNTDOWNSECONDS" val="20"/>
  <p:tag name="RESPONSESGATHERED" val="True"/>
  <p:tag name="TOTALRESPONSES" val="34"/>
  <p:tag name="RESPONSECOUNT" val="34"/>
  <p:tag name="SLICED" val="False"/>
  <p:tag name="RESPONSES" val="2;2;1;1;1;2;1;2;1;1;2;1;2;1;2;2;1;1;2;2;2;2;2;2;2;2;1;1;1;2;2;2;2;1;"/>
  <p:tag name="CHARTSTRINGSTD" val="14 20"/>
  <p:tag name="CHARTSTRINGREV" val="20 14"/>
  <p:tag name="CHARTSTRINGSTDPER" val="0.411764705882353 0.588235294117647"/>
  <p:tag name="CHARTSTRINGREVPER" val="0.588235294117647 0.41176470588235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3109</TotalTime>
  <Words>1927</Words>
  <Application>Microsoft Macintosh PowerPoint</Application>
  <PresentationFormat>On-screen Show (4:3)</PresentationFormat>
  <Paragraphs>297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Essential</vt:lpstr>
      <vt:lpstr>DAY 3: Mechanisms of evolution II,        DNA Structure &amp; function</vt:lpstr>
      <vt:lpstr>LEARNING TARGETS</vt:lpstr>
      <vt:lpstr>Some questions answered?</vt:lpstr>
      <vt:lpstr>Some questions answered?</vt:lpstr>
      <vt:lpstr>Natural selection</vt:lpstr>
      <vt:lpstr>Natural Selection</vt:lpstr>
      <vt:lpstr>Darwin’s Finches</vt:lpstr>
      <vt:lpstr>Darwin’s Theory</vt:lpstr>
      <vt:lpstr>Darwin’s Conclusion Defines Natural Selection</vt:lpstr>
      <vt:lpstr>Misconceptions Dispelled</vt:lpstr>
      <vt:lpstr>The “bad” gene</vt:lpstr>
      <vt:lpstr>Heterozygous advantage</vt:lpstr>
      <vt:lpstr>Mutation</vt:lpstr>
      <vt:lpstr>Gene flow</vt:lpstr>
      <vt:lpstr>Not enough time</vt:lpstr>
      <vt:lpstr>No effect on fitness</vt:lpstr>
      <vt:lpstr>Natural Selection in Action</vt:lpstr>
      <vt:lpstr>Natural selection is</vt:lpstr>
      <vt:lpstr>No effect on fitness</vt:lpstr>
      <vt:lpstr>Natural selection is not random</vt:lpstr>
      <vt:lpstr>Which of the following can create new alleles?</vt:lpstr>
      <vt:lpstr>Sources of genetic variation</vt:lpstr>
      <vt:lpstr>Overview of DNA</vt:lpstr>
      <vt:lpstr>The article…</vt:lpstr>
      <vt:lpstr>The Double Helix</vt:lpstr>
      <vt:lpstr>Nucleic Acids</vt:lpstr>
      <vt:lpstr>Nucleotides</vt:lpstr>
      <vt:lpstr>Nitrogenous Bases</vt:lpstr>
      <vt:lpstr>For more information</vt:lpstr>
      <vt:lpstr>The Discovery</vt:lpstr>
      <vt:lpstr>PowerPoint Presentation</vt:lpstr>
      <vt:lpstr>DNA into Chromosomes</vt:lpstr>
      <vt:lpstr>Review: DNA Structure</vt:lpstr>
      <vt:lpstr>DNA Replication</vt:lpstr>
      <vt:lpstr>PowerPoint Presentation</vt:lpstr>
      <vt:lpstr>Recap on Importance of DNA Replication</vt:lpstr>
      <vt:lpstr>PowerPoint Presentation</vt:lpstr>
      <vt:lpstr>PowerPoint Presentation</vt:lpstr>
    </vt:vector>
  </TitlesOfParts>
  <Company>CSU East Bay - Biology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Caron Inouye</dc:creator>
  <cp:lastModifiedBy>Caron Inouye</cp:lastModifiedBy>
  <cp:revision>158</cp:revision>
  <dcterms:created xsi:type="dcterms:W3CDTF">2011-06-16T02:19:34Z</dcterms:created>
  <dcterms:modified xsi:type="dcterms:W3CDTF">2011-07-27T06:35:33Z</dcterms:modified>
</cp:coreProperties>
</file>