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31"/>
  </p:notesMasterIdLst>
  <p:handoutMasterIdLst>
    <p:handoutMasterId r:id="rId32"/>
  </p:handoutMasterIdLst>
  <p:sldIdLst>
    <p:sldId id="430" r:id="rId2"/>
    <p:sldId id="438" r:id="rId3"/>
    <p:sldId id="462" r:id="rId4"/>
    <p:sldId id="463" r:id="rId5"/>
    <p:sldId id="464" r:id="rId6"/>
    <p:sldId id="465" r:id="rId7"/>
    <p:sldId id="466" r:id="rId8"/>
    <p:sldId id="467" r:id="rId9"/>
    <p:sldId id="440" r:id="rId10"/>
    <p:sldId id="441" r:id="rId11"/>
    <p:sldId id="468" r:id="rId12"/>
    <p:sldId id="443" r:id="rId13"/>
    <p:sldId id="444" r:id="rId14"/>
    <p:sldId id="445" r:id="rId15"/>
    <p:sldId id="446" r:id="rId16"/>
    <p:sldId id="447" r:id="rId17"/>
    <p:sldId id="455" r:id="rId18"/>
    <p:sldId id="459" r:id="rId19"/>
    <p:sldId id="448" r:id="rId20"/>
    <p:sldId id="469" r:id="rId21"/>
    <p:sldId id="477" r:id="rId22"/>
    <p:sldId id="478" r:id="rId23"/>
    <p:sldId id="470" r:id="rId24"/>
    <p:sldId id="471" r:id="rId25"/>
    <p:sldId id="472" r:id="rId26"/>
    <p:sldId id="473" r:id="rId27"/>
    <p:sldId id="474" r:id="rId28"/>
    <p:sldId id="475" r:id="rId29"/>
    <p:sldId id="476" r:id="rId30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AC00AC"/>
    <a:srgbClr val="EE84DE"/>
    <a:srgbClr val="7E007E"/>
    <a:srgbClr val="0900D9"/>
    <a:srgbClr val="61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4A96CC-2448-4064-8979-8EFEA7E945BF}" type="datetimeFigureOut">
              <a:rPr lang="en-US" smtClean="0"/>
              <a:t>7/31/11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7055-C091-4E12-B1C2-34F5A9341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5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2C785-B137-4147-BA29-08BEAE31A830}" type="datetimeFigureOut">
              <a:rPr lang="en-US" smtClean="0"/>
              <a:pPr/>
              <a:t>7/31/11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E6C79A-FF62-9B4F-8207-ED8D5D372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</a:rPr>
              <a:t>Recall that this disease caused by a single nucleotide substitution </a:t>
            </a:r>
            <a:r>
              <a:rPr lang="en-US">
                <a:latin typeface="Calibri" charset="0"/>
                <a:sym typeface="Wingdings" charset="0"/>
              </a:rPr>
              <a:t> change in one aa in Hb protein sequence</a:t>
            </a:r>
            <a:endParaRPr lang="en-US">
              <a:latin typeface="Calibri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C2C00C-32AA-314B-B9A1-2ACC52BFF9AB}" type="slidenum">
              <a:rPr lang="en-US" sz="1200">
                <a:latin typeface="Calibri" charset="0"/>
              </a:rPr>
              <a:pPr eaLnBrk="1" hangingPunct="1"/>
              <a:t>26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3B666-4232-4DFA-BBBE-6A4B52B34302}" type="datetime4">
              <a:rPr lang="en-US"/>
              <a:pPr/>
              <a:t>July 31, 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BEFA13-1D75-452B-AA77-92973DAAAB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6087C-6274-49FA-B875-054942D44E17}" type="datetime4">
              <a:rPr lang="en-US"/>
              <a:pPr/>
              <a:t>July 31,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493CD-1EFB-40E9-A339-848244FFC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0A20C4-9C6A-4593-B4EC-F75839A65361}" type="datetime4">
              <a:rPr lang="en-US"/>
              <a:pPr/>
              <a:t>July 31,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B1433-6EFE-4799-8B56-0396E8F72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3CF54-BB6A-428C-90BD-FD01412E5FA7}" type="datetime4">
              <a:rPr lang="en-US"/>
              <a:pPr/>
              <a:t>July 31,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8ADC9-39E9-4712-9B72-B2D99A9DEA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86CE8-162E-4187-8FBE-A185E9493BBB}" type="datetime4">
              <a:rPr lang="en-US"/>
              <a:pPr/>
              <a:t>July 31,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7408F-8FA1-4511-A727-EBCD584BDA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F663D0-6424-4F40-9C9E-8443F0A17BE7}" type="datetime4">
              <a:rPr lang="en-US"/>
              <a:pPr/>
              <a:t>July 31, 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BF182-23E8-4345-ABE3-D7EF87D836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DFFAFD-8F4B-4ED6-A107-CE0E96863149}" type="datetime4">
              <a:rPr lang="en-US"/>
              <a:pPr/>
              <a:t>July 31, 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28AAA-C01D-4768-926B-050960E5B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646631-9A23-4B6B-9D85-3C6B8AC3CEF3}" type="datetime4">
              <a:rPr lang="en-US"/>
              <a:pPr/>
              <a:t>July 31, 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0B354-94AB-47D9-A923-56AE580E5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7EEF04-DDCE-4F74-9A90-21926976C164}" type="datetime4">
              <a:rPr lang="en-US"/>
              <a:pPr/>
              <a:t>July 31, 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45181-18D3-455B-9980-FE29118A05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1441B6-94B6-48B6-B896-96CF5855C720}" type="datetime4">
              <a:rPr lang="en-US"/>
              <a:pPr/>
              <a:t>July 31, 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BFC78-23E4-42AD-A8D7-50AC052849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45B021-3CFA-457C-80D1-43C2EAB62379}" type="datetime4">
              <a:rPr lang="en-US"/>
              <a:pPr/>
              <a:t>July 31, 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BEA36-A94C-41EE-A6E3-2AFFB2D36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199" y="0"/>
            <a:ext cx="8287657" cy="1206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199" y="1270000"/>
            <a:ext cx="8991602" cy="5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3C2E7F3-5B07-4ED2-B039-B0E1381D81E4}" type="datetime4">
              <a:rPr lang="en-US"/>
              <a:pPr/>
              <a:t>July 31,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fld id="{3B68698C-22C7-4C68-9562-F7EE795C25D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4001" r:id="rId9"/>
    <p:sldLayoutId id="2147483998" r:id="rId10"/>
    <p:sldLayoutId id="2147483999" r:id="rId11"/>
  </p:sldLayoutIdLst>
  <p:transition xmlns:p14="http://schemas.microsoft.com/office/powerpoint/2010/main"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 spc="-60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  <a:ea typeface="ＭＳ Ｐゴシック" charset="-128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ts val="600"/>
        </a:spcAft>
        <a:buFont typeface="Arial"/>
        <a:buChar char="•"/>
        <a:defRPr sz="2800" b="0"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800" b="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800" b="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5" Type="http://schemas.openxmlformats.org/officeDocument/2006/relationships/image" Target="../media/image3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udents.cis.uab.edu/slawrenc/SickleCell.html" TargetMode="Externa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" y="570540"/>
            <a:ext cx="9018588" cy="16701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</a:rPr>
              <a:t>DAY 6: Sources of genetic variation</a:t>
            </a:r>
            <a:endParaRPr lang="en-US" sz="4000" dirty="0">
              <a:ea typeface="+mj-ea"/>
            </a:endParaRP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 cstate="print"/>
          <a:srcRect t="8041"/>
          <a:stretch>
            <a:fillRect/>
          </a:stretch>
        </p:blipFill>
        <p:spPr bwMode="auto">
          <a:xfrm>
            <a:off x="0" y="3598751"/>
            <a:ext cx="1323975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3975" y="3587865"/>
            <a:ext cx="157162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/>
          <p:cNvPicPr>
            <a:picLocks noChangeAspect="1"/>
          </p:cNvPicPr>
          <p:nvPr/>
        </p:nvPicPr>
        <p:blipFill>
          <a:blip r:embed="rId4" cstate="print"/>
          <a:srcRect l="10980"/>
          <a:stretch>
            <a:fillRect/>
          </a:stretch>
        </p:blipFill>
        <p:spPr bwMode="auto">
          <a:xfrm>
            <a:off x="2895600" y="3587865"/>
            <a:ext cx="1743075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8675" y="3591040"/>
            <a:ext cx="1592263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/>
          <p:cNvPicPr>
            <a:picLocks noChangeAspect="1"/>
          </p:cNvPicPr>
          <p:nvPr/>
        </p:nvPicPr>
        <p:blipFill>
          <a:blip r:embed="rId6" cstate="print"/>
          <a:srcRect t="-2" r="8699" b="2797"/>
          <a:stretch>
            <a:fillRect/>
          </a:stretch>
        </p:blipFill>
        <p:spPr bwMode="auto">
          <a:xfrm>
            <a:off x="6230938" y="3591040"/>
            <a:ext cx="1554162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/>
          <p:cNvPicPr>
            <a:picLocks noChangeAspect="1"/>
          </p:cNvPicPr>
          <p:nvPr/>
        </p:nvPicPr>
        <p:blipFill>
          <a:blip r:embed="rId7" cstate="print"/>
          <a:srcRect l="10760"/>
          <a:stretch>
            <a:fillRect/>
          </a:stretch>
        </p:blipFill>
        <p:spPr bwMode="auto">
          <a:xfrm>
            <a:off x="7785100" y="3598978"/>
            <a:ext cx="1233488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1286" y="6069464"/>
            <a:ext cx="19526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97405" y="6113006"/>
            <a:ext cx="12382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7447" y="5998708"/>
            <a:ext cx="6572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24538" y="6069464"/>
            <a:ext cx="2962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654648" y="4874585"/>
            <a:ext cx="3973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IMSS </a:t>
            </a:r>
            <a:r>
              <a:rPr lang="en-US" dirty="0" smtClean="0"/>
              <a:t>BIOLOGY </a:t>
            </a:r>
            <a:r>
              <a:rPr lang="en-US" b="1" i="1" dirty="0" smtClean="0"/>
              <a:t>  </a:t>
            </a:r>
            <a:r>
              <a:rPr lang="en-US" dirty="0">
                <a:latin typeface="Verdana"/>
              </a:rPr>
              <a:t>~</a:t>
            </a:r>
            <a:r>
              <a:rPr lang="en-US" b="1" i="1" dirty="0">
                <a:latin typeface="Verdana"/>
              </a:rPr>
              <a:t> </a:t>
            </a:r>
            <a:r>
              <a:rPr lang="en-US" b="1" i="1" dirty="0" smtClean="0">
                <a:latin typeface="Verdana"/>
              </a:rPr>
              <a:t> </a:t>
            </a:r>
            <a:r>
              <a:rPr lang="en-US" dirty="0" smtClean="0"/>
              <a:t>SUMMER </a:t>
            </a:r>
            <a:r>
              <a:rPr lang="en-US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424406152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xfrm>
            <a:off x="76199" y="0"/>
            <a:ext cx="8287657" cy="6935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US" sz="3200" dirty="0">
                <a:effectLst/>
                <a:latin typeface="Calibri" charset="0"/>
              </a:rPr>
              <a:t>Independent Assortment of Chromosomes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>
          <a:xfrm>
            <a:off x="0" y="885712"/>
            <a:ext cx="9144000" cy="5972288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During metaphase I of meiosis, how each homologous pair of chromosomes align side-by-side is a matter of chance</a:t>
            </a:r>
          </a:p>
          <a:p>
            <a:r>
              <a:rPr lang="en-US" dirty="0">
                <a:latin typeface="Calibri" charset="0"/>
              </a:rPr>
              <a:t>Every chromosome pair orients independently of the others during </a:t>
            </a:r>
            <a:r>
              <a:rPr lang="en-US" dirty="0" smtClean="0">
                <a:latin typeface="Calibri" charset="0"/>
              </a:rPr>
              <a:t>meiosis (note: exceptions exist)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We can calculate the total possible chromosome combinations that can appear in the gametes due to independent assortment for any species as 2</a:t>
            </a:r>
            <a:r>
              <a:rPr lang="en-US" baseline="30000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 (where n = haploid # of chromosomes)</a:t>
            </a:r>
          </a:p>
          <a:p>
            <a:pPr lvl="1"/>
            <a:r>
              <a:rPr lang="en-US" dirty="0">
                <a:latin typeface="Calibri" charset="0"/>
              </a:rPr>
              <a:t>E.g. for a human, n = 23, so 2</a:t>
            </a:r>
            <a:r>
              <a:rPr lang="en-US" baseline="30000" dirty="0">
                <a:latin typeface="Calibri" charset="0"/>
              </a:rPr>
              <a:t>23</a:t>
            </a:r>
            <a:r>
              <a:rPr lang="en-US" dirty="0">
                <a:latin typeface="Calibri" charset="0"/>
              </a:rPr>
              <a:t> = 8,388,608 different chromosome combo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>
                <a:latin typeface="Calibri" charset="0"/>
              </a:rPr>
              <a:t>s possible in a single gamete!</a:t>
            </a:r>
          </a:p>
          <a:p>
            <a:r>
              <a:rPr lang="en-US" i="1" dirty="0">
                <a:latin typeface="Calibri" charset="0"/>
              </a:rPr>
              <a:t>Let</a:t>
            </a:r>
            <a:r>
              <a:rPr lang="ja-JP" altLang="en-US" i="1" dirty="0">
                <a:latin typeface="Calibri" charset="0"/>
              </a:rPr>
              <a:t>’</a:t>
            </a:r>
            <a:r>
              <a:rPr lang="en-US" i="1" dirty="0">
                <a:latin typeface="Calibri" charset="0"/>
              </a:rPr>
              <a:t>s consider an example of a species with n = 2 and look at Fig. 8.16…</a:t>
            </a:r>
          </a:p>
        </p:txBody>
      </p:sp>
    </p:spTree>
    <p:extLst>
      <p:ext uri="{BB962C8B-B14F-4D97-AF65-F5344CB8AC3E}">
        <p14:creationId xmlns:p14="http://schemas.microsoft.com/office/powerpoint/2010/main" val="203834214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08_16ChromArrange_3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55143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xfrm>
            <a:off x="76199" y="0"/>
            <a:ext cx="8287657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ffectLst/>
                <a:latin typeface="Calibri" charset="0"/>
              </a:rPr>
              <a:t>Random Fertilization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9144000" cy="57912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E.g. in humans, an egg cell is fertilized randomly by one sperm </a:t>
            </a:r>
            <a:r>
              <a:rPr lang="en-US" dirty="0">
                <a:latin typeface="Calibri" charset="0"/>
                <a:sym typeface="Wingdings" charset="0"/>
              </a:rPr>
              <a:t> genetic variation in the zygote</a:t>
            </a:r>
          </a:p>
          <a:p>
            <a:pPr lvl="1"/>
            <a:r>
              <a:rPr lang="en-US" dirty="0">
                <a:latin typeface="Calibri" charset="0"/>
              </a:rPr>
              <a:t>If ea. gamete represents one of 8,388,608 different chromosome </a:t>
            </a:r>
            <a:r>
              <a:rPr lang="en-US" dirty="0" smtClean="0">
                <a:latin typeface="Calibri" charset="0"/>
              </a:rPr>
              <a:t>combo</a:t>
            </a:r>
            <a:r>
              <a:rPr lang="en-US" dirty="0" smtClean="0">
                <a:latin typeface="Calibri" charset="0"/>
              </a:rPr>
              <a:t>’</a:t>
            </a:r>
            <a:r>
              <a:rPr lang="en-US" dirty="0" smtClean="0">
                <a:latin typeface="Calibri" charset="0"/>
              </a:rPr>
              <a:t>s</a:t>
            </a:r>
            <a:r>
              <a:rPr lang="en-US" dirty="0">
                <a:latin typeface="Calibri" charset="0"/>
              </a:rPr>
              <a:t>, then at fertilization, humans would have 8,388,608 x </a:t>
            </a:r>
            <a:r>
              <a:rPr lang="en-US" dirty="0" smtClean="0">
                <a:latin typeface="Calibri" charset="0"/>
              </a:rPr>
              <a:t>8,388,608, i.e., &gt; </a:t>
            </a:r>
            <a:r>
              <a:rPr lang="en-US" dirty="0">
                <a:latin typeface="Calibri" charset="0"/>
              </a:rPr>
              <a:t>70 trillion different possible chromosome </a:t>
            </a:r>
            <a:r>
              <a:rPr lang="en-US" dirty="0" smtClean="0">
                <a:latin typeface="Calibri" charset="0"/>
              </a:rPr>
              <a:t>combo</a:t>
            </a:r>
            <a:r>
              <a:rPr lang="en-US" dirty="0" smtClean="0">
                <a:latin typeface="Calibri" charset="0"/>
              </a:rPr>
              <a:t>’</a:t>
            </a:r>
            <a:r>
              <a:rPr lang="en-US" dirty="0" smtClean="0">
                <a:latin typeface="Calibri" charset="0"/>
              </a:rPr>
              <a:t>s</a:t>
            </a:r>
            <a:r>
              <a:rPr lang="en-US" dirty="0">
                <a:latin typeface="Calibri" charset="0"/>
              </a:rPr>
              <a:t>!</a:t>
            </a:r>
          </a:p>
        </p:txBody>
      </p:sp>
      <p:pic>
        <p:nvPicPr>
          <p:cNvPr id="66564" name="Picture 4" descr="08_17Fertilization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1616" r="10715" b="3473"/>
          <a:stretch>
            <a:fillRect/>
          </a:stretch>
        </p:blipFill>
        <p:spPr bwMode="auto">
          <a:xfrm>
            <a:off x="3200400" y="3592513"/>
            <a:ext cx="3505200" cy="3265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01244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37338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Calibri" charset="0"/>
              </a:rPr>
              <a:t>Crossing Over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>
          <a:xfrm>
            <a:off x="0" y="685800"/>
            <a:ext cx="3818442" cy="61722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How </a:t>
            </a:r>
            <a:r>
              <a:rPr lang="en-US" u="sng" dirty="0">
                <a:latin typeface="Calibri" charset="0"/>
              </a:rPr>
              <a:t>genetic recombination</a:t>
            </a:r>
            <a:r>
              <a:rPr lang="en-US" dirty="0">
                <a:latin typeface="Calibri" charset="0"/>
              </a:rPr>
              <a:t> occurs</a:t>
            </a:r>
          </a:p>
          <a:p>
            <a:pPr lvl="1"/>
            <a:r>
              <a:rPr lang="en-US" dirty="0">
                <a:latin typeface="Calibri" charset="0"/>
              </a:rPr>
              <a:t>During prophase I, sister chromatids exchange corresponding segments at </a:t>
            </a:r>
            <a:r>
              <a:rPr lang="en-US" u="sng" dirty="0" err="1" smtClean="0">
                <a:latin typeface="Calibri" charset="0"/>
              </a:rPr>
              <a:t>chiasmata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(sites of crossing over) </a:t>
            </a:r>
          </a:p>
          <a:p>
            <a:pPr lvl="1"/>
            <a:r>
              <a:rPr lang="en-US" dirty="0">
                <a:latin typeface="Calibri" charset="0"/>
              </a:rPr>
              <a:t>Result: gene </a:t>
            </a:r>
            <a:r>
              <a:rPr lang="en-US" dirty="0" smtClean="0">
                <a:latin typeface="Calibri" charset="0"/>
              </a:rPr>
              <a:t>combo</a:t>
            </a:r>
            <a:r>
              <a:rPr lang="en-US" dirty="0" smtClean="0">
                <a:latin typeface="Calibri" charset="0"/>
              </a:rPr>
              <a:t>’</a:t>
            </a:r>
            <a:r>
              <a:rPr lang="en-US" dirty="0" smtClean="0">
                <a:latin typeface="Calibri" charset="0"/>
              </a:rPr>
              <a:t>s </a:t>
            </a:r>
            <a:r>
              <a:rPr lang="en-US" dirty="0">
                <a:latin typeface="Calibri" charset="0"/>
              </a:rPr>
              <a:t>different from parental chromosomes</a:t>
            </a:r>
          </a:p>
        </p:txBody>
      </p:sp>
      <p:pic>
        <p:nvPicPr>
          <p:cNvPr id="67588" name="Picture 4" descr="08_18CrossingOver_5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18750"/>
          <a:stretch>
            <a:fillRect/>
          </a:stretch>
        </p:blipFill>
        <p:spPr bwMode="auto">
          <a:xfrm>
            <a:off x="3733800" y="274638"/>
            <a:ext cx="5410200" cy="658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71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53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800" dirty="0">
                <a:effectLst/>
                <a:latin typeface="Calibri" charset="0"/>
              </a:rPr>
              <a:t>Mistakes in Meiosis</a:t>
            </a:r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0" y="442856"/>
            <a:ext cx="9144000" cy="6110344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Nondisjunction </a:t>
            </a:r>
            <a:endParaRPr lang="en-US" sz="2400" dirty="0" smtClean="0">
              <a:latin typeface="Calibri" charset="0"/>
            </a:endParaRPr>
          </a:p>
          <a:p>
            <a:pPr lvl="1"/>
            <a:r>
              <a:rPr lang="en-US" sz="2400" dirty="0" smtClean="0">
                <a:latin typeface="Calibri" charset="0"/>
              </a:rPr>
              <a:t>Can </a:t>
            </a:r>
            <a:r>
              <a:rPr lang="en-US" sz="2400" dirty="0">
                <a:latin typeface="Calibri" charset="0"/>
              </a:rPr>
              <a:t>occur during meiosis I or II</a:t>
            </a:r>
          </a:p>
          <a:p>
            <a:pPr lvl="1"/>
            <a:r>
              <a:rPr lang="en-US" sz="2400" dirty="0">
                <a:latin typeface="Calibri" charset="0"/>
              </a:rPr>
              <a:t>Members of a chromosome pair fail to separate during anaphase </a:t>
            </a:r>
            <a:r>
              <a:rPr lang="en-US" sz="2400" dirty="0">
                <a:latin typeface="Calibri" charset="0"/>
                <a:sym typeface="Wingdings" charset="0"/>
              </a:rPr>
              <a:t> games w/ incorrect chromosome #</a:t>
            </a:r>
            <a:endParaRPr lang="en-US" sz="2400" dirty="0">
              <a:latin typeface="Calibri" charset="0"/>
            </a:endParaRPr>
          </a:p>
        </p:txBody>
      </p:sp>
      <p:pic>
        <p:nvPicPr>
          <p:cNvPr id="72708" name="Picture 4" descr="08_20Nondisjunction_3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1" b="6004"/>
          <a:stretch>
            <a:fillRect/>
          </a:stretch>
        </p:blipFill>
        <p:spPr bwMode="auto">
          <a:xfrm>
            <a:off x="533400" y="2209800"/>
            <a:ext cx="80772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6348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Calibri" charset="0"/>
              </a:rPr>
              <a:t>Nondisjunction (</a:t>
            </a:r>
            <a:r>
              <a:rPr lang="en-US" i="1">
                <a:effectLst/>
                <a:latin typeface="Calibri" charset="0"/>
              </a:rPr>
              <a:t>cont</a:t>
            </a:r>
            <a:r>
              <a:rPr lang="ja-JP" altLang="en-US" i="1">
                <a:effectLst/>
                <a:latin typeface="Calibri" charset="0"/>
              </a:rPr>
              <a:t>’</a:t>
            </a:r>
            <a:r>
              <a:rPr lang="en-US" i="1">
                <a:effectLst/>
                <a:latin typeface="Calibri" charset="0"/>
              </a:rPr>
              <a:t>d</a:t>
            </a:r>
            <a:r>
              <a:rPr lang="en-US">
                <a:effectLst/>
                <a:latin typeface="Calibri" charset="0"/>
              </a:rPr>
              <a:t>.)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xfrm>
            <a:off x="0" y="685800"/>
            <a:ext cx="9144000" cy="5943600"/>
          </a:xfrm>
        </p:spPr>
        <p:txBody>
          <a:bodyPr/>
          <a:lstStyle/>
          <a:p>
            <a:r>
              <a:rPr lang="en-US">
                <a:latin typeface="Calibri" charset="0"/>
              </a:rPr>
              <a:t>If abnormal gamete joins w/ a normal gamete during fertilization </a:t>
            </a:r>
            <a:r>
              <a:rPr lang="en-US">
                <a:latin typeface="Calibri" charset="0"/>
                <a:sym typeface="Wingdings" charset="0"/>
              </a:rPr>
              <a:t> zygote w/ 2n + 1 chromosomes  abnormal # of genes (if organism survives)</a:t>
            </a:r>
            <a:endParaRPr lang="en-US">
              <a:latin typeface="Calibri" charset="0"/>
            </a:endParaRPr>
          </a:p>
        </p:txBody>
      </p:sp>
      <p:pic>
        <p:nvPicPr>
          <p:cNvPr id="75780" name="Picture 4" descr="08_21NondisjunctInMother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97088"/>
            <a:ext cx="6172200" cy="476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76050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dirty="0">
                <a:effectLst/>
                <a:latin typeface="Calibri" charset="0"/>
              </a:rPr>
              <a:t>Example of Nondisjunction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3657600" cy="2895600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Trisomy 21 </a:t>
            </a:r>
            <a:r>
              <a:rPr lang="en-US" sz="2400" dirty="0">
                <a:latin typeface="Calibri" charset="0"/>
                <a:sym typeface="Wingdings" charset="0"/>
              </a:rPr>
              <a:t> Down</a:t>
            </a:r>
            <a:r>
              <a:rPr lang="ja-JP" altLang="en-US" sz="2400" dirty="0">
                <a:latin typeface="Calibri" charset="0"/>
                <a:sym typeface="Wingdings" charset="0"/>
              </a:rPr>
              <a:t>’</a:t>
            </a:r>
            <a:r>
              <a:rPr lang="en-US" sz="2400" dirty="0">
                <a:latin typeface="Calibri" charset="0"/>
                <a:sym typeface="Wingdings" charset="0"/>
              </a:rPr>
              <a:t>s Syndrome</a:t>
            </a:r>
          </a:p>
          <a:p>
            <a:pPr lvl="1"/>
            <a:r>
              <a:rPr lang="en-US" sz="2400" dirty="0">
                <a:latin typeface="Calibri" charset="0"/>
              </a:rPr>
              <a:t>Extra copy of chromosome 21</a:t>
            </a:r>
          </a:p>
          <a:p>
            <a:pPr lvl="1"/>
            <a:r>
              <a:rPr lang="en-US" sz="2400" dirty="0">
                <a:latin typeface="Calibri" charset="0"/>
              </a:rPr>
              <a:t>Occurs in </a:t>
            </a:r>
            <a:r>
              <a:rPr lang="en-US" sz="2400" dirty="0">
                <a:latin typeface="Calibri" charset="0"/>
                <a:sym typeface="Symbol" charset="0"/>
              </a:rPr>
              <a:t></a:t>
            </a:r>
            <a:r>
              <a:rPr lang="en-US" sz="2400" dirty="0">
                <a:latin typeface="Calibri" charset="0"/>
              </a:rPr>
              <a:t>1/700 </a:t>
            </a:r>
            <a:r>
              <a:rPr lang="en-US" sz="2400" dirty="0" smtClean="0">
                <a:latin typeface="Calibri" charset="0"/>
              </a:rPr>
              <a:t>children</a:t>
            </a:r>
            <a:endParaRPr lang="en-US" sz="2400" dirty="0">
              <a:latin typeface="Calibri" charset="0"/>
            </a:endParaRPr>
          </a:p>
        </p:txBody>
      </p:sp>
      <p:pic>
        <p:nvPicPr>
          <p:cNvPr id="73733" name="Picture 5" descr="08_23MaternalAgeDowns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714" b="10634"/>
          <a:stretch>
            <a:fillRect/>
          </a:stretch>
        </p:blipFill>
        <p:spPr bwMode="auto">
          <a:xfrm>
            <a:off x="0" y="3568700"/>
            <a:ext cx="49530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4" name="Rectangle 6"/>
          <p:cNvSpPr>
            <a:spLocks/>
          </p:cNvSpPr>
          <p:nvPr/>
        </p:nvSpPr>
        <p:spPr bwMode="auto">
          <a:xfrm>
            <a:off x="5105400" y="6019800"/>
            <a:ext cx="3657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</a:pPr>
            <a:r>
              <a:rPr lang="en-US" sz="2400" dirty="0" smtClean="0">
                <a:latin typeface="Calibri" charset="0"/>
              </a:rPr>
              <a:t>Incidence </a:t>
            </a:r>
            <a:r>
              <a:rPr lang="en-US" sz="2400" dirty="0">
                <a:latin typeface="Calibri" charset="0"/>
                <a:sym typeface="Symbol" charset="0"/>
              </a:rPr>
              <a:t></a:t>
            </a:r>
            <a:r>
              <a:rPr lang="en-US" sz="2400" dirty="0">
                <a:latin typeface="Calibri" charset="0"/>
              </a:rPr>
              <a:t> w/ age of mother</a:t>
            </a:r>
          </a:p>
        </p:txBody>
      </p:sp>
      <p:pic>
        <p:nvPicPr>
          <p:cNvPr id="73735" name="Picture 7" descr="08_22_Trisomy21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1816" r="893" b="16422"/>
          <a:stretch>
            <a:fillRect/>
          </a:stretch>
        </p:blipFill>
        <p:spPr bwMode="auto">
          <a:xfrm>
            <a:off x="3581400" y="685800"/>
            <a:ext cx="55626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5258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ffectLst/>
                <a:latin typeface="Calibri" charset="0"/>
              </a:rPr>
              <a:t>Asexual </a:t>
            </a:r>
            <a:r>
              <a:rPr lang="en-US" dirty="0" smtClean="0">
                <a:effectLst/>
                <a:latin typeface="Calibri" charset="0"/>
              </a:rPr>
              <a:t>Reproduction</a:t>
            </a:r>
            <a:endParaRPr lang="en-US" dirty="0">
              <a:effectLst/>
              <a:latin typeface="Calibri" charset="0"/>
            </a:endParaRPr>
          </a:p>
        </p:txBody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5334000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</a:rPr>
              <a:t>Occurs in many taxa </a:t>
            </a:r>
          </a:p>
          <a:p>
            <a:r>
              <a:rPr lang="en-US" sz="3200" dirty="0" smtClean="0">
                <a:latin typeface="Calibri" charset="0"/>
              </a:rPr>
              <a:t>Advantages</a:t>
            </a:r>
          </a:p>
          <a:p>
            <a:pPr lvl="1"/>
            <a:r>
              <a:rPr lang="en-US" dirty="0" smtClean="0">
                <a:latin typeface="Calibri" charset="0"/>
              </a:rPr>
              <a:t>Rapid </a:t>
            </a:r>
            <a:r>
              <a:rPr lang="en-US" dirty="0">
                <a:latin typeface="Calibri" charset="0"/>
              </a:rPr>
              <a:t>reproduction (rapid </a:t>
            </a:r>
            <a:r>
              <a:rPr lang="en-US" dirty="0">
                <a:latin typeface="Calibri" charset="0"/>
                <a:sym typeface="Symbol" charset="0"/>
              </a:rPr>
              <a:t> </a:t>
            </a:r>
            <a:r>
              <a:rPr lang="en-US" dirty="0">
                <a:latin typeface="Calibri" charset="0"/>
              </a:rPr>
              <a:t>in population size)</a:t>
            </a:r>
          </a:p>
          <a:p>
            <a:pPr lvl="1"/>
            <a:r>
              <a:rPr lang="en-US" dirty="0">
                <a:latin typeface="Calibri" charset="0"/>
              </a:rPr>
              <a:t>No </a:t>
            </a:r>
            <a:r>
              <a:rPr lang="en-US" dirty="0" err="1">
                <a:latin typeface="Calibri" charset="0"/>
              </a:rPr>
              <a:t>nrg</a:t>
            </a:r>
            <a:r>
              <a:rPr lang="en-US" dirty="0">
                <a:latin typeface="Calibri" charset="0"/>
              </a:rPr>
              <a:t> spent in production of eggs, sperm, fertilization</a:t>
            </a:r>
          </a:p>
          <a:p>
            <a:pPr lvl="1"/>
            <a:r>
              <a:rPr lang="en-US" dirty="0">
                <a:latin typeface="Calibri" charset="0"/>
              </a:rPr>
              <a:t>Eliminates need to find a partner</a:t>
            </a:r>
          </a:p>
          <a:p>
            <a:pPr lvl="1"/>
            <a:r>
              <a:rPr lang="en-US" dirty="0">
                <a:latin typeface="Calibri" charset="0"/>
              </a:rPr>
              <a:t>Genetic homogeneity OK in very stable environments</a:t>
            </a:r>
          </a:p>
          <a:p>
            <a:r>
              <a:rPr lang="en-US" sz="3200" dirty="0">
                <a:latin typeface="Calibri" charset="0"/>
              </a:rPr>
              <a:t>Disadvantages</a:t>
            </a:r>
          </a:p>
          <a:p>
            <a:pPr lvl="1"/>
            <a:r>
              <a:rPr lang="en-US" dirty="0">
                <a:latin typeface="Calibri" charset="0"/>
              </a:rPr>
              <a:t>No genetic variation, potentially disastrous when environmental conditions are changing/</a:t>
            </a:r>
            <a:r>
              <a:rPr lang="en-US" dirty="0" smtClean="0">
                <a:latin typeface="Calibri" charset="0"/>
              </a:rPr>
              <a:t>unstable…BUT WAIT!!!</a:t>
            </a:r>
            <a:endParaRPr lang="en-US" dirty="0">
              <a:latin typeface="Calibri" charset="0"/>
            </a:endParaRPr>
          </a:p>
          <a:p>
            <a:pPr lvl="1"/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8426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76199" y="0"/>
            <a:ext cx="8287657" cy="8834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  <a:latin typeface="Calibri" charset="0"/>
              </a:rPr>
              <a:t>No sex?</a:t>
            </a:r>
            <a:endParaRPr lang="en-US" dirty="0">
              <a:effectLst/>
              <a:latin typeface="Calibri" charset="0"/>
            </a:endParaRP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0" y="1067465"/>
            <a:ext cx="9067801" cy="5709573"/>
          </a:xfrm>
        </p:spPr>
        <p:txBody>
          <a:bodyPr/>
          <a:lstStyle/>
          <a:p>
            <a:r>
              <a:rPr lang="en-US" sz="2400" dirty="0" smtClean="0"/>
              <a:t>The measure of the amount of </a:t>
            </a:r>
            <a:r>
              <a:rPr lang="en-US" sz="2400" u="sng" dirty="0" err="1" smtClean="0"/>
              <a:t>heterozygosity</a:t>
            </a:r>
            <a:r>
              <a:rPr lang="en-US" sz="2400" dirty="0" smtClean="0"/>
              <a:t> across all genes of a species genome can be used as a general indicator of the amount of genetic variability (thus genetic “health”) of a population.</a:t>
            </a:r>
          </a:p>
          <a:p>
            <a:r>
              <a:rPr lang="en-US" sz="2400" dirty="0" smtClean="0"/>
              <a:t>There is </a:t>
            </a:r>
            <a:r>
              <a:rPr lang="en-US" sz="2400" dirty="0" smtClean="0"/>
              <a:t>evidence that some asexually reproducing species maintain </a:t>
            </a:r>
            <a:r>
              <a:rPr lang="en-US" sz="2400" dirty="0" err="1" smtClean="0"/>
              <a:t>heterozygosity</a:t>
            </a:r>
            <a:r>
              <a:rPr lang="en-US" sz="2400" dirty="0" smtClean="0"/>
              <a:t> in some amazing ways!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09605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>
                <a:effectLst/>
                <a:latin typeface="Calibri" charset="0"/>
              </a:rPr>
              <a:t>To Have or Have Not?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0" y="609600"/>
            <a:ext cx="9144000" cy="5943600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Some animals are capable of both asexual &amp; sexual reproduction, benefiting from both modes</a:t>
            </a:r>
          </a:p>
          <a:p>
            <a:pPr lvl="1"/>
            <a:r>
              <a:rPr lang="en-US" sz="2400" dirty="0">
                <a:latin typeface="Calibri" charset="0"/>
              </a:rPr>
              <a:t>Asexual mode: ample food supply, favorable environmental conditions</a:t>
            </a:r>
          </a:p>
          <a:p>
            <a:pPr lvl="1"/>
            <a:r>
              <a:rPr lang="en-US" sz="2400" dirty="0">
                <a:latin typeface="Calibri" charset="0"/>
              </a:rPr>
              <a:t>Sexual mode: environmental conditions change, become less favorable/unpredictable </a:t>
            </a:r>
          </a:p>
          <a:p>
            <a:pPr lvl="2"/>
            <a:r>
              <a:rPr lang="en-US" dirty="0">
                <a:latin typeface="Calibri" charset="0"/>
              </a:rPr>
              <a:t>Genetic variation </a:t>
            </a:r>
            <a:r>
              <a:rPr lang="en-US" dirty="0">
                <a:latin typeface="Calibri" charset="0"/>
                <a:sym typeface="Wingdings" charset="0"/>
              </a:rPr>
              <a:t> </a:t>
            </a:r>
          </a:p>
          <a:p>
            <a:pPr lvl="2">
              <a:buFont typeface="Arial" charset="0"/>
              <a:buNone/>
            </a:pPr>
            <a:r>
              <a:rPr lang="en-US" dirty="0">
                <a:latin typeface="Calibri" charset="0"/>
                <a:sym typeface="Symbol" charset="0"/>
              </a:rPr>
              <a:t> </a:t>
            </a:r>
            <a:r>
              <a:rPr lang="en-US" dirty="0">
                <a:latin typeface="Calibri" charset="0"/>
                <a:sym typeface="Wingdings" charset="0"/>
              </a:rPr>
              <a:t>capacity for adaptation</a:t>
            </a:r>
            <a:endParaRPr lang="en-US" dirty="0">
              <a:latin typeface="Calibri" charset="0"/>
            </a:endParaRPr>
          </a:p>
        </p:txBody>
      </p:sp>
      <p:pic>
        <p:nvPicPr>
          <p:cNvPr id="71685" name="Picture 5" descr="26_03AsexualSexual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5" t="1399" r="16965" b="3690"/>
          <a:stretch>
            <a:fillRect/>
          </a:stretch>
        </p:blipFill>
        <p:spPr bwMode="auto">
          <a:xfrm>
            <a:off x="5111334" y="2857673"/>
            <a:ext cx="3544916" cy="375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50883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0"/>
            <a:ext cx="6478134" cy="84545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30629" y="1759857"/>
            <a:ext cx="8556171" cy="4272642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b="0" dirty="0" smtClean="0">
                <a:latin typeface="Calibri" charset="0"/>
              </a:rPr>
              <a:t>To understand sources </a:t>
            </a:r>
            <a:r>
              <a:rPr lang="en-US" sz="2800" b="0" dirty="0" smtClean="0">
                <a:latin typeface="Calibri" charset="0"/>
              </a:rPr>
              <a:t>of genetic variation, in particular</a:t>
            </a:r>
          </a:p>
          <a:p>
            <a:pPr lvl="2" indent="-4572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Mutation</a:t>
            </a:r>
          </a:p>
          <a:p>
            <a:pPr lvl="2" indent="-457200">
              <a:buFont typeface="Arial"/>
              <a:buChar char="•"/>
            </a:pPr>
            <a:r>
              <a:rPr lang="en-US" dirty="0" smtClean="0">
                <a:latin typeface="Calibri" charset="0"/>
              </a:rPr>
              <a:t>Sex </a:t>
            </a:r>
            <a:r>
              <a:rPr lang="en-US" dirty="0" smtClean="0">
                <a:latin typeface="Calibri" charset="0"/>
              </a:rPr>
              <a:t>(and no sex)</a:t>
            </a:r>
            <a:endParaRPr lang="en-US" dirty="0" smtClean="0">
              <a:latin typeface="Calibri" charset="0"/>
            </a:endParaRPr>
          </a:p>
          <a:p>
            <a:pPr lvl="1" indent="-457200">
              <a:buClrTx/>
            </a:pPr>
            <a:r>
              <a:rPr lang="en-US" dirty="0" smtClean="0">
                <a:latin typeface="Calibri" charset="0"/>
              </a:rPr>
              <a:t>To understand patterns </a:t>
            </a:r>
            <a:r>
              <a:rPr lang="en-US" dirty="0" smtClean="0">
                <a:latin typeface="Calibri" charset="0"/>
              </a:rPr>
              <a:t>of inheritance, </a:t>
            </a:r>
            <a:r>
              <a:rPr lang="en-US" dirty="0" smtClean="0">
                <a:latin typeface="Calibri" charset="0"/>
              </a:rPr>
              <a:t>beyond the monohybrid crosses</a:t>
            </a:r>
          </a:p>
          <a:p>
            <a:pPr lvl="1" indent="-457200">
              <a:buClrTx/>
            </a:pPr>
            <a:r>
              <a:rPr lang="en-US" dirty="0" smtClean="0">
                <a:latin typeface="Calibri" charset="0"/>
              </a:rPr>
              <a:t>To understand that genetic variation and patterns of inheritance are keys to understanding the process of evolution.  </a:t>
            </a:r>
            <a:endParaRPr lang="en-US" dirty="0" smtClean="0">
              <a:latin typeface="Calibri" charset="0"/>
            </a:endParaRPr>
          </a:p>
          <a:p>
            <a:pPr lvl="2" indent="-457200">
              <a:buFont typeface="Arial"/>
              <a:buChar char="•"/>
            </a:pPr>
            <a:endParaRPr lang="en-US" b="0" dirty="0" smtClean="0">
              <a:latin typeface="Calibri" charset="0"/>
            </a:endParaRPr>
          </a:p>
        </p:txBody>
      </p:sp>
      <p:pic>
        <p:nvPicPr>
          <p:cNvPr id="4" name="Picture 2" descr="http://chicagobookclinic.org/wp-content/uploads/2010/09/dart_tar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743" y="0"/>
            <a:ext cx="2732314" cy="15157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82119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parthenogenesis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parthenos</a:t>
            </a:r>
            <a:r>
              <a:rPr lang="en-US" dirty="0" smtClean="0"/>
              <a:t>” (virgin) + “genesis” (creation)</a:t>
            </a:r>
          </a:p>
          <a:p>
            <a:r>
              <a:rPr lang="en-US" dirty="0" smtClean="0"/>
              <a:t>Offspring produced asexually (w/out male) from an oocyte</a:t>
            </a:r>
          </a:p>
          <a:p>
            <a:r>
              <a:rPr lang="en-US" dirty="0" smtClean="0"/>
              <a:t>Maintenance of 2N genomic balance via</a:t>
            </a:r>
          </a:p>
          <a:p>
            <a:pPr lvl="1"/>
            <a:r>
              <a:rPr lang="en-US" dirty="0" smtClean="0"/>
              <a:t>Fusion of two 1N oocyte polar bodies </a:t>
            </a:r>
            <a:r>
              <a:rPr lang="en-US" dirty="0" smtClean="0">
                <a:sym typeface="Wingdings"/>
              </a:rPr>
              <a:t> 2N zygote</a:t>
            </a:r>
          </a:p>
          <a:p>
            <a:pPr lvl="1"/>
            <a:r>
              <a:rPr lang="en-US" dirty="0" smtClean="0">
                <a:sym typeface="Wingdings"/>
              </a:rPr>
              <a:t>Restricting meiosis to only one division in oocyte  2N egg</a:t>
            </a:r>
          </a:p>
          <a:p>
            <a:r>
              <a:rPr lang="en-US" dirty="0" smtClean="0">
                <a:sym typeface="Wingdings"/>
              </a:rPr>
              <a:t>Can be facultative (cyclical) or obligate (strictly asexual, lack males)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9573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" y="0"/>
            <a:ext cx="8287657" cy="6517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Obligate </a:t>
            </a:r>
            <a:r>
              <a:rPr lang="en-US" dirty="0" err="1" smtClean="0"/>
              <a:t>parthenogen</a:t>
            </a:r>
            <a:r>
              <a:rPr lang="en-US" dirty="0" smtClean="0"/>
              <a:t>: whiptail lizard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9" y="1052826"/>
            <a:ext cx="8991602" cy="5724211"/>
          </a:xfrm>
        </p:spPr>
        <p:txBody>
          <a:bodyPr/>
          <a:lstStyle/>
          <a:p>
            <a:r>
              <a:rPr lang="en-US" sz="2400" dirty="0" smtClean="0"/>
              <a:t>Lutes </a:t>
            </a:r>
            <a:r>
              <a:rPr lang="en-US" sz="2400" i="1" dirty="0" smtClean="0"/>
              <a:t>et al</a:t>
            </a:r>
            <a:r>
              <a:rPr lang="en-US" sz="2400" dirty="0" smtClean="0"/>
              <a:t>. (2010).  </a:t>
            </a:r>
            <a:r>
              <a:rPr lang="en-US" sz="2400" i="1" dirty="0" smtClean="0"/>
              <a:t>Nature</a:t>
            </a:r>
            <a:r>
              <a:rPr lang="en-US" sz="2400" dirty="0" smtClean="0"/>
              <a:t> 464(7286): 283-286.</a:t>
            </a:r>
          </a:p>
          <a:p>
            <a:r>
              <a:rPr lang="en-US" sz="2400" dirty="0" smtClean="0"/>
              <a:t>No males, maintain stable </a:t>
            </a:r>
            <a:r>
              <a:rPr lang="en-US" sz="2400" dirty="0" err="1" smtClean="0"/>
              <a:t>diploidy</a:t>
            </a:r>
            <a:r>
              <a:rPr lang="en-US" sz="2400" dirty="0" smtClean="0"/>
              <a:t> &amp; </a:t>
            </a:r>
            <a:r>
              <a:rPr lang="en-US" sz="2400" dirty="0" err="1" smtClean="0"/>
              <a:t>heterozygosity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Mechanisms</a:t>
            </a:r>
          </a:p>
          <a:p>
            <a:pPr lvl="1"/>
            <a:r>
              <a:rPr lang="en-US" sz="2400" dirty="0" smtClean="0"/>
              <a:t>Chromosomes originally from hybridization of two sexual </a:t>
            </a:r>
            <a:r>
              <a:rPr lang="en-US" sz="2400" dirty="0" err="1" smtClean="0"/>
              <a:t>spp</a:t>
            </a:r>
            <a:endParaRPr lang="en-US" sz="2400" dirty="0" smtClean="0"/>
          </a:p>
          <a:p>
            <a:pPr lvl="1"/>
            <a:r>
              <a:rPr lang="en-US" sz="2400" dirty="0" smtClean="0"/>
              <a:t>Bivalent chromosomes of meiosis form only between sister chromatids from one of the parent species (suppression of homologous chromosome pairing to retain </a:t>
            </a:r>
            <a:r>
              <a:rPr lang="en-US" sz="2400" dirty="0" err="1" smtClean="0"/>
              <a:t>heterozygosity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err="1" smtClean="0"/>
              <a:t>Diploidy</a:t>
            </a:r>
            <a:r>
              <a:rPr lang="en-US" sz="2400" dirty="0" smtClean="0"/>
              <a:t> maintained by DNA </a:t>
            </a:r>
            <a:r>
              <a:rPr lang="en-US" sz="2400" dirty="0" err="1" smtClean="0"/>
              <a:t>endoreplication</a:t>
            </a:r>
            <a:r>
              <a:rPr lang="en-US" sz="2400" dirty="0" smtClean="0"/>
              <a:t> cycle in oocyte – cells increase DNA content without dividing – enter meiosis w/ 2x amount of DNA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462" y="2021119"/>
            <a:ext cx="2456504" cy="1636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035684" y="3041501"/>
            <a:ext cx="187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 smtClean="0"/>
              <a:t>Aspedoscelis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2654868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8-01 at 3.52.04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"/>
          <a:stretch/>
        </p:blipFill>
        <p:spPr>
          <a:xfrm>
            <a:off x="1426236" y="0"/>
            <a:ext cx="644709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15579" y="634787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Lutes </a:t>
            </a:r>
            <a:r>
              <a:rPr lang="en-US" sz="1400" i="1" dirty="0"/>
              <a:t>et al</a:t>
            </a:r>
            <a:r>
              <a:rPr lang="en-US" sz="1400" dirty="0"/>
              <a:t>. (2010).  </a:t>
            </a:r>
            <a:r>
              <a:rPr lang="en-US" sz="1400" i="1" dirty="0"/>
              <a:t>Nature</a:t>
            </a:r>
            <a:r>
              <a:rPr lang="en-US" sz="1400" dirty="0"/>
              <a:t> 464(7286): 283-</a:t>
            </a:r>
            <a:r>
              <a:rPr lang="en-US" sz="1400" dirty="0" smtClean="0"/>
              <a:t>286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214497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Beyond Mendel’s Laws</a:t>
            </a:r>
            <a:endParaRPr lang="en-US" dirty="0"/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>
                <a:latin typeface="Calibri" charset="0"/>
              </a:rPr>
              <a:t>More the norm than the exception</a:t>
            </a:r>
          </a:p>
          <a:p>
            <a:r>
              <a:rPr lang="en-US">
                <a:latin typeface="Calibri" charset="0"/>
              </a:rPr>
              <a:t>Some examples</a:t>
            </a:r>
          </a:p>
          <a:p>
            <a:pPr lvl="1"/>
            <a:r>
              <a:rPr lang="en-US">
                <a:latin typeface="Calibri" charset="0"/>
              </a:rPr>
              <a:t>Incomplete dominance</a:t>
            </a:r>
          </a:p>
          <a:p>
            <a:pPr lvl="1"/>
            <a:r>
              <a:rPr lang="en-US">
                <a:latin typeface="Calibri" charset="0"/>
              </a:rPr>
              <a:t>Codominance</a:t>
            </a:r>
          </a:p>
          <a:p>
            <a:pPr lvl="1"/>
            <a:r>
              <a:rPr lang="en-US">
                <a:latin typeface="Calibri" charset="0"/>
              </a:rPr>
              <a:t>Pleiotropy</a:t>
            </a:r>
          </a:p>
          <a:p>
            <a:pPr lvl="1"/>
            <a:r>
              <a:rPr lang="en-US">
                <a:latin typeface="Calibri" charset="0"/>
              </a:rPr>
              <a:t>Polygenic inheritance</a:t>
            </a:r>
          </a:p>
          <a:p>
            <a:pPr lvl="1"/>
            <a:r>
              <a:rPr lang="en-US">
                <a:latin typeface="Calibri" charset="0"/>
              </a:rPr>
              <a:t>Sex-linked inheritance</a:t>
            </a:r>
          </a:p>
        </p:txBody>
      </p:sp>
    </p:spTree>
    <p:extLst>
      <p:ext uri="{BB962C8B-B14F-4D97-AF65-F5344CB8AC3E}">
        <p14:creationId xmlns:p14="http://schemas.microsoft.com/office/powerpoint/2010/main" val="102366632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Calibri" charset="0"/>
              </a:rPr>
              <a:t>F</a:t>
            </a:r>
            <a:r>
              <a:rPr lang="en-US" sz="2400" baseline="-25000" dirty="0" smtClean="0">
                <a:latin typeface="Calibri" charset="0"/>
              </a:rPr>
              <a:t>1</a:t>
            </a:r>
            <a:r>
              <a:rPr lang="en-US" sz="2400" dirty="0" smtClean="0">
                <a:latin typeface="Calibri" charset="0"/>
              </a:rPr>
              <a:t> hybrids of a homozygous cross (dominant + recessive) have phenotypes in between parents, e.g. </a:t>
            </a:r>
          </a:p>
          <a:p>
            <a:pPr lvl="1">
              <a:defRPr/>
            </a:pPr>
            <a:r>
              <a:rPr lang="en-US" sz="2400" dirty="0" smtClean="0">
                <a:latin typeface="Calibri" charset="0"/>
              </a:rPr>
              <a:t>pink color in 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2400" dirty="0">
                <a:latin typeface="Calibri" charset="0"/>
              </a:rPr>
              <a:t> </a:t>
            </a:r>
            <a:r>
              <a:rPr lang="en-US" sz="2400" dirty="0" smtClean="0">
                <a:latin typeface="Calibri" charset="0"/>
              </a:rPr>
              <a:t>   snapdragons </a:t>
            </a:r>
          </a:p>
        </p:txBody>
      </p:sp>
      <p:pic>
        <p:nvPicPr>
          <p:cNvPr id="45059" name="Picture 3" descr="09_19Hypercholesterolemi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5" b="17355"/>
          <a:stretch>
            <a:fillRect/>
          </a:stretch>
        </p:blipFill>
        <p:spPr bwMode="auto">
          <a:xfrm>
            <a:off x="3352800" y="3810000"/>
            <a:ext cx="5638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09_UN03IncompleteDominanc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5" b="28725"/>
          <a:stretch>
            <a:fillRect/>
          </a:stretch>
        </p:blipFill>
        <p:spPr bwMode="auto">
          <a:xfrm>
            <a:off x="3406775" y="1524000"/>
            <a:ext cx="5584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429000"/>
            <a:ext cx="350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buFontTx/>
              <a:buChar char="-"/>
              <a:defRPr/>
            </a:pPr>
            <a:r>
              <a:rPr lang="en-US" sz="2400" dirty="0" smtClean="0">
                <a:latin typeface="Calibri" charset="0"/>
              </a:rPr>
              <a:t>Hypercholesterolemia</a:t>
            </a:r>
          </a:p>
          <a:p>
            <a:pPr marL="57150" indent="0">
              <a:buFont typeface="Arial" charset="0"/>
              <a:buNone/>
              <a:defRPr/>
            </a:pPr>
            <a:r>
              <a:rPr lang="en-US" sz="2400" dirty="0" smtClean="0">
                <a:latin typeface="Calibri" charset="0"/>
              </a:rPr>
              <a:t>      in </a:t>
            </a:r>
            <a:r>
              <a:rPr lang="en-US" sz="2400" dirty="0" smtClean="0">
                <a:latin typeface="Calibri" charset="0"/>
              </a:rPr>
              <a:t>humans</a:t>
            </a: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71098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Multiple Alleles &amp; </a:t>
            </a:r>
            <a:r>
              <a:rPr lang="en-US" dirty="0" err="1" smtClean="0"/>
              <a:t>Codominance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419600" cy="6019800"/>
          </a:xfrm>
        </p:spPr>
        <p:txBody>
          <a:bodyPr/>
          <a:lstStyle/>
          <a:p>
            <a:r>
              <a:rPr lang="en-US" sz="2800">
                <a:latin typeface="Calibri" charset="0"/>
              </a:rPr>
              <a:t>Many genes exist as </a:t>
            </a:r>
            <a:r>
              <a:rPr lang="en-US" sz="2800" u="sng">
                <a:latin typeface="Calibri" charset="0"/>
              </a:rPr>
              <a:t>multiple alleles</a:t>
            </a:r>
            <a:r>
              <a:rPr lang="en-US" sz="2800">
                <a:latin typeface="Calibri" charset="0"/>
              </a:rPr>
              <a:t> in a population (keep in mind that an individual will only carry up to two alleles for a particular gene), e.g. human ABO blood groups (Fig. 9.20)</a:t>
            </a:r>
          </a:p>
          <a:p>
            <a:r>
              <a:rPr lang="en-US" sz="2800">
                <a:latin typeface="Calibri" charset="0"/>
              </a:rPr>
              <a:t>I</a:t>
            </a:r>
            <a:r>
              <a:rPr lang="en-US" sz="2800" baseline="30000">
                <a:latin typeface="Calibri" charset="0"/>
              </a:rPr>
              <a:t>A</a:t>
            </a:r>
            <a:r>
              <a:rPr lang="en-US" sz="2800">
                <a:latin typeface="Calibri" charset="0"/>
              </a:rPr>
              <a:t> &amp; I</a:t>
            </a:r>
            <a:r>
              <a:rPr lang="en-US" sz="2800" baseline="30000">
                <a:latin typeface="Calibri" charset="0"/>
              </a:rPr>
              <a:t>B</a:t>
            </a:r>
            <a:r>
              <a:rPr lang="en-US" sz="2800">
                <a:latin typeface="Calibri" charset="0"/>
              </a:rPr>
              <a:t> alleles exhibit </a:t>
            </a:r>
            <a:r>
              <a:rPr lang="en-US" sz="2800" u="sng">
                <a:latin typeface="Calibri" charset="0"/>
              </a:rPr>
              <a:t>codominance</a:t>
            </a:r>
            <a:r>
              <a:rPr lang="en-US" sz="2800">
                <a:latin typeface="Calibri" charset="0"/>
              </a:rPr>
              <a:t> – both alleles expressed in heterozygotes</a:t>
            </a:r>
          </a:p>
        </p:txBody>
      </p:sp>
      <p:pic>
        <p:nvPicPr>
          <p:cNvPr id="46083" name="Picture 3" descr="09_20_ABOBloodGroup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1" r="46867" b="19768"/>
          <a:stretch>
            <a:fillRect/>
          </a:stretch>
        </p:blipFill>
        <p:spPr bwMode="auto">
          <a:xfrm>
            <a:off x="4302125" y="1295400"/>
            <a:ext cx="4841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25453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dirty="0" err="1" smtClean="0"/>
              <a:t>Pleiotropy</a:t>
            </a:r>
            <a:endParaRPr lang="en-US" sz="3200" dirty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r>
              <a:rPr lang="en-US" sz="2400">
                <a:latin typeface="Calibri" charset="0"/>
              </a:rPr>
              <a:t>Impact of a single gene on more than one trait, e.g. sickle-cell disease</a:t>
            </a:r>
          </a:p>
          <a:p>
            <a:endParaRPr lang="en-US" sz="2800">
              <a:latin typeface="Calibri" charset="0"/>
            </a:endParaRPr>
          </a:p>
        </p:txBody>
      </p:sp>
      <p:pic>
        <p:nvPicPr>
          <p:cNvPr id="47107" name="Picture 3" descr="09_21_SicklecellDiseas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7" r="12688"/>
          <a:stretch>
            <a:fillRect/>
          </a:stretch>
        </p:blipFill>
        <p:spPr bwMode="auto">
          <a:xfrm>
            <a:off x="0" y="3119438"/>
            <a:ext cx="3733800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3" descr="09_21SickleCells-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1" t="-862" r="12952" b="2904"/>
          <a:stretch>
            <a:fillRect/>
          </a:stretch>
        </p:blipFill>
        <p:spPr bwMode="auto">
          <a:xfrm>
            <a:off x="7389813" y="5062538"/>
            <a:ext cx="1754187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09_UN04Pleiotropy-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52" b="26830"/>
          <a:stretch>
            <a:fillRect/>
          </a:stretch>
        </p:blipFill>
        <p:spPr bwMode="auto">
          <a:xfrm>
            <a:off x="2057400" y="1143000"/>
            <a:ext cx="502920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0_21SickleCellDisease-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1" b="22179"/>
          <a:stretch>
            <a:fillRect/>
          </a:stretch>
        </p:blipFill>
        <p:spPr bwMode="auto">
          <a:xfrm>
            <a:off x="3810000" y="3124200"/>
            <a:ext cx="4343400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32005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Polygenic Inheritance</a:t>
            </a:r>
            <a:endParaRPr lang="en-US" sz="3200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r>
              <a:rPr lang="en-US" sz="2000" dirty="0">
                <a:latin typeface="Calibri" charset="0"/>
              </a:rPr>
              <a:t>Additive effects of two or more genes on a single phenotype, e.g. skin color in </a:t>
            </a:r>
            <a:r>
              <a:rPr lang="en-US" sz="2000" dirty="0" smtClean="0">
                <a:latin typeface="Calibri" charset="0"/>
              </a:rPr>
              <a:t>humans</a:t>
            </a:r>
            <a:endParaRPr lang="en-US" sz="2000" dirty="0">
              <a:latin typeface="Calibri" charset="0"/>
            </a:endParaRPr>
          </a:p>
        </p:txBody>
      </p:sp>
      <p:pic>
        <p:nvPicPr>
          <p:cNvPr id="49155" name="Picture 5" descr="09_22_PolygenicInherit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2214563"/>
            <a:ext cx="6018212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09_UN05PolygenicInherita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7" b="24591"/>
          <a:stretch>
            <a:fillRect/>
          </a:stretch>
        </p:blipFill>
        <p:spPr bwMode="auto">
          <a:xfrm>
            <a:off x="3276600" y="1143000"/>
            <a:ext cx="586740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098907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6964"/>
            <a:ext cx="9144000" cy="46877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Sex</a:t>
            </a:r>
            <a:r>
              <a:rPr lang="en-US" sz="3600" dirty="0"/>
              <a:t>-linked Genes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0" y="434684"/>
            <a:ext cx="9601200" cy="6270915"/>
          </a:xfrm>
        </p:spPr>
        <p:txBody>
          <a:bodyPr/>
          <a:lstStyle/>
          <a:p>
            <a:r>
              <a:rPr lang="en-US" sz="2000" dirty="0">
                <a:latin typeface="Calibri" charset="0"/>
              </a:rPr>
              <a:t>Sex chromosomes influence inheritance of certain traits</a:t>
            </a:r>
          </a:p>
          <a:p>
            <a:r>
              <a:rPr lang="en-US" sz="2000" dirty="0">
                <a:latin typeface="Calibri" charset="0"/>
              </a:rPr>
              <a:t>In humans, males are XY &amp; females are XX</a:t>
            </a:r>
          </a:p>
          <a:p>
            <a:r>
              <a:rPr lang="en-US" sz="2000" dirty="0">
                <a:latin typeface="Calibri" charset="0"/>
              </a:rPr>
              <a:t>Sex-linked gene - any gene located on a sex chromosome</a:t>
            </a:r>
          </a:p>
          <a:p>
            <a:pPr lvl="1"/>
            <a:r>
              <a:rPr lang="en-US" sz="2000" dirty="0">
                <a:latin typeface="Calibri" charset="0"/>
              </a:rPr>
              <a:t>Most are found on X chromosome </a:t>
            </a:r>
          </a:p>
          <a:p>
            <a:r>
              <a:rPr lang="en-US" sz="2000" dirty="0">
                <a:latin typeface="Calibri" charset="0"/>
              </a:rPr>
              <a:t>Red-green color blindness is common human sex-linked disorder</a:t>
            </a:r>
          </a:p>
        </p:txBody>
      </p:sp>
      <p:pic>
        <p:nvPicPr>
          <p:cNvPr id="50179" name="Picture 2" descr="09_29XYChromosome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003800"/>
            <a:ext cx="236220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 descr="09_UN07SexLinkedTrait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97" b="31982"/>
          <a:stretch>
            <a:fillRect/>
          </a:stretch>
        </p:blipFill>
        <p:spPr bwMode="auto">
          <a:xfrm>
            <a:off x="304800" y="2438400"/>
            <a:ext cx="854868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01276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Extension of Mendel’s Work</a:t>
            </a:r>
            <a:endParaRPr lang="en-US" sz="3200" dirty="0"/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r>
              <a:rPr lang="en-US" sz="2400">
                <a:latin typeface="Calibri" charset="0"/>
              </a:rPr>
              <a:t>Linked genes</a:t>
            </a:r>
          </a:p>
          <a:p>
            <a:pPr lvl="1"/>
            <a:r>
              <a:rPr lang="en-US" sz="2400">
                <a:latin typeface="Calibri" charset="0"/>
              </a:rPr>
              <a:t>Located in close proximity on a chromosome</a:t>
            </a:r>
          </a:p>
          <a:p>
            <a:pPr lvl="1"/>
            <a:r>
              <a:rPr lang="en-US" sz="2400">
                <a:latin typeface="Calibri" charset="0"/>
              </a:rPr>
              <a:t>Inherited as a set, thus do not follow Mendel’s law of independent assortment</a:t>
            </a:r>
          </a:p>
          <a:p>
            <a:r>
              <a:rPr lang="en-US" sz="2400">
                <a:latin typeface="Calibri" charset="0"/>
              </a:rPr>
              <a:t>First discovered by Thomas Morgan in early 1900’s – a dihybrid cross of GgLl x ggll fruit flies yielded unexpected frequencies of phenotypes (genotypes) </a:t>
            </a:r>
            <a:endParaRPr lang="en-US">
              <a:latin typeface="Calibri" charset="0"/>
            </a:endParaRPr>
          </a:p>
        </p:txBody>
      </p:sp>
      <p:pic>
        <p:nvPicPr>
          <p:cNvPr id="53251" name="Picture 3" descr="09_25MorganCross_2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36888"/>
            <a:ext cx="4953000" cy="382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Content Placeholder 2"/>
          <p:cNvSpPr txBox="1">
            <a:spLocks/>
          </p:cNvSpPr>
          <p:nvPr/>
        </p:nvSpPr>
        <p:spPr bwMode="auto">
          <a:xfrm>
            <a:off x="0" y="3505200"/>
            <a:ext cx="403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Calibri" charset="0"/>
              </a:rPr>
              <a:t>Genes for body color &amp; wing shape were linked (i.e., G w/ L &amp; g w/ l) so inherited together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>
                <a:latin typeface="Calibri" charset="0"/>
              </a:rPr>
              <a:t>Meiosis </a:t>
            </a:r>
            <a:r>
              <a:rPr lang="en-US">
                <a:latin typeface="Calibri" charset="0"/>
                <a:sym typeface="Wingdings" charset="0"/>
              </a:rPr>
              <a:t> gametes w/ only two genotypes, GL &amp; gl</a:t>
            </a: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34826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Mutation - overview</a:t>
            </a:r>
            <a:endParaRPr lang="en-US" dirty="0">
              <a:latin typeface="Calibri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3097795"/>
          </a:xfrm>
        </p:spPr>
        <p:txBody>
          <a:bodyPr/>
          <a:lstStyle/>
          <a:p>
            <a:r>
              <a:rPr lang="en-US" sz="2400" dirty="0">
                <a:latin typeface="Calibri" charset="0"/>
              </a:rPr>
              <a:t>Any change in the nucleotide sequence of </a:t>
            </a:r>
            <a:r>
              <a:rPr lang="en-US" sz="2400" b="1" dirty="0">
                <a:latin typeface="Calibri" charset="0"/>
              </a:rPr>
              <a:t>DNA</a:t>
            </a:r>
            <a:r>
              <a:rPr lang="en-US" sz="2400" dirty="0">
                <a:latin typeface="Calibri" charset="0"/>
              </a:rPr>
              <a:t> which can change the amino acids in a </a:t>
            </a:r>
            <a:r>
              <a:rPr lang="en-US" sz="2400" dirty="0" smtClean="0">
                <a:latin typeface="Calibri" charset="0"/>
              </a:rPr>
              <a:t>protein </a:t>
            </a:r>
          </a:p>
          <a:p>
            <a:r>
              <a:rPr lang="en-US" sz="2400" dirty="0">
                <a:latin typeface="Calibri" charset="0"/>
              </a:rPr>
              <a:t>Mutations can involve</a:t>
            </a:r>
          </a:p>
          <a:p>
            <a:pPr lvl="2"/>
            <a:r>
              <a:rPr lang="en-US" sz="2400" dirty="0">
                <a:latin typeface="Calibri" charset="0"/>
              </a:rPr>
              <a:t>large regions of a chromosome</a:t>
            </a:r>
          </a:p>
          <a:p>
            <a:pPr lvl="2"/>
            <a:r>
              <a:rPr lang="en-US" sz="2400" dirty="0">
                <a:latin typeface="Calibri" charset="0"/>
              </a:rPr>
              <a:t>a single nucleotide </a:t>
            </a:r>
            <a:r>
              <a:rPr lang="en-US" sz="2400" dirty="0" smtClean="0">
                <a:latin typeface="Calibri" charset="0"/>
              </a:rPr>
              <a:t>pair</a:t>
            </a:r>
          </a:p>
          <a:p>
            <a:r>
              <a:rPr lang="en-US" sz="2400" dirty="0" smtClean="0">
                <a:latin typeface="Calibri" charset="0"/>
              </a:rPr>
              <a:t>Can occur in the reproductive (</a:t>
            </a:r>
            <a:r>
              <a:rPr lang="en-US" sz="2400" dirty="0" err="1" smtClean="0">
                <a:latin typeface="Calibri" charset="0"/>
              </a:rPr>
              <a:t>germline</a:t>
            </a:r>
            <a:r>
              <a:rPr lang="en-US" sz="2400" dirty="0" smtClean="0">
                <a:latin typeface="Calibri" charset="0"/>
              </a:rPr>
              <a:t>) cells or in somatic (non-reproductive) cells</a:t>
            </a:r>
          </a:p>
          <a:p>
            <a:pPr marL="274637" lvl="1" indent="0">
              <a:buNone/>
            </a:pPr>
            <a:endParaRPr lang="en-US" sz="2400" dirty="0">
              <a:latin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950" y="3947776"/>
            <a:ext cx="2760686" cy="2070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4012195"/>
            <a:ext cx="6521124" cy="355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alibri" charset="0"/>
              </a:rPr>
              <a:t>Can be caused by external (mutagens) or internal (spontaneous) factors, including</a:t>
            </a:r>
          </a:p>
          <a:p>
            <a:pPr lvl="2"/>
            <a:r>
              <a:rPr lang="en-US" sz="2400" dirty="0" smtClean="0">
                <a:latin typeface="Calibri" charset="0"/>
              </a:rPr>
              <a:t>DNA replication errors</a:t>
            </a:r>
          </a:p>
          <a:p>
            <a:pPr lvl="2"/>
            <a:r>
              <a:rPr lang="en-US" sz="2400" dirty="0" smtClean="0">
                <a:latin typeface="Calibri" charset="0"/>
              </a:rPr>
              <a:t>transcription errors</a:t>
            </a:r>
          </a:p>
          <a:p>
            <a:pPr lvl="2"/>
            <a:r>
              <a:rPr lang="en-US" sz="2400" dirty="0" smtClean="0">
                <a:latin typeface="Calibri" charset="0"/>
              </a:rPr>
              <a:t>code sequence transpositions</a:t>
            </a:r>
          </a:p>
          <a:p>
            <a:pPr marL="274637" lvl="1" indent="0">
              <a:buFont typeface="Arial" pitchFamily="34" charset="0"/>
              <a:buNone/>
            </a:pP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42775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Mutation - source of genetic variation</a:t>
            </a:r>
            <a:endParaRPr lang="en-US" dirty="0">
              <a:latin typeface="Calibri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-1" y="901670"/>
            <a:ext cx="9079581" cy="5836547"/>
          </a:xfrm>
          <a:ln>
            <a:solidFill>
              <a:srgbClr val="61F6FF"/>
            </a:solidFill>
          </a:ln>
        </p:spPr>
        <p:txBody>
          <a:bodyPr/>
          <a:lstStyle/>
          <a:p>
            <a:r>
              <a:rPr lang="en-US" dirty="0" smtClean="0">
                <a:latin typeface="Calibri" charset="0"/>
              </a:rPr>
              <a:t>Types </a:t>
            </a:r>
            <a:endParaRPr lang="en-US" sz="2400" dirty="0" smtClean="0">
              <a:latin typeface="Calibri" charset="0"/>
            </a:endParaRPr>
          </a:p>
          <a:p>
            <a:pPr lvl="1"/>
            <a:r>
              <a:rPr lang="en-US" sz="2000" dirty="0" smtClean="0"/>
              <a:t>Mutation </a:t>
            </a:r>
            <a:r>
              <a:rPr lang="en-US" sz="2000" dirty="0"/>
              <a:t>in non-coding genomic </a:t>
            </a:r>
            <a:r>
              <a:rPr lang="en-US" sz="2000" dirty="0" smtClean="0"/>
              <a:t>sequences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no </a:t>
            </a:r>
            <a:r>
              <a:rPr lang="en-US" sz="2000" dirty="0"/>
              <a:t>known effect upon organism traits or metabolism</a:t>
            </a:r>
          </a:p>
          <a:p>
            <a:pPr lvl="1"/>
            <a:r>
              <a:rPr lang="en-US" sz="2000" dirty="0"/>
              <a:t>Beneficial mutations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inherited </a:t>
            </a:r>
            <a:r>
              <a:rPr lang="en-US" sz="2000" dirty="0"/>
              <a:t>traits of greater fitness or reproductive success</a:t>
            </a:r>
          </a:p>
          <a:p>
            <a:pPr lvl="1"/>
            <a:r>
              <a:rPr lang="en-US" sz="2000" dirty="0"/>
              <a:t>Adverse (including some carcinogenic) mutations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inherited </a:t>
            </a:r>
            <a:r>
              <a:rPr lang="en-US" sz="2000" dirty="0"/>
              <a:t>traits of reduced fitness or reproductive success</a:t>
            </a:r>
          </a:p>
          <a:p>
            <a:endParaRPr lang="en-US" dirty="0" smtClean="0">
              <a:latin typeface="Calibri" charset="0"/>
            </a:endParaRPr>
          </a:p>
          <a:p>
            <a:pPr marL="274637" lvl="1" indent="0">
              <a:buNone/>
            </a:pPr>
            <a:endParaRPr lang="en-US" sz="2400" dirty="0">
              <a:latin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98" y="3018348"/>
            <a:ext cx="4175283" cy="2714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300736" y="5722270"/>
            <a:ext cx="3778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Mutations in carrots have produced overt color distinctions. USDA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193191"/>
            <a:ext cx="5217912" cy="5519630"/>
          </a:xfrm>
          <a:prstGeom prst="rect">
            <a:avLst/>
          </a:prstGeom>
          <a:noFill/>
          <a:ln w="9525">
            <a:solidFill>
              <a:srgbClr val="61F6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20000"/>
              </a:spcBef>
              <a:spcAft>
                <a:spcPts val="600"/>
              </a:spcAft>
              <a:buFont typeface="Arial"/>
              <a:buChar char="•"/>
              <a:defRPr sz="2800" b="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800" b="0"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 dirty="0" smtClean="0"/>
              <a:t>Non-heritable mitochondrial mutations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different coding instructions for mitochondrial proteins</a:t>
            </a:r>
          </a:p>
          <a:p>
            <a:pPr lvl="1"/>
            <a:r>
              <a:rPr lang="en-US" sz="2000" dirty="0" smtClean="0"/>
              <a:t>Lethal or carcinogenic mutations that threaten the life of the organism, but are not heritable</a:t>
            </a:r>
          </a:p>
          <a:p>
            <a:pPr lvl="1"/>
            <a:r>
              <a:rPr lang="en-US" sz="2000" b="1" dirty="0" smtClean="0"/>
              <a:t>Mutations that diversify the genome and may assist in future generation adaptability</a:t>
            </a:r>
          </a:p>
          <a:p>
            <a:endParaRPr lang="en-US" dirty="0" smtClean="0">
              <a:latin typeface="Calibri" charset="0"/>
            </a:endParaRPr>
          </a:p>
          <a:p>
            <a:pPr marL="274637" lvl="1" indent="0">
              <a:buFont typeface="Arial" pitchFamily="34" charset="0"/>
              <a:buNone/>
            </a:pPr>
            <a:endParaRPr lang="en-US" sz="24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86621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2"/>
          <p:cNvSpPr>
            <a:spLocks noGrp="1"/>
          </p:cNvSpPr>
          <p:nvPr>
            <p:ph idx="1"/>
          </p:nvPr>
        </p:nvSpPr>
        <p:spPr>
          <a:xfrm>
            <a:off x="0" y="524530"/>
            <a:ext cx="4572000" cy="6333470"/>
          </a:xfrm>
        </p:spPr>
        <p:txBody>
          <a:bodyPr/>
          <a:lstStyle/>
          <a:p>
            <a:pPr marL="457200" indent="-457200">
              <a:buFont typeface="Arial" charset="0"/>
              <a:buAutoNum type="alphaLcParenBoth"/>
            </a:pPr>
            <a:r>
              <a:rPr lang="en-US" sz="2400" dirty="0">
                <a:latin typeface="Calibri" charset="0"/>
              </a:rPr>
              <a:t>Base substitution – replacement of one base by </a:t>
            </a:r>
            <a:r>
              <a:rPr lang="en-US" sz="2400" dirty="0" smtClean="0">
                <a:latin typeface="Calibri" charset="0"/>
              </a:rPr>
              <a:t>another</a:t>
            </a:r>
          </a:p>
          <a:p>
            <a:pPr lvl="1"/>
            <a:r>
              <a:rPr lang="en-US" sz="2000" dirty="0" smtClean="0">
                <a:latin typeface="Calibri" charset="0"/>
              </a:rPr>
              <a:t>May</a:t>
            </a:r>
            <a:r>
              <a:rPr lang="en-US" sz="2000" dirty="0">
                <a:latin typeface="Calibri" charset="0"/>
              </a:rPr>
              <a:t>/not affect protein’s function</a:t>
            </a:r>
          </a:p>
          <a:p>
            <a:pPr lvl="1" indent="-342900">
              <a:buFont typeface="Arial" charset="0"/>
              <a:buNone/>
            </a:pPr>
            <a:endParaRPr lang="en-US" sz="2400" dirty="0" smtClean="0">
              <a:latin typeface="Calibri" charset="0"/>
            </a:endParaRPr>
          </a:p>
          <a:p>
            <a:pPr lvl="1" indent="-342900">
              <a:buFont typeface="Arial" charset="0"/>
              <a:buNone/>
            </a:pPr>
            <a:endParaRPr lang="en-US" sz="2400" dirty="0">
              <a:latin typeface="Calibri" charset="0"/>
            </a:endParaRPr>
          </a:p>
          <a:p>
            <a:pPr marL="457200" indent="-457200">
              <a:buFont typeface="Arial" charset="0"/>
              <a:buAutoNum type="alphaLcParenBoth"/>
            </a:pPr>
            <a:r>
              <a:rPr lang="en-US" sz="2400" dirty="0">
                <a:latin typeface="Calibri" charset="0"/>
              </a:rPr>
              <a:t>Nucleotide deletion – loss of a </a:t>
            </a:r>
            <a:r>
              <a:rPr lang="en-US" sz="2400" dirty="0" smtClean="0">
                <a:latin typeface="Calibri" charset="0"/>
              </a:rPr>
              <a:t>nucleotide</a:t>
            </a:r>
            <a:endParaRPr lang="en-US" sz="2400" dirty="0">
              <a:latin typeface="Calibri" charset="0"/>
            </a:endParaRPr>
          </a:p>
          <a:p>
            <a:pPr marL="457200" indent="-457200">
              <a:buFont typeface="Arial" charset="0"/>
              <a:buAutoNum type="alphaLcParenBoth"/>
            </a:pPr>
            <a:r>
              <a:rPr lang="en-US" sz="2400" dirty="0">
                <a:latin typeface="Calibri" charset="0"/>
              </a:rPr>
              <a:t>Nucleotide insertion - addition of a </a:t>
            </a:r>
            <a:r>
              <a:rPr lang="en-US" sz="2400" dirty="0" smtClean="0">
                <a:latin typeface="Calibri" charset="0"/>
              </a:rPr>
              <a:t>nucleotide</a:t>
            </a:r>
            <a:endParaRPr lang="en-US" sz="2400" dirty="0">
              <a:latin typeface="Calibri" charset="0"/>
            </a:endParaRPr>
          </a:p>
          <a:p>
            <a:pPr lvl="1"/>
            <a:r>
              <a:rPr lang="en-US" sz="2000" dirty="0">
                <a:latin typeface="Calibri" charset="0"/>
              </a:rPr>
              <a:t>Insertions &amp; deletions change reading frame of code </a:t>
            </a:r>
            <a:r>
              <a:rPr lang="en-US" sz="2000" dirty="0" smtClean="0">
                <a:latin typeface="Calibri" charset="0"/>
              </a:rPr>
              <a:t>(“</a:t>
            </a:r>
            <a:r>
              <a:rPr lang="en-US" sz="2000" dirty="0" err="1" smtClean="0">
                <a:latin typeface="Calibri" charset="0"/>
              </a:rPr>
              <a:t>frameshift</a:t>
            </a:r>
            <a:r>
              <a:rPr lang="en-US" sz="2000" dirty="0" smtClean="0">
                <a:latin typeface="Calibri" charset="0"/>
              </a:rPr>
              <a:t>” mutations) </a:t>
            </a:r>
            <a:r>
              <a:rPr lang="en-US" sz="2000" dirty="0" smtClean="0">
                <a:latin typeface="Calibri" charset="0"/>
                <a:sym typeface="Wingdings" charset="0"/>
              </a:rPr>
              <a:t> </a:t>
            </a:r>
            <a:r>
              <a:rPr lang="en-US" sz="2000" dirty="0">
                <a:latin typeface="Calibri" charset="0"/>
                <a:sym typeface="Wingdings" charset="0"/>
              </a:rPr>
              <a:t>nonfunctional polypeptide  disastrous effects for organism</a:t>
            </a:r>
            <a:endParaRPr lang="en-US" sz="2000" dirty="0">
              <a:latin typeface="Calibri" charset="0"/>
            </a:endParaRPr>
          </a:p>
        </p:txBody>
      </p:sp>
      <p:pic>
        <p:nvPicPr>
          <p:cNvPr id="44034" name="Picture 3" descr="10_22_Mutations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4" r="23985"/>
          <a:stretch>
            <a:fillRect/>
          </a:stretch>
        </p:blipFill>
        <p:spPr bwMode="auto">
          <a:xfrm>
            <a:off x="4610100" y="152400"/>
            <a:ext cx="453390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37454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alibri"/>
                <a:cs typeface="Calibri"/>
              </a:rPr>
              <a:t>BASIC TYPES</a:t>
            </a:r>
            <a:endParaRPr lang="en-US" sz="3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30893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dirty="0">
                <a:latin typeface="Calibri" charset="0"/>
              </a:rPr>
              <a:t>Sickle-cell </a:t>
            </a:r>
            <a:r>
              <a:rPr lang="en-US" dirty="0" smtClean="0">
                <a:latin typeface="Calibri" charset="0"/>
              </a:rPr>
              <a:t>Anemia</a:t>
            </a:r>
            <a:endParaRPr lang="en-US" dirty="0">
              <a:effectLst>
                <a:outerShdw blurRad="38100" dist="38100" dir="2700000" algn="tl">
                  <a:srgbClr val="1F497D"/>
                </a:outerShdw>
              </a:effectLst>
              <a:latin typeface="Calibri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r>
              <a:rPr lang="en-US" sz="2400">
                <a:latin typeface="Calibri" charset="0"/>
              </a:rPr>
              <a:t>In the gene for hemoglobin (the O</a:t>
            </a:r>
            <a:r>
              <a:rPr lang="en-US" sz="2400" baseline="-25000">
                <a:latin typeface="Calibri" charset="0"/>
              </a:rPr>
              <a:t>2</a:t>
            </a:r>
            <a:r>
              <a:rPr lang="en-US" sz="2400">
                <a:latin typeface="Calibri" charset="0"/>
              </a:rPr>
              <a:t> carrying molecule in red blood cells), a sickle-cell mutant caused by single nucleotide shift in coding strand of DNA  </a:t>
            </a:r>
            <a:r>
              <a:rPr lang="en-US" sz="2400">
                <a:latin typeface="Calibri" charset="0"/>
                <a:sym typeface="Wingdings" charset="0"/>
              </a:rPr>
              <a:t> mRNA codes for Val instead of Glu</a:t>
            </a:r>
            <a:endParaRPr lang="en-US" sz="2400">
              <a:latin typeface="Calibri" charset="0"/>
            </a:endParaRPr>
          </a:p>
        </p:txBody>
      </p:sp>
      <p:pic>
        <p:nvPicPr>
          <p:cNvPr id="45059" name="Picture 3" descr="10_21SickleCellDisease-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6" b="20482"/>
          <a:stretch>
            <a:fillRect/>
          </a:stretch>
        </p:blipFill>
        <p:spPr bwMode="auto">
          <a:xfrm>
            <a:off x="304800" y="2362200"/>
            <a:ext cx="85344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875326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ChangeArrowheads="1"/>
          </p:cNvSpPr>
          <p:nvPr/>
        </p:nvSpPr>
        <p:spPr bwMode="auto">
          <a:xfrm>
            <a:off x="824952" y="579120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/>
              <a:t>Sickle-shaped deformation of red blood cell on left. </a:t>
            </a:r>
            <a:r>
              <a:rPr lang="en-US" dirty="0">
                <a:hlinkClick r:id="rId2"/>
              </a:rPr>
              <a:t>http://students.cis.uab.edu/slawrenc/SickleCell.html</a:t>
            </a:r>
            <a:endParaRPr lang="en-US" dirty="0"/>
          </a:p>
          <a:p>
            <a:r>
              <a:rPr lang="en-US" dirty="0"/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04800"/>
            <a:ext cx="7688179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2861977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1" y="3392443"/>
            <a:ext cx="8780262" cy="3356018"/>
          </a:xfrm>
        </p:spPr>
        <p:txBody>
          <a:bodyPr rtlCol="0">
            <a:normAutofit/>
          </a:bodyPr>
          <a:lstStyle/>
          <a:p>
            <a:pPr marL="457200" indent="-457200" algn="ctr" eaLnBrk="1" fontAlgn="auto" hangingPunct="1">
              <a:buFont typeface="Arial"/>
              <a:buChar char="•"/>
              <a:defRPr/>
            </a:pPr>
            <a:r>
              <a:rPr lang="en-US" sz="2800" b="0" dirty="0" smtClean="0">
                <a:ea typeface="+mn-ea"/>
              </a:rPr>
              <a:t>Modeling Mutations</a:t>
            </a:r>
            <a:endParaRPr lang="en-US" sz="2800" b="0" dirty="0" smtClean="0"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b="0" dirty="0" smtClean="0"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b="0" dirty="0" smtClean="0">
              <a:latin typeface="Calibri" charset="0"/>
              <a:ea typeface="+mn-ea"/>
            </a:endParaRPr>
          </a:p>
          <a:p>
            <a:pPr marL="457200" indent="-457200" eaLnBrk="1" fontAlgn="auto" hangingPunct="1">
              <a:buFont typeface="Arial"/>
              <a:buChar char="•"/>
              <a:defRPr/>
            </a:pPr>
            <a:endParaRPr lang="en-US" sz="2800" dirty="0">
              <a:latin typeface="Calibri" charset="0"/>
            </a:endParaRPr>
          </a:p>
          <a:p>
            <a:pPr marL="571500" lvl="1" indent="-457200" eaLnBrk="1" fontAlgn="auto" hangingPunct="1">
              <a:buFont typeface="Arial"/>
              <a:buChar char="•"/>
              <a:defRPr/>
            </a:pPr>
            <a:endParaRPr lang="en-US" sz="2800" b="0" dirty="0">
              <a:ea typeface="+mn-ea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816017" y="177457"/>
            <a:ext cx="3598242" cy="2049495"/>
          </a:xfrm>
          <a:prstGeom prst="irregularSeal1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63891" y="730927"/>
            <a:ext cx="1895750" cy="5994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cap="all" spc="-6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a typeface="+mj-ea"/>
              </a:rPr>
              <a:t>ACTIVITY</a:t>
            </a:r>
            <a:endParaRPr lang="en-US" dirty="0">
              <a:solidFill>
                <a:schemeClr val="tx1"/>
              </a:solidFill>
              <a:ea typeface="+mj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67649" y="5083564"/>
            <a:ext cx="1613414" cy="15811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6552" y="5733022"/>
            <a:ext cx="115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15 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cs typeface="Calibri"/>
              </a:rPr>
              <a:t>min.</a:t>
            </a:r>
            <a:endParaRPr lang="en-US" sz="2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35827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76199" y="0"/>
            <a:ext cx="8287657" cy="8834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ffectLst/>
                <a:latin typeface="Calibri" charset="0"/>
              </a:rPr>
              <a:t>SEX: source of Genetic </a:t>
            </a:r>
            <a:r>
              <a:rPr lang="en-US" dirty="0">
                <a:effectLst/>
                <a:latin typeface="Calibri" charset="0"/>
              </a:rPr>
              <a:t>Variation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>
          <a:xfrm>
            <a:off x="0" y="1067465"/>
            <a:ext cx="9067801" cy="5709573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Offspring of sexual reproduction are genetically different from their parents and one another</a:t>
            </a:r>
          </a:p>
          <a:p>
            <a:r>
              <a:rPr lang="en-US" dirty="0">
                <a:latin typeface="Calibri" charset="0"/>
              </a:rPr>
              <a:t>What are the sources of genetic variation?</a:t>
            </a:r>
          </a:p>
          <a:p>
            <a:pPr lvl="1"/>
            <a:r>
              <a:rPr lang="en-US" dirty="0" smtClean="0">
                <a:latin typeface="Calibri" charset="0"/>
              </a:rPr>
              <a:t>Chromosome assortment</a:t>
            </a:r>
          </a:p>
          <a:p>
            <a:pPr lvl="1"/>
            <a:r>
              <a:rPr lang="en-US" dirty="0" smtClean="0">
                <a:latin typeface="Calibri" charset="0"/>
              </a:rPr>
              <a:t>Random fertilization</a:t>
            </a:r>
          </a:p>
          <a:p>
            <a:pPr lvl="1"/>
            <a:r>
              <a:rPr lang="en-US" dirty="0" smtClean="0">
                <a:latin typeface="Calibri" charset="0"/>
              </a:rPr>
              <a:t>Recombination</a:t>
            </a:r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pic>
        <p:nvPicPr>
          <p:cNvPr id="62469" name="Picture 5" descr="puppy-l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53" y="3428282"/>
            <a:ext cx="4396054" cy="293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5017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4953</TotalTime>
  <Words>1325</Words>
  <Application>Microsoft Macintosh PowerPoint</Application>
  <PresentationFormat>On-screen Show (4:3)</PresentationFormat>
  <Paragraphs>146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Essential</vt:lpstr>
      <vt:lpstr>DAY 6: Sources of genetic variation</vt:lpstr>
      <vt:lpstr>LEARNING TARGETS</vt:lpstr>
      <vt:lpstr>Mutation - overview</vt:lpstr>
      <vt:lpstr>Mutation - source of genetic variation</vt:lpstr>
      <vt:lpstr>PowerPoint Presentation</vt:lpstr>
      <vt:lpstr>Sickle-cell Anemia</vt:lpstr>
      <vt:lpstr>PowerPoint Presentation</vt:lpstr>
      <vt:lpstr>PowerPoint Presentation</vt:lpstr>
      <vt:lpstr>SEX: source of Genetic Variation</vt:lpstr>
      <vt:lpstr>Independent Assortment of Chromosomes</vt:lpstr>
      <vt:lpstr>PowerPoint Presentation</vt:lpstr>
      <vt:lpstr>Random Fertilization</vt:lpstr>
      <vt:lpstr>Crossing Over</vt:lpstr>
      <vt:lpstr>Mistakes in Meiosis</vt:lpstr>
      <vt:lpstr>Nondisjunction (cont’d.)</vt:lpstr>
      <vt:lpstr>Example of Nondisjunction</vt:lpstr>
      <vt:lpstr>Asexual Reproduction</vt:lpstr>
      <vt:lpstr>No sex?</vt:lpstr>
      <vt:lpstr>To Have or Have Not?</vt:lpstr>
      <vt:lpstr>parthenogenesis</vt:lpstr>
      <vt:lpstr>Obligate parthenogen: whiptail lizard</vt:lpstr>
      <vt:lpstr>PowerPoint Presentation</vt:lpstr>
      <vt:lpstr>Beyond Mendel’s Laws</vt:lpstr>
      <vt:lpstr>Incomplete Dominance</vt:lpstr>
      <vt:lpstr>Multiple Alleles &amp; Codominance</vt:lpstr>
      <vt:lpstr>Pleiotropy</vt:lpstr>
      <vt:lpstr>Polygenic Inheritance</vt:lpstr>
      <vt:lpstr>  Sex-linked Genes </vt:lpstr>
      <vt:lpstr>Extension of Mendel’s Work</vt:lpstr>
    </vt:vector>
  </TitlesOfParts>
  <Company>CSU East Bay - Biology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Caron Inouye</dc:creator>
  <cp:lastModifiedBy>Caron Inouye</cp:lastModifiedBy>
  <cp:revision>212</cp:revision>
  <dcterms:created xsi:type="dcterms:W3CDTF">2011-06-16T02:19:34Z</dcterms:created>
  <dcterms:modified xsi:type="dcterms:W3CDTF">2011-08-01T11:03:02Z</dcterms:modified>
</cp:coreProperties>
</file>