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6"/>
  </p:notesMasterIdLst>
  <p:handoutMasterIdLst>
    <p:handoutMasterId r:id="rId67"/>
  </p:handoutMasterIdLst>
  <p:sldIdLst>
    <p:sldId id="430" r:id="rId2"/>
    <p:sldId id="524" r:id="rId3"/>
    <p:sldId id="544" r:id="rId4"/>
    <p:sldId id="546" r:id="rId5"/>
    <p:sldId id="603" r:id="rId6"/>
    <p:sldId id="674" r:id="rId7"/>
    <p:sldId id="602" r:id="rId8"/>
    <p:sldId id="604" r:id="rId9"/>
    <p:sldId id="605" r:id="rId10"/>
    <p:sldId id="665" r:id="rId11"/>
    <p:sldId id="666" r:id="rId12"/>
    <p:sldId id="667" r:id="rId13"/>
    <p:sldId id="668" r:id="rId14"/>
    <p:sldId id="669" r:id="rId15"/>
    <p:sldId id="670" r:id="rId16"/>
    <p:sldId id="671" r:id="rId17"/>
    <p:sldId id="672" r:id="rId18"/>
    <p:sldId id="673" r:id="rId19"/>
    <p:sldId id="608" r:id="rId20"/>
    <p:sldId id="609" r:id="rId21"/>
    <p:sldId id="610" r:id="rId22"/>
    <p:sldId id="611" r:id="rId23"/>
    <p:sldId id="612" r:id="rId24"/>
    <p:sldId id="615" r:id="rId25"/>
    <p:sldId id="613" r:id="rId26"/>
    <p:sldId id="614" r:id="rId27"/>
    <p:sldId id="555" r:id="rId28"/>
    <p:sldId id="645" r:id="rId29"/>
    <p:sldId id="646" r:id="rId30"/>
    <p:sldId id="647" r:id="rId31"/>
    <p:sldId id="664" r:id="rId32"/>
    <p:sldId id="648" r:id="rId33"/>
    <p:sldId id="649" r:id="rId34"/>
    <p:sldId id="650" r:id="rId35"/>
    <p:sldId id="651" r:id="rId36"/>
    <p:sldId id="653" r:id="rId37"/>
    <p:sldId id="654" r:id="rId38"/>
    <p:sldId id="655" r:id="rId39"/>
    <p:sldId id="656" r:id="rId40"/>
    <p:sldId id="657" r:id="rId41"/>
    <p:sldId id="658" r:id="rId42"/>
    <p:sldId id="659" r:id="rId43"/>
    <p:sldId id="660" r:id="rId44"/>
    <p:sldId id="661" r:id="rId45"/>
    <p:sldId id="663" r:id="rId46"/>
    <p:sldId id="662" r:id="rId47"/>
    <p:sldId id="675" r:id="rId48"/>
    <p:sldId id="597" r:id="rId49"/>
    <p:sldId id="598" r:id="rId50"/>
    <p:sldId id="599" r:id="rId51"/>
    <p:sldId id="600" r:id="rId52"/>
    <p:sldId id="601" r:id="rId53"/>
    <p:sldId id="617" r:id="rId54"/>
    <p:sldId id="618" r:id="rId55"/>
    <p:sldId id="637" r:id="rId56"/>
    <p:sldId id="636" r:id="rId57"/>
    <p:sldId id="638" r:id="rId58"/>
    <p:sldId id="639" r:id="rId59"/>
    <p:sldId id="640" r:id="rId60"/>
    <p:sldId id="641" r:id="rId61"/>
    <p:sldId id="642" r:id="rId62"/>
    <p:sldId id="643" r:id="rId63"/>
    <p:sldId id="644" r:id="rId64"/>
    <p:sldId id="629" r:id="rId65"/>
  </p:sldIdLst>
  <p:sldSz cx="9144000" cy="6858000" type="screen4x3"/>
  <p:notesSz cx="6858000" cy="931386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AC00AC"/>
    <a:srgbClr val="EE84DE"/>
    <a:srgbClr val="7E007E"/>
    <a:srgbClr val="0900D9"/>
    <a:srgbClr val="61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5" autoAdjust="0"/>
    <p:restoredTop sz="94660"/>
  </p:normalViewPr>
  <p:slideViewPr>
    <p:cSldViewPr snapToGrid="0" snapToObjects="1">
      <p:cViewPr varScale="1">
        <p:scale>
          <a:sx n="114" d="100"/>
          <a:sy n="114" d="100"/>
        </p:scale>
        <p:origin x="-112" y="-6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474A96CC-2448-4064-8979-8EFEA7E945BF}" type="datetimeFigureOut">
              <a:rPr lang="en-US" smtClean="0"/>
              <a:t>7/18/13</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4BA87055-C091-4E12-B1C2-34F5A9341240}" type="slidenum">
              <a:rPr lang="en-US" smtClean="0"/>
              <a:t>‹#›</a:t>
            </a:fld>
            <a:endParaRPr lang="en-US"/>
          </a:p>
        </p:txBody>
      </p:sp>
    </p:spTree>
    <p:extLst>
      <p:ext uri="{BB962C8B-B14F-4D97-AF65-F5344CB8AC3E}">
        <p14:creationId xmlns:p14="http://schemas.microsoft.com/office/powerpoint/2010/main" val="1639615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AD22C785-B137-4147-BA29-08BEAE31A830}" type="datetimeFigureOut">
              <a:rPr lang="en-US" smtClean="0"/>
              <a:pPr/>
              <a:t>7/18/13</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17E6C79A-FF62-9B4F-8207-ED8D5D372526}" type="slidenum">
              <a:rPr lang="en-US" smtClean="0"/>
              <a:pPr/>
              <a:t>‹#›</a:t>
            </a:fld>
            <a:endParaRPr lang="en-US"/>
          </a:p>
        </p:txBody>
      </p:sp>
    </p:spTree>
    <p:extLst>
      <p:ext uri="{BB962C8B-B14F-4D97-AF65-F5344CB8AC3E}">
        <p14:creationId xmlns:p14="http://schemas.microsoft.com/office/powerpoint/2010/main" val="3120192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Don’t forget l</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ADDBB8-E19B-4B21-AD3B-DBFB987C52F2}"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video at 30 min.</a:t>
            </a:r>
            <a:endParaRPr lang="en-US" dirty="0"/>
          </a:p>
        </p:txBody>
      </p:sp>
      <p:sp>
        <p:nvSpPr>
          <p:cNvPr id="4" name="Slide Number Placeholder 3"/>
          <p:cNvSpPr>
            <a:spLocks noGrp="1"/>
          </p:cNvSpPr>
          <p:nvPr>
            <p:ph type="sldNum" sz="quarter" idx="10"/>
          </p:nvPr>
        </p:nvSpPr>
        <p:spPr/>
        <p:txBody>
          <a:bodyPr/>
          <a:lstStyle/>
          <a:p>
            <a:fld id="{17E6C79A-FF62-9B4F-8207-ED8D5D372526}" type="slidenum">
              <a:rPr lang="en-US" smtClean="0"/>
              <a:pPr/>
              <a:t>46</a:t>
            </a:fld>
            <a:endParaRPr lang="en-US"/>
          </a:p>
        </p:txBody>
      </p:sp>
    </p:spTree>
    <p:extLst>
      <p:ext uri="{BB962C8B-B14F-4D97-AF65-F5344CB8AC3E}">
        <p14:creationId xmlns:p14="http://schemas.microsoft.com/office/powerpoint/2010/main" val="457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http://maps.grida.no/go/graphic/sites-with-dead-zones-oxygen-depletion-on-the-sea-bottom</a:t>
            </a:r>
          </a:p>
          <a:p>
            <a:r>
              <a:rPr lang="en-US" smtClean="0">
                <a:ea typeface="ＭＳ Ｐゴシック" charset="-128"/>
              </a:rPr>
              <a:t>http://gbo3.cbd.int/the-outlook/gbo3/biodiversity-in-2010/current-pressures-on-biodiversity-and-responses.aspx</a:t>
            </a:r>
          </a:p>
          <a:p>
            <a:endParaRPr lang="en-US" smtClean="0">
              <a:ea typeface="ＭＳ Ｐゴシック" charset="-128"/>
            </a:endParaRPr>
          </a:p>
        </p:txBody>
      </p:sp>
      <p:sp>
        <p:nvSpPr>
          <p:cNvPr id="69635" name="Slide Number Placeholder 3"/>
          <p:cNvSpPr>
            <a:spLocks noGrp="1"/>
          </p:cNvSpPr>
          <p:nvPr>
            <p:ph type="sldNum" sz="quarter" idx="5"/>
          </p:nvPr>
        </p:nvSpPr>
        <p:spPr bwMode="auto">
          <a:noFill/>
          <a:ln>
            <a:miter lim="800000"/>
            <a:headEnd/>
            <a:tailEnd/>
          </a:ln>
        </p:spPr>
        <p:txBody>
          <a:bodyPr/>
          <a:lstStyle/>
          <a:p>
            <a:fld id="{842C6441-505E-48A3-A256-7697A698E38F}" type="slidenum">
              <a:rPr lang="en-US"/>
              <a:pPr/>
              <a:t>48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Noaa.gov</a:t>
            </a:r>
          </a:p>
        </p:txBody>
      </p:sp>
      <p:sp>
        <p:nvSpPr>
          <p:cNvPr id="39939" name="Slide Number Placeholder 3"/>
          <p:cNvSpPr>
            <a:spLocks noGrp="1"/>
          </p:cNvSpPr>
          <p:nvPr>
            <p:ph type="sldNum" sz="quarter" idx="5"/>
          </p:nvPr>
        </p:nvSpPr>
        <p:spPr bwMode="auto">
          <a:noFill/>
          <a:ln>
            <a:miter lim="800000"/>
            <a:headEnd/>
            <a:tailEnd/>
          </a:ln>
        </p:spPr>
        <p:txBody>
          <a:bodyPr/>
          <a:lstStyle/>
          <a:p>
            <a:fld id="{DD52AD51-46DA-4E56-8BDC-C6DEB259016F}" type="slidenum">
              <a:rPr lang="en-US"/>
              <a:pPr/>
              <a:t>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1400176" y="931387"/>
            <a:ext cx="4056063" cy="3193556"/>
          </a:xfrm>
          <a:prstGeom prst="rect">
            <a:avLst/>
          </a:prstGeom>
          <a:solidFill>
            <a:srgbClr val="FFFFFF"/>
          </a:solidFill>
          <a:ln w="9525">
            <a:solidFill>
              <a:srgbClr val="000000"/>
            </a:solidFill>
            <a:miter lim="800000"/>
            <a:headEnd/>
            <a:tailEnd/>
          </a:ln>
        </p:spPr>
        <p:txBody>
          <a:bodyPr wrap="none" lIns="82057" tIns="41028" rIns="82057" bIns="41028"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a:p>
        </p:txBody>
      </p:sp>
      <p:sp>
        <p:nvSpPr>
          <p:cNvPr id="32771" name="Text Box 2"/>
          <p:cNvSpPr>
            <a:spLocks noGrp="1" noChangeArrowheads="1"/>
          </p:cNvSpPr>
          <p:nvPr>
            <p:ph type="body"/>
          </p:nvPr>
        </p:nvSpPr>
        <p:spPr bwMode="auto">
          <a:xfrm>
            <a:off x="1046164" y="4433787"/>
            <a:ext cx="4770437" cy="35428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atin typeface="Arial" charset="0"/>
              </a:rPr>
              <a:t>Figure. Potential Health Effects of Climate Variability and Change Adapted from Patz et al.2 Schematic of pathways through which climate change can affect multiple health outcomes. Examples are also given of moderating factors and adaptive measures determining extent of adverse outcomes, as well as mitigating measures to prevent global warming.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rPr>
              <a:t>Spread of arthropods and arboviruses to new geographic areas due to human activities and/or temperature changes</a:t>
            </a:r>
          </a:p>
          <a:p>
            <a:r>
              <a:rPr lang="en-US" sz="1100">
                <a:latin typeface="Calibri" charset="0"/>
              </a:rPr>
              <a:t>Longer seasons and shorter diapause periods that will result in larger population of arthropods</a:t>
            </a:r>
          </a:p>
          <a:p>
            <a:r>
              <a:rPr lang="en-US" sz="1100">
                <a:latin typeface="Calibri" charset="0"/>
              </a:rPr>
              <a:t>Changes in viral genetics and the introduction of new virus strains </a:t>
            </a:r>
          </a:p>
          <a:p>
            <a:r>
              <a:rPr lang="en-US" sz="1100">
                <a:latin typeface="Calibri" charset="0"/>
              </a:rPr>
              <a:t>Virus replication increases as temperature increases (but will reach a tolerance level) </a:t>
            </a:r>
          </a:p>
          <a:p>
            <a:r>
              <a:rPr lang="en-US" sz="1100">
                <a:latin typeface="Calibri" charset="0"/>
              </a:rPr>
              <a:t>Increased flooding will be beneficial to some arthropods such as mosquitoes</a:t>
            </a:r>
            <a:r>
              <a:rPr lang="en-US" sz="1100">
                <a:latin typeface="Calibri" charset="0"/>
                <a:sym typeface="Wingdings" charset="0"/>
              </a:rPr>
              <a:t></a:t>
            </a:r>
            <a:r>
              <a:rPr lang="en-US" sz="1100">
                <a:latin typeface="Calibri" charset="0"/>
              </a:rPr>
              <a:t> more water for egg distribution </a:t>
            </a:r>
          </a:p>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from: http://</a:t>
            </a:r>
            <a:r>
              <a:rPr lang="en-US" dirty="0" err="1" smtClean="0"/>
              <a:t>justdogswithsherri.blogspot.com</a:t>
            </a:r>
            <a:r>
              <a:rPr lang="en-US" dirty="0" smtClean="0"/>
              <a:t>/2011/12/poison-ivy-oak-or-</a:t>
            </a:r>
            <a:r>
              <a:rPr lang="en-US" dirty="0" err="1" smtClean="0"/>
              <a:t>sumac.html</a:t>
            </a:r>
            <a:endParaRPr lang="en-US" dirty="0"/>
          </a:p>
        </p:txBody>
      </p:sp>
      <p:sp>
        <p:nvSpPr>
          <p:cNvPr id="4" name="Slide Number Placeholder 3"/>
          <p:cNvSpPr>
            <a:spLocks noGrp="1"/>
          </p:cNvSpPr>
          <p:nvPr>
            <p:ph type="sldNum" sz="quarter" idx="10"/>
          </p:nvPr>
        </p:nvSpPr>
        <p:spPr/>
        <p:txBody>
          <a:bodyPr/>
          <a:lstStyle/>
          <a:p>
            <a:fld id="{AC062A51-57EF-FB4A-9302-5E3413B26872}" type="slidenum">
              <a:rPr lang="en-US" smtClean="0"/>
              <a:pPr/>
              <a:t>63</a:t>
            </a:fld>
            <a:endParaRPr lang="en-US"/>
          </a:p>
        </p:txBody>
      </p:sp>
    </p:spTree>
    <p:extLst>
      <p:ext uri="{BB962C8B-B14F-4D97-AF65-F5344CB8AC3E}">
        <p14:creationId xmlns:p14="http://schemas.microsoft.com/office/powerpoint/2010/main" val="179795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E81EAA-3EBA-5D43-B873-941E7C59AE3D}"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BE4F55-59EB-7A49-8B43-EDFDA80562B7}"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Tahoma" charset="0"/>
                <a:cs typeface="Tahoma" charset="0"/>
              </a:rPr>
              <a:t>Somero, G. N. J Exp Biol 2010;213:912-920</a:t>
            </a:r>
          </a:p>
          <a:p>
            <a:endParaRPr lang="en-US">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93A90E-9547-394C-A5E6-EF5CBC4ADC92}"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http://people.eku.edu/ritchisong/migration.htm</a:t>
            </a:r>
          </a:p>
        </p:txBody>
      </p:sp>
      <p:sp>
        <p:nvSpPr>
          <p:cNvPr id="4" name="Slide Number Placeholder 3"/>
          <p:cNvSpPr>
            <a:spLocks noGrp="1"/>
          </p:cNvSpPr>
          <p:nvPr>
            <p:ph type="sldNum" sz="quarter" idx="5"/>
          </p:nvPr>
        </p:nvSpPr>
        <p:spPr/>
        <p:txBody>
          <a:bodyPr/>
          <a:lstStyle/>
          <a:p>
            <a:fld id="{B1F22D9E-7A9C-479C-84F3-59778932BDDE}" type="slidenum">
              <a:rPr lang="en-US"/>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http://www.springerlink.com/content/085g2151l3nlt871/</a:t>
            </a:r>
          </a:p>
          <a:p>
            <a:endParaRPr lang="en-US">
              <a:latin typeface="Calibri"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052440-756E-9F43-A279-39F9EF905969}" type="slidenum">
              <a:rPr lang="en-US">
                <a:latin typeface="Calibri" charset="0"/>
              </a:rPr>
              <a:pPr eaLnBrk="1" hangingPunct="1"/>
              <a:t>28</a:t>
            </a:fld>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http://www.springerlink.com/content/085g2151l3nlt871/</a:t>
            </a:r>
          </a:p>
          <a:p>
            <a:endParaRPr lang="en-US">
              <a:latin typeface="Calibri"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0358D37-3BF1-174F-AB48-508C4932F0ED}" type="slidenum">
              <a:rPr lang="en-US">
                <a:latin typeface="Calibri" charset="0"/>
              </a:rPr>
              <a:pPr eaLnBrk="1" hangingPunct="1"/>
              <a:t>30</a:t>
            </a:fld>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85E3B666-4232-4DFA-BBBE-6A4B52B34302}" type="datetime4">
              <a:rPr lang="en-US"/>
              <a:pPr/>
              <a:t>July 18, 2013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fld id="{A1BEFA13-1D75-452B-AA77-92973DAAAB4D}" type="slidenum">
              <a:rPr lang="en-US"/>
              <a:pPr/>
              <a:t>‹#›</a:t>
            </a:fld>
            <a:endParaRPr lang="en-US"/>
          </a:p>
        </p:txBody>
      </p:sp>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46087C-6274-49FA-B875-054942D44E17}" type="datetime4">
              <a:rPr lang="en-US"/>
              <a:pPr/>
              <a:t>July 18, 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5493CD-1EFB-40E9-A339-848244FFC420}" type="slidenum">
              <a:rPr lang="en-US"/>
              <a:pPr/>
              <a:t>‹#›</a:t>
            </a:fld>
            <a:endParaRPr lang="en-US"/>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0A20C4-9C6A-4593-B4EC-F75839A65361}" type="datetime4">
              <a:rPr lang="en-US"/>
              <a:pPr/>
              <a:t>July 18, 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1B1433-6EFE-4799-8B56-0396E8F727E2}" type="slidenum">
              <a:rPr lang="en-US"/>
              <a:pPr/>
              <a:t>‹#›</a:t>
            </a:fld>
            <a:endParaRPr lang="en-US"/>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9F13CF54-BB6A-428C-90BD-FD01412E5FA7}" type="datetime4">
              <a:rPr lang="en-US"/>
              <a:pPr/>
              <a:t>July 18, 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C8ADC9-39E9-4712-9B72-B2D99A9DEA7A}" type="slidenum">
              <a:rPr lang="en-US"/>
              <a:pPr/>
              <a:t>‹#›</a:t>
            </a:fld>
            <a:endParaRPr lang="en-US"/>
          </a:p>
        </p:txBody>
      </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E786CE8-162E-4187-8FBE-A185E9493BBB}" type="datetime4">
              <a:rPr lang="en-US"/>
              <a:pPr/>
              <a:t>July 18, 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B17408F-8FA1-4511-A727-EBCD584BDA30}" type="slidenum">
              <a:rPr lang="en-US"/>
              <a:pPr/>
              <a:t>‹#›</a:t>
            </a:fld>
            <a:endParaRPr lang="en-US"/>
          </a:p>
        </p:txBody>
      </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99F663D0-6424-4F40-9C9E-8443F0A17BE7}" type="datetime4">
              <a:rPr lang="en-US"/>
              <a:pPr/>
              <a:t>July 18, 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BBF182-23E8-4345-ABE3-D7EF87D83696}" type="slidenum">
              <a:rPr lang="en-US"/>
              <a:pPr/>
              <a:t>‹#›</a:t>
            </a:fld>
            <a:endParaRPr lang="en-US"/>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F4DFFAFD-8F4B-4ED6-A107-CE0E96863149}" type="datetime4">
              <a:rPr lang="en-US"/>
              <a:pPr/>
              <a:t>July 18, 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6428AAA-C01D-4768-926B-050960E5B277}" type="slidenum">
              <a:rPr lang="en-US"/>
              <a:pPr/>
              <a:t>‹#›</a:t>
            </a:fld>
            <a:endParaRPr lang="en-US"/>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646631-9A23-4B6B-9D85-3C6B8AC3CEF3}" type="datetime4">
              <a:rPr lang="en-US"/>
              <a:pPr/>
              <a:t>July 18, 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700B354-94AB-47D9-A923-56AE580E5FBB}" type="slidenum">
              <a:rPr lang="en-US"/>
              <a:pPr/>
              <a:t>‹#›</a:t>
            </a:fld>
            <a:endParaRPr lang="en-US"/>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7EEF04-DDCE-4F74-9A90-21926976C164}" type="datetime4">
              <a:rPr lang="en-US"/>
              <a:pPr/>
              <a:t>July 18, 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E345181-18D3-455B-9980-FE29118A0513}" type="slidenum">
              <a:rPr lang="en-US"/>
              <a:pPr/>
              <a:t>‹#›</a:t>
            </a:fld>
            <a:endParaRPr lang="en-US"/>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fld id="{961441B6-94B6-48B6-B896-96CF5855C720}" type="datetime4">
              <a:rPr lang="en-US"/>
              <a:pPr/>
              <a:t>July 18, 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42BFC78-23E4-42AD-A8D7-50AC052849B0}" type="slidenum">
              <a:rPr lang="en-US"/>
              <a:pPr/>
              <a:t>‹#›</a:t>
            </a:fld>
            <a:endParaRPr lang="en-US"/>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fld id="{DE45B021-3CFA-457C-80D1-43C2EAB62379}" type="datetime4">
              <a:rPr lang="en-US"/>
              <a:pPr/>
              <a:t>July 18, 2013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fld id="{20FBEA36-A94C-41EE-A6E3-2AFFB2D36FD2}" type="slidenum">
              <a:rPr lang="en-US"/>
              <a:pPr/>
              <a:t>‹#›</a:t>
            </a:fld>
            <a:endParaRPr lang="en-US"/>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199" y="0"/>
            <a:ext cx="8287657" cy="12065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76199" y="1270000"/>
            <a:ext cx="8991602" cy="5507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wrap="square" lIns="91440" tIns="45720" rIns="91440" bIns="0" numCol="1" anchor="b" anchorCtr="0" compatLnSpc="1">
            <a:prstTxWarp prst="textNoShape">
              <a:avLst/>
            </a:prstTxWarp>
          </a:bodyPr>
          <a:lstStyle>
            <a:lvl1pPr>
              <a:defRPr sz="1000"/>
            </a:lvl1pPr>
          </a:lstStyle>
          <a:p>
            <a:fld id="{83C2E7F3-5B07-4ED2-B039-B0E1381D81E4}" type="datetime4">
              <a:rPr lang="en-US"/>
              <a:pPr/>
              <a:t>July 18, 2013</a:t>
            </a:fld>
            <a:endParaRPr lang="en-US"/>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chemeClr val="tx1"/>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wrap="square" lIns="91440" tIns="45720" rIns="91440" bIns="45720" numCol="1" anchor="ctr" anchorCtr="0" compatLnSpc="1">
            <a:prstTxWarp prst="textNoShape">
              <a:avLst/>
            </a:prstTxWarp>
          </a:bodyPr>
          <a:lstStyle>
            <a:lvl1pPr>
              <a:defRPr sz="2400" b="1">
                <a:solidFill>
                  <a:schemeClr val="tx2"/>
                </a:solidFill>
              </a:defRPr>
            </a:lvl1pPr>
          </a:lstStyle>
          <a:p>
            <a:fld id="{3B68698C-22C7-4C68-9562-F7EE795C25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3991" r:id="rId2"/>
    <p:sldLayoutId id="2147483992" r:id="rId3"/>
    <p:sldLayoutId id="2147483993" r:id="rId4"/>
    <p:sldLayoutId id="2147483994" r:id="rId5"/>
    <p:sldLayoutId id="2147483995" r:id="rId6"/>
    <p:sldLayoutId id="2147483996" r:id="rId7"/>
    <p:sldLayoutId id="2147483997" r:id="rId8"/>
    <p:sldLayoutId id="2147484001" r:id="rId9"/>
    <p:sldLayoutId id="2147483998" r:id="rId10"/>
    <p:sldLayoutId id="2147483999" r:id="rId11"/>
  </p:sldLayoutIdLst>
  <p:transition xmlns:p14="http://schemas.microsoft.com/office/powerpoint/2010/main" spd="slow"/>
  <p:hf sldNum="0" hdr="0" ftr="0" dt="0"/>
  <p:txStyles>
    <p:titleStyle>
      <a:lvl1pPr algn="l" rtl="0" eaLnBrk="0" fontAlgn="base" hangingPunct="0">
        <a:spcBef>
          <a:spcPct val="0"/>
        </a:spcBef>
        <a:spcAft>
          <a:spcPct val="0"/>
        </a:spcAft>
        <a:defRPr sz="4000" kern="1200" cap="all" spc="-60">
          <a:solidFill>
            <a:schemeClr val="tx2"/>
          </a:solidFill>
          <a:latin typeface="Calibri"/>
          <a:ea typeface="ＭＳ Ｐゴシック" charset="-128"/>
          <a:cs typeface="Calibri"/>
        </a:defRPr>
      </a:lvl1pPr>
      <a:lvl2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5pPr>
      <a:lvl6pPr marL="457200" algn="l" rtl="0" fontAlgn="base">
        <a:spcBef>
          <a:spcPct val="0"/>
        </a:spcBef>
        <a:spcAft>
          <a:spcPct val="0"/>
        </a:spcAft>
        <a:defRPr sz="4000">
          <a:solidFill>
            <a:schemeClr val="tx2"/>
          </a:solidFill>
          <a:latin typeface="Calibri" pitchFamily="34" charset="0"/>
          <a:ea typeface="ＭＳ Ｐゴシック" charset="-128"/>
        </a:defRPr>
      </a:lvl6pPr>
      <a:lvl7pPr marL="914400" algn="l" rtl="0" fontAlgn="base">
        <a:spcBef>
          <a:spcPct val="0"/>
        </a:spcBef>
        <a:spcAft>
          <a:spcPct val="0"/>
        </a:spcAft>
        <a:defRPr sz="4000">
          <a:solidFill>
            <a:schemeClr val="tx2"/>
          </a:solidFill>
          <a:latin typeface="Calibri" pitchFamily="34" charset="0"/>
          <a:ea typeface="ＭＳ Ｐゴシック" charset="-128"/>
        </a:defRPr>
      </a:lvl7pPr>
      <a:lvl8pPr marL="1371600" algn="l" rtl="0" fontAlgn="base">
        <a:spcBef>
          <a:spcPct val="0"/>
        </a:spcBef>
        <a:spcAft>
          <a:spcPct val="0"/>
        </a:spcAft>
        <a:defRPr sz="4000">
          <a:solidFill>
            <a:schemeClr val="tx2"/>
          </a:solidFill>
          <a:latin typeface="Calibri" pitchFamily="34" charset="0"/>
          <a:ea typeface="ＭＳ Ｐゴシック" charset="-128"/>
        </a:defRPr>
      </a:lvl8pPr>
      <a:lvl9pPr marL="1828800" algn="l" rtl="0" fontAlgn="base">
        <a:spcBef>
          <a:spcPct val="0"/>
        </a:spcBef>
        <a:spcAft>
          <a:spcPct val="0"/>
        </a:spcAft>
        <a:defRPr sz="4000">
          <a:solidFill>
            <a:schemeClr val="tx2"/>
          </a:solidFill>
          <a:latin typeface="Calibri" pitchFamily="34" charset="0"/>
          <a:ea typeface="ＭＳ Ｐゴシック" charset="-128"/>
        </a:defRPr>
      </a:lvl9pPr>
    </p:titleStyle>
    <p:bodyStyle>
      <a:lvl1pPr marL="457200" indent="-457200" algn="l" rtl="0" eaLnBrk="0" fontAlgn="base" hangingPunct="0">
        <a:spcBef>
          <a:spcPct val="20000"/>
        </a:spcBef>
        <a:spcAft>
          <a:spcPts val="600"/>
        </a:spcAft>
        <a:buFont typeface="Arial"/>
        <a:buChar char="•"/>
        <a:defRPr sz="2800" b="0" kern="1200">
          <a:solidFill>
            <a:schemeClr val="tx1"/>
          </a:solidFill>
          <a:latin typeface="Calibri"/>
          <a:ea typeface="ＭＳ Ｐゴシック" charset="-128"/>
          <a:cs typeface="Calibri"/>
        </a:defRPr>
      </a:lvl1pPr>
      <a:lvl2pPr marL="457200" indent="-182563"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2pPr>
      <a:lvl3pPr marL="1143000" indent="-228600" algn="l" rtl="0" eaLnBrk="0" fontAlgn="base" hangingPunct="0">
        <a:spcBef>
          <a:spcPct val="20000"/>
        </a:spcBef>
        <a:spcAft>
          <a:spcPct val="0"/>
        </a:spcAft>
        <a:buClr>
          <a:schemeClr val="tx2"/>
        </a:buClr>
        <a:buFont typeface="Arial" pitchFamily="34" charset="0"/>
        <a:buChar char="•"/>
        <a:defRPr sz="2800" b="0" kern="1200">
          <a:solidFill>
            <a:schemeClr val="tx1"/>
          </a:solidFill>
          <a:latin typeface="Calibri"/>
          <a:ea typeface="ＭＳ Ｐゴシック" charset="-128"/>
          <a:cs typeface="Calibri"/>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Calibri"/>
          <a:ea typeface="ＭＳ Ｐゴシック" charset="-128"/>
          <a:cs typeface="Calibri"/>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sanpn.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limate.nasa.gov/warmingworld/" TargetMode="External"/><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oceandatacenter.ucsc.edu/PhytoGallery/" TargetMode="External"/><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hyperlink" Target="http://www.seaturtle.org/PDF/Hays_2005_TrendEcolEvol.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hyperlink" Target="http://www.pnas.org/content/97/4/1630.full" TargetMode="Externa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youtube.com/watch?v=nKPNcQyljds&amp;feature=player_embedded%23at=1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2now.org/" TargetMode="Externa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nKPNcQyljds" TargetMode="External"/><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maps.grida.no/library/files/storage/oxygendepletion_001.png" TargetMode="External"/><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a2NLxlG4VsA&amp;feature=related" TargetMode="Externa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hyperlink" Target="http://earthobservatory.nasa.gov/GlobalMap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earthobservatory.nasa.gov/IOTD/view.php?id=50136&amp;src=eoa-iotd" TargetMode="External"/><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iehs.nih.gov/climaterepor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1.mov"/><Relationship Id="rId2" Type="http://schemas.openxmlformats.org/officeDocument/2006/relationships/video" Target="../media/media1.mov"/></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hyperlink" Target="http://www.pnas.org/content/103/24/9086" TargetMode="External"/><Relationship Id="rId4" Type="http://schemas.openxmlformats.org/officeDocument/2006/relationships/hyperlink" Target="http://www.cdc.gov/niosh/topics/plants/" TargetMode="External"/><Relationship Id="rId5" Type="http://schemas.openxmlformats.org/officeDocument/2006/relationships/image" Target="../media/image95.jp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ipcc.ch/index.ht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 y="570540"/>
            <a:ext cx="9018588" cy="1670101"/>
          </a:xfrm>
        </p:spPr>
        <p:txBody>
          <a:bodyPr/>
          <a:lstStyle/>
          <a:p>
            <a:pPr eaLnBrk="1" fontAlgn="auto" hangingPunct="1">
              <a:spcAft>
                <a:spcPts val="0"/>
              </a:spcAft>
              <a:defRPr/>
            </a:pPr>
            <a:r>
              <a:rPr lang="en-US" sz="4000" dirty="0" smtClean="0">
                <a:ea typeface="+mj-ea"/>
              </a:rPr>
              <a:t>Evolution &amp; </a:t>
            </a:r>
            <a:r>
              <a:rPr lang="en-US" sz="4000" dirty="0" smtClean="0">
                <a:ea typeface="+mj-ea"/>
              </a:rPr>
              <a:t>climate </a:t>
            </a:r>
            <a:r>
              <a:rPr lang="en-US" sz="4000" dirty="0" smtClean="0">
                <a:ea typeface="+mj-ea"/>
              </a:rPr>
              <a:t>change</a:t>
            </a:r>
            <a:endParaRPr lang="en-US" sz="4000" dirty="0">
              <a:ea typeface="+mj-ea"/>
            </a:endParaRPr>
          </a:p>
        </p:txBody>
      </p:sp>
      <p:pic>
        <p:nvPicPr>
          <p:cNvPr id="13315" name="Picture 1"/>
          <p:cNvPicPr>
            <a:picLocks noChangeAspect="1"/>
          </p:cNvPicPr>
          <p:nvPr/>
        </p:nvPicPr>
        <p:blipFill>
          <a:blip r:embed="rId2" cstate="print"/>
          <a:srcRect t="8041"/>
          <a:stretch>
            <a:fillRect/>
          </a:stretch>
        </p:blipFill>
        <p:spPr bwMode="auto">
          <a:xfrm>
            <a:off x="0" y="3598751"/>
            <a:ext cx="1323975" cy="1217612"/>
          </a:xfrm>
          <a:prstGeom prst="rect">
            <a:avLst/>
          </a:prstGeom>
          <a:noFill/>
          <a:ln w="9525">
            <a:noFill/>
            <a:miter lim="800000"/>
            <a:headEnd/>
            <a:tailEnd/>
          </a:ln>
        </p:spPr>
      </p:pic>
      <p:pic>
        <p:nvPicPr>
          <p:cNvPr id="13316" name="Picture 3"/>
          <p:cNvPicPr>
            <a:picLocks noChangeAspect="1"/>
          </p:cNvPicPr>
          <p:nvPr/>
        </p:nvPicPr>
        <p:blipFill>
          <a:blip r:embed="rId3" cstate="print"/>
          <a:srcRect/>
          <a:stretch>
            <a:fillRect/>
          </a:stretch>
        </p:blipFill>
        <p:spPr bwMode="auto">
          <a:xfrm>
            <a:off x="1323975" y="3587865"/>
            <a:ext cx="1571625" cy="1230312"/>
          </a:xfrm>
          <a:prstGeom prst="rect">
            <a:avLst/>
          </a:prstGeom>
          <a:noFill/>
          <a:ln w="9525">
            <a:noFill/>
            <a:miter lim="800000"/>
            <a:headEnd/>
            <a:tailEnd/>
          </a:ln>
        </p:spPr>
      </p:pic>
      <p:pic>
        <p:nvPicPr>
          <p:cNvPr id="13317" name="Picture 6"/>
          <p:cNvPicPr>
            <a:picLocks noChangeAspect="1"/>
          </p:cNvPicPr>
          <p:nvPr/>
        </p:nvPicPr>
        <p:blipFill>
          <a:blip r:embed="rId4" cstate="print"/>
          <a:srcRect l="10980"/>
          <a:stretch>
            <a:fillRect/>
          </a:stretch>
        </p:blipFill>
        <p:spPr bwMode="auto">
          <a:xfrm>
            <a:off x="2895600" y="3587865"/>
            <a:ext cx="1743075" cy="1230312"/>
          </a:xfrm>
          <a:prstGeom prst="rect">
            <a:avLst/>
          </a:prstGeom>
          <a:noFill/>
          <a:ln w="9525">
            <a:noFill/>
            <a:miter lim="800000"/>
            <a:headEnd/>
            <a:tailEnd/>
          </a:ln>
        </p:spPr>
      </p:pic>
      <p:pic>
        <p:nvPicPr>
          <p:cNvPr id="13318" name="Picture 7"/>
          <p:cNvPicPr>
            <a:picLocks noChangeAspect="1"/>
          </p:cNvPicPr>
          <p:nvPr/>
        </p:nvPicPr>
        <p:blipFill>
          <a:blip r:embed="rId5" cstate="print"/>
          <a:srcRect/>
          <a:stretch>
            <a:fillRect/>
          </a:stretch>
        </p:blipFill>
        <p:spPr bwMode="auto">
          <a:xfrm>
            <a:off x="4638675" y="3591040"/>
            <a:ext cx="1592263" cy="1227137"/>
          </a:xfrm>
          <a:prstGeom prst="rect">
            <a:avLst/>
          </a:prstGeom>
          <a:noFill/>
          <a:ln w="9525">
            <a:noFill/>
            <a:miter lim="800000"/>
            <a:headEnd/>
            <a:tailEnd/>
          </a:ln>
        </p:spPr>
      </p:pic>
      <p:pic>
        <p:nvPicPr>
          <p:cNvPr id="13319" name="Picture 8"/>
          <p:cNvPicPr>
            <a:picLocks noChangeAspect="1"/>
          </p:cNvPicPr>
          <p:nvPr/>
        </p:nvPicPr>
        <p:blipFill>
          <a:blip r:embed="rId6" cstate="print"/>
          <a:srcRect t="-2" r="8699" b="2797"/>
          <a:stretch>
            <a:fillRect/>
          </a:stretch>
        </p:blipFill>
        <p:spPr bwMode="auto">
          <a:xfrm>
            <a:off x="6230938" y="3591040"/>
            <a:ext cx="1554162" cy="1241425"/>
          </a:xfrm>
          <a:prstGeom prst="rect">
            <a:avLst/>
          </a:prstGeom>
          <a:noFill/>
          <a:ln w="9525">
            <a:noFill/>
            <a:miter lim="800000"/>
            <a:headEnd/>
            <a:tailEnd/>
          </a:ln>
        </p:spPr>
      </p:pic>
      <p:pic>
        <p:nvPicPr>
          <p:cNvPr id="13320" name="Picture 9"/>
          <p:cNvPicPr>
            <a:picLocks noChangeAspect="1"/>
          </p:cNvPicPr>
          <p:nvPr/>
        </p:nvPicPr>
        <p:blipFill>
          <a:blip r:embed="rId7" cstate="print"/>
          <a:srcRect l="10760"/>
          <a:stretch>
            <a:fillRect/>
          </a:stretch>
        </p:blipFill>
        <p:spPr bwMode="auto">
          <a:xfrm>
            <a:off x="7785100" y="3598978"/>
            <a:ext cx="1233488" cy="1233487"/>
          </a:xfrm>
          <a:prstGeom prst="rect">
            <a:avLst/>
          </a:prstGeom>
          <a:noFill/>
          <a:ln w="9525">
            <a:noFill/>
            <a:miter lim="800000"/>
            <a:headEnd/>
            <a:tailEnd/>
          </a:ln>
        </p:spPr>
      </p:pic>
      <p:pic>
        <p:nvPicPr>
          <p:cNvPr id="13321" name="Picture 9"/>
          <p:cNvPicPr>
            <a:picLocks noChangeAspect="1" noChangeArrowheads="1"/>
          </p:cNvPicPr>
          <p:nvPr/>
        </p:nvPicPr>
        <p:blipFill>
          <a:blip r:embed="rId8" cstate="print"/>
          <a:srcRect/>
          <a:stretch>
            <a:fillRect/>
          </a:stretch>
        </p:blipFill>
        <p:spPr bwMode="auto">
          <a:xfrm>
            <a:off x="3211286" y="6069464"/>
            <a:ext cx="1952625" cy="542925"/>
          </a:xfrm>
          <a:prstGeom prst="rect">
            <a:avLst/>
          </a:prstGeom>
          <a:noFill/>
          <a:ln w="9525">
            <a:noFill/>
            <a:miter lim="800000"/>
            <a:headEnd/>
            <a:tailEnd/>
          </a:ln>
        </p:spPr>
      </p:pic>
      <p:pic>
        <p:nvPicPr>
          <p:cNvPr id="13322" name="Picture 10"/>
          <p:cNvPicPr>
            <a:picLocks noChangeAspect="1" noChangeArrowheads="1"/>
          </p:cNvPicPr>
          <p:nvPr/>
        </p:nvPicPr>
        <p:blipFill>
          <a:blip r:embed="rId9" cstate="print"/>
          <a:srcRect/>
          <a:stretch>
            <a:fillRect/>
          </a:stretch>
        </p:blipFill>
        <p:spPr bwMode="auto">
          <a:xfrm>
            <a:off x="997405" y="6113006"/>
            <a:ext cx="1238250" cy="466725"/>
          </a:xfrm>
          <a:prstGeom prst="rect">
            <a:avLst/>
          </a:prstGeom>
          <a:noFill/>
          <a:ln w="9525">
            <a:noFill/>
            <a:miter lim="800000"/>
            <a:headEnd/>
            <a:tailEnd/>
          </a:ln>
        </p:spPr>
      </p:pic>
      <p:pic>
        <p:nvPicPr>
          <p:cNvPr id="13323" name="Picture 11"/>
          <p:cNvPicPr>
            <a:picLocks noChangeAspect="1" noChangeArrowheads="1"/>
          </p:cNvPicPr>
          <p:nvPr/>
        </p:nvPicPr>
        <p:blipFill>
          <a:blip r:embed="rId10" cstate="print"/>
          <a:srcRect/>
          <a:stretch>
            <a:fillRect/>
          </a:stretch>
        </p:blipFill>
        <p:spPr bwMode="auto">
          <a:xfrm>
            <a:off x="237447" y="5998708"/>
            <a:ext cx="657225" cy="657225"/>
          </a:xfrm>
          <a:prstGeom prst="rect">
            <a:avLst/>
          </a:prstGeom>
          <a:noFill/>
          <a:ln w="9525">
            <a:noFill/>
            <a:miter lim="800000"/>
            <a:headEnd/>
            <a:tailEnd/>
          </a:ln>
        </p:spPr>
      </p:pic>
      <p:pic>
        <p:nvPicPr>
          <p:cNvPr id="13324" name="Picture 12"/>
          <p:cNvPicPr>
            <a:picLocks noChangeAspect="1" noChangeArrowheads="1"/>
          </p:cNvPicPr>
          <p:nvPr/>
        </p:nvPicPr>
        <p:blipFill>
          <a:blip r:embed="rId11" cstate="print"/>
          <a:srcRect/>
          <a:stretch>
            <a:fillRect/>
          </a:stretch>
        </p:blipFill>
        <p:spPr bwMode="auto">
          <a:xfrm>
            <a:off x="5824538" y="6069464"/>
            <a:ext cx="2962275" cy="514350"/>
          </a:xfrm>
          <a:prstGeom prst="rect">
            <a:avLst/>
          </a:prstGeom>
          <a:noFill/>
          <a:ln w="9525">
            <a:noFill/>
            <a:miter lim="800000"/>
            <a:headEnd/>
            <a:tailEnd/>
          </a:ln>
        </p:spPr>
      </p:pic>
      <p:sp>
        <p:nvSpPr>
          <p:cNvPr id="4" name="Rectangle 3"/>
          <p:cNvSpPr/>
          <p:nvPr/>
        </p:nvSpPr>
        <p:spPr>
          <a:xfrm>
            <a:off x="2654648" y="4874585"/>
            <a:ext cx="3973564" cy="369332"/>
          </a:xfrm>
          <a:prstGeom prst="rect">
            <a:avLst/>
          </a:prstGeom>
        </p:spPr>
        <p:txBody>
          <a:bodyPr wrap="none">
            <a:spAutoFit/>
          </a:bodyPr>
          <a:lstStyle/>
          <a:p>
            <a:r>
              <a:rPr lang="en-US" dirty="0"/>
              <a:t>IMSS </a:t>
            </a:r>
            <a:r>
              <a:rPr lang="en-US" dirty="0" smtClean="0"/>
              <a:t>BIOLOGY </a:t>
            </a:r>
            <a:r>
              <a:rPr lang="en-US" b="1" i="1" dirty="0" smtClean="0"/>
              <a:t>  </a:t>
            </a:r>
            <a:r>
              <a:rPr lang="en-US" dirty="0">
                <a:latin typeface="Verdana"/>
              </a:rPr>
              <a:t>~</a:t>
            </a:r>
            <a:r>
              <a:rPr lang="en-US" b="1" i="1" dirty="0">
                <a:latin typeface="Verdana"/>
              </a:rPr>
              <a:t> </a:t>
            </a:r>
            <a:r>
              <a:rPr lang="en-US" b="1" i="1" dirty="0" smtClean="0">
                <a:latin typeface="Verdana"/>
              </a:rPr>
              <a:t> </a:t>
            </a:r>
            <a:r>
              <a:rPr lang="en-US" dirty="0" smtClean="0"/>
              <a:t>SUMMER 2012</a:t>
            </a:r>
            <a:endParaRPr lang="en-US" dirty="0"/>
          </a:p>
        </p:txBody>
      </p:sp>
    </p:spTree>
    <p:extLst>
      <p:ext uri="{BB962C8B-B14F-4D97-AF65-F5344CB8AC3E}">
        <p14:creationId xmlns:p14="http://schemas.microsoft.com/office/powerpoint/2010/main" val="42440615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fontScale="90000"/>
          </a:bodyPr>
          <a:lstStyle/>
          <a:p>
            <a:pPr>
              <a:defRPr/>
            </a:pPr>
            <a:r>
              <a:rPr lang="en-US" sz="3600" dirty="0">
                <a:latin typeface="Calibri" charset="0"/>
              </a:rPr>
              <a:t>International Union for Conservation Nature (IUCN)</a:t>
            </a:r>
          </a:p>
        </p:txBody>
      </p:sp>
      <p:pic>
        <p:nvPicPr>
          <p:cNvPr id="3074" name="Content Placeholder 3" descr="Screen shot 2011-05-30 at 7.09.39 PM.png"/>
          <p:cNvPicPr>
            <a:picLocks noGrp="1" noChangeAspect="1"/>
          </p:cNvPicPr>
          <p:nvPr>
            <p:ph idx="1"/>
          </p:nvPr>
        </p:nvPicPr>
        <p:blipFill>
          <a:blip r:embed="rId2">
            <a:extLst>
              <a:ext uri="{28A0092B-C50C-407E-A947-70E740481C1C}">
                <a14:useLocalDpi xmlns:a14="http://schemas.microsoft.com/office/drawing/2010/main" val="0"/>
              </a:ext>
            </a:extLst>
          </a:blip>
          <a:srcRect t="96" b="-125"/>
          <a:stretch>
            <a:fillRect/>
          </a:stretch>
        </p:blipFill>
        <p:spPr>
          <a:xfrm>
            <a:off x="990600" y="1212850"/>
            <a:ext cx="7151688" cy="5264150"/>
          </a:xfrm>
        </p:spPr>
      </p:pic>
      <p:sp>
        <p:nvSpPr>
          <p:cNvPr id="3075" name="Rectangle 3"/>
          <p:cNvSpPr>
            <a:spLocks noChangeArrowheads="1"/>
          </p:cNvSpPr>
          <p:nvPr/>
        </p:nvSpPr>
        <p:spPr bwMode="auto">
          <a:xfrm>
            <a:off x="5697889" y="6438316"/>
            <a:ext cx="2444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latin typeface="Calibri"/>
                <a:cs typeface="Calibri"/>
              </a:rPr>
              <a:t>http://</a:t>
            </a:r>
            <a:r>
              <a:rPr lang="en-US" sz="2000" dirty="0" err="1">
                <a:latin typeface="Calibri"/>
                <a:cs typeface="Calibri"/>
              </a:rPr>
              <a:t>www.iucn.org</a:t>
            </a:r>
            <a:r>
              <a:rPr lang="en-US" sz="2000" dirty="0">
                <a:latin typeface="Calibri"/>
                <a:cs typeface="Calibri"/>
              </a:rPr>
              <a:t>/</a:t>
            </a:r>
          </a:p>
        </p:txBody>
      </p:sp>
    </p:spTree>
    <p:extLst>
      <p:ext uri="{BB962C8B-B14F-4D97-AF65-F5344CB8AC3E}">
        <p14:creationId xmlns:p14="http://schemas.microsoft.com/office/powerpoint/2010/main" val="13491000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p:cNvSpPr>
            <a:spLocks noGrp="1"/>
          </p:cNvSpPr>
          <p:nvPr>
            <p:ph idx="1"/>
          </p:nvPr>
        </p:nvSpPr>
        <p:spPr>
          <a:xfrm>
            <a:off x="0" y="304800"/>
            <a:ext cx="9144000" cy="6553200"/>
          </a:xfrm>
        </p:spPr>
        <p:txBody>
          <a:bodyPr/>
          <a:lstStyle/>
          <a:p>
            <a:r>
              <a:rPr lang="en-US" sz="2000">
                <a:latin typeface="Calibri" charset="0"/>
              </a:rPr>
              <a:t>The IUCN has collected data related to these biological traits for the world’s </a:t>
            </a:r>
          </a:p>
          <a:p>
            <a:pPr lvl="1"/>
            <a:r>
              <a:rPr lang="en-US" sz="2000">
                <a:latin typeface="Calibri" charset="0"/>
              </a:rPr>
              <a:t>birds (9,856 spp): 35% spp susceptible</a:t>
            </a:r>
          </a:p>
          <a:p>
            <a:pPr lvl="1"/>
            <a:r>
              <a:rPr lang="en-US" sz="2000">
                <a:latin typeface="Calibri" charset="0"/>
              </a:rPr>
              <a:t>amphibians (6,222 spp): 52% susceptible</a:t>
            </a:r>
          </a:p>
          <a:p>
            <a:pPr lvl="1"/>
            <a:r>
              <a:rPr lang="en-US" sz="2000">
                <a:latin typeface="Calibri" charset="0"/>
              </a:rPr>
              <a:t>warm-water reef-building corals (799 spp): 71% susceptible </a:t>
            </a:r>
          </a:p>
          <a:p>
            <a:r>
              <a:rPr lang="en-US" sz="2000">
                <a:latin typeface="Calibri" charset="0"/>
              </a:rPr>
              <a:t>Keep in mind that amphibians do not occur at hi (polar) latitudes, and global distribution of coral reefs typically occurs within tropical and subtropical waters between 30°N &amp; 30°S latitudes.  </a:t>
            </a:r>
          </a:p>
          <a:p>
            <a:endParaRPr lang="en-US" sz="2000">
              <a:latin typeface="Calibri" charset="0"/>
            </a:endParaRPr>
          </a:p>
        </p:txBody>
      </p:sp>
      <p:pic>
        <p:nvPicPr>
          <p:cNvPr id="4098" name="Content Placeholder 5"/>
          <p:cNvPicPr>
            <a:picLocks noChangeAspect="1"/>
          </p:cNvPicPr>
          <p:nvPr/>
        </p:nvPicPr>
        <p:blipFill>
          <a:blip r:embed="rId2">
            <a:extLst>
              <a:ext uri="{28A0092B-C50C-407E-A947-70E740481C1C}">
                <a14:useLocalDpi xmlns:a14="http://schemas.microsoft.com/office/drawing/2010/main" val="0"/>
              </a:ext>
            </a:extLst>
          </a:blip>
          <a:srcRect l="-281" r="140"/>
          <a:stretch>
            <a:fillRect/>
          </a:stretch>
        </p:blipFill>
        <p:spPr bwMode="auto">
          <a:xfrm>
            <a:off x="762000" y="3162300"/>
            <a:ext cx="7402513"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9901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Content Placeholder 2" descr="Screen shot 2011-05-30 at 6.43.47 PM.png"/>
          <p:cNvPicPr>
            <a:picLocks noGrp="1" noChangeAspect="1"/>
          </p:cNvPicPr>
          <p:nvPr>
            <p:ph idx="1"/>
          </p:nvPr>
        </p:nvPicPr>
        <p:blipFill>
          <a:blip r:embed="rId2">
            <a:extLst>
              <a:ext uri="{28A0092B-C50C-407E-A947-70E740481C1C}">
                <a14:useLocalDpi xmlns:a14="http://schemas.microsoft.com/office/drawing/2010/main" val="0"/>
              </a:ext>
            </a:extLst>
          </a:blip>
          <a:srcRect t="72" b="1637"/>
          <a:stretch>
            <a:fillRect/>
          </a:stretch>
        </p:blipFill>
        <p:spPr>
          <a:xfrm>
            <a:off x="0" y="0"/>
            <a:ext cx="9144000" cy="6862763"/>
          </a:xfrm>
        </p:spPr>
      </p:pic>
    </p:spTree>
    <p:extLst>
      <p:ext uri="{BB962C8B-B14F-4D97-AF65-F5344CB8AC3E}">
        <p14:creationId xmlns:p14="http://schemas.microsoft.com/office/powerpoint/2010/main" val="36024399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Content Placeholder 2" descr="Screen shot 2011-05-30 at 6.52.24 PM.png"/>
          <p:cNvPicPr>
            <a:picLocks noGrp="1" noChangeAspect="1"/>
          </p:cNvPicPr>
          <p:nvPr>
            <p:ph idx="1"/>
          </p:nvPr>
        </p:nvPicPr>
        <p:blipFill>
          <a:blip r:embed="rId3">
            <a:extLst>
              <a:ext uri="{28A0092B-C50C-407E-A947-70E740481C1C}">
                <a14:useLocalDpi xmlns:a14="http://schemas.microsoft.com/office/drawing/2010/main" val="0"/>
              </a:ext>
            </a:extLst>
          </a:blip>
          <a:srcRect l="16791" r="15251"/>
          <a:stretch>
            <a:fillRect/>
          </a:stretch>
        </p:blipFill>
        <p:spPr>
          <a:xfrm>
            <a:off x="838200" y="184996"/>
            <a:ext cx="7480300" cy="4191000"/>
          </a:xfrm>
        </p:spPr>
      </p:pic>
      <p:sp>
        <p:nvSpPr>
          <p:cNvPr id="12290" name="TextBox 2"/>
          <p:cNvSpPr txBox="1">
            <a:spLocks noChangeArrowheads="1"/>
          </p:cNvSpPr>
          <p:nvPr/>
        </p:nvSpPr>
        <p:spPr bwMode="auto">
          <a:xfrm>
            <a:off x="0" y="4404772"/>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rPr>
              <a:t>Increased risk of extinction due to climate change occurs where</a:t>
            </a:r>
          </a:p>
          <a:p>
            <a:pPr marL="342900" indent="-342900" eaLnBrk="1" hangingPunct="1">
              <a:buFont typeface="Arial"/>
              <a:buChar char="•"/>
            </a:pPr>
            <a:r>
              <a:rPr lang="en-US" dirty="0">
                <a:latin typeface="Calibri" charset="0"/>
              </a:rPr>
              <a:t>species possess biological traits or characteristics that make them particularly susceptible to environmental change (SUSCEPTIBILITY)</a:t>
            </a:r>
          </a:p>
          <a:p>
            <a:pPr marL="342900" indent="-342900" eaLnBrk="1" hangingPunct="1">
              <a:buFont typeface="Arial"/>
              <a:buChar char="•"/>
            </a:pPr>
            <a:r>
              <a:rPr lang="en-US" dirty="0">
                <a:latin typeface="Calibri" charset="0"/>
              </a:rPr>
              <a:t>climatic changes are most extreme (EXPOSURE)</a:t>
            </a:r>
          </a:p>
          <a:p>
            <a:pPr marL="342900" indent="-342900" eaLnBrk="1" hangingPunct="1">
              <a:buFont typeface="Arial"/>
              <a:buChar char="•"/>
            </a:pPr>
            <a:r>
              <a:rPr lang="en-US" dirty="0">
                <a:latin typeface="Calibri" charset="0"/>
              </a:rPr>
              <a:t>species have reduced capacities to “adapt” to keep pace with climate change (ADAPTABILITY)</a:t>
            </a:r>
          </a:p>
          <a:p>
            <a:pPr eaLnBrk="1" hangingPunct="1">
              <a:buFont typeface="Arial" charset="0"/>
              <a:buChar char="•"/>
            </a:pPr>
            <a:endParaRPr lang="en-US" sz="2000" dirty="0">
              <a:latin typeface="Calibri" charset="0"/>
            </a:endParaRPr>
          </a:p>
        </p:txBody>
      </p:sp>
    </p:spTree>
    <p:extLst>
      <p:ext uri="{BB962C8B-B14F-4D97-AF65-F5344CB8AC3E}">
        <p14:creationId xmlns:p14="http://schemas.microsoft.com/office/powerpoint/2010/main" val="42175928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latin typeface="Calibri" charset="0"/>
              </a:rPr>
              <a:t>Climate Change Susceptibility Traits</a:t>
            </a:r>
          </a:p>
        </p:txBody>
      </p:sp>
      <p:sp>
        <p:nvSpPr>
          <p:cNvPr id="13315" name="Content Placeholder 2"/>
          <p:cNvSpPr>
            <a:spLocks noGrp="1"/>
          </p:cNvSpPr>
          <p:nvPr>
            <p:ph idx="1"/>
          </p:nvPr>
        </p:nvSpPr>
        <p:spPr/>
        <p:txBody>
          <a:bodyPr/>
          <a:lstStyle/>
          <a:p>
            <a:pPr>
              <a:defRPr/>
            </a:pPr>
            <a:r>
              <a:rPr lang="en-US" sz="3200" dirty="0">
                <a:latin typeface="Calibri" charset="0"/>
              </a:rPr>
              <a:t>Biological traits that make species most susceptible to climate change</a:t>
            </a:r>
          </a:p>
          <a:p>
            <a:pPr marL="914400" lvl="1" indent="-457200">
              <a:buFont typeface="+mj-lt"/>
              <a:buAutoNum type="alphaUcPeriod"/>
              <a:defRPr/>
            </a:pPr>
            <a:r>
              <a:rPr lang="en-US" sz="2400" dirty="0">
                <a:latin typeface="Calibri" charset="0"/>
              </a:rPr>
              <a:t>Specialized habitat and/or microhabitat requirements</a:t>
            </a:r>
          </a:p>
          <a:p>
            <a:pPr marL="914400" lvl="1" indent="-457200">
              <a:buFont typeface="+mj-lt"/>
              <a:buAutoNum type="alphaUcPeriod"/>
              <a:defRPr/>
            </a:pPr>
            <a:r>
              <a:rPr lang="en-US" sz="2400" dirty="0">
                <a:latin typeface="Calibri" charset="0"/>
              </a:rPr>
              <a:t>Narrow environmental tolerances or thresholds that are likely to be exceeded due to climate change at any stage in the life </a:t>
            </a:r>
            <a:r>
              <a:rPr lang="en-US" sz="2400" dirty="0" smtClean="0">
                <a:latin typeface="Calibri" charset="0"/>
              </a:rPr>
              <a:t>cycle</a:t>
            </a:r>
          </a:p>
          <a:p>
            <a:pPr marL="914400" lvl="1" indent="-457200">
              <a:buFont typeface="+mj-lt"/>
              <a:buAutoNum type="alphaUcPeriod"/>
              <a:defRPr/>
            </a:pPr>
            <a:r>
              <a:rPr lang="en-US" sz="2400" dirty="0" smtClean="0">
                <a:latin typeface="Calibri" charset="0"/>
              </a:rPr>
              <a:t>Dependence on specific environmental triggers or cues that are likely to be disrupted by climate change</a:t>
            </a:r>
            <a:endParaRPr lang="en-US" sz="2400" dirty="0">
              <a:latin typeface="Calibri" charset="0"/>
            </a:endParaRPr>
          </a:p>
          <a:p>
            <a:pPr marL="914400" lvl="1" indent="-457200">
              <a:buFont typeface="+mj-lt"/>
              <a:buAutoNum type="alphaUcPeriod"/>
              <a:defRPr/>
            </a:pPr>
            <a:r>
              <a:rPr lang="en-US" sz="2400" dirty="0">
                <a:latin typeface="Calibri" charset="0"/>
              </a:rPr>
              <a:t>Dependence on </a:t>
            </a:r>
            <a:r>
              <a:rPr lang="en-US" sz="2400" dirty="0" smtClean="0">
                <a:latin typeface="Calibri" charset="0"/>
              </a:rPr>
              <a:t>interspecific interactions which are likely to be disrupted by climate change</a:t>
            </a:r>
            <a:endParaRPr lang="en-US" sz="2400" dirty="0">
              <a:latin typeface="Calibri" charset="0"/>
            </a:endParaRPr>
          </a:p>
          <a:p>
            <a:pPr marL="914400" lvl="1" indent="-457200">
              <a:buFont typeface="+mj-lt"/>
              <a:buAutoNum type="alphaUcPeriod"/>
              <a:defRPr/>
            </a:pPr>
            <a:r>
              <a:rPr lang="en-US" sz="2400" dirty="0">
                <a:latin typeface="Calibri" charset="0"/>
              </a:rPr>
              <a:t>Poor ability or limited opportunity to disperse to or colonize a new or more suitable range</a:t>
            </a:r>
          </a:p>
          <a:p>
            <a:pPr lvl="1">
              <a:defRPr/>
            </a:pPr>
            <a:endParaRPr lang="en-US" sz="2000" dirty="0">
              <a:latin typeface="Calibri" charset="0"/>
            </a:endParaRPr>
          </a:p>
        </p:txBody>
      </p:sp>
    </p:spTree>
    <p:extLst>
      <p:ext uri="{BB962C8B-B14F-4D97-AF65-F5344CB8AC3E}">
        <p14:creationId xmlns:p14="http://schemas.microsoft.com/office/powerpoint/2010/main" val="9720109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0" y="228600"/>
            <a:ext cx="9144000" cy="6629400"/>
          </a:xfrm>
        </p:spPr>
        <p:txBody>
          <a:bodyPr/>
          <a:lstStyle/>
          <a:p>
            <a:r>
              <a:rPr lang="en-US" sz="2000" dirty="0">
                <a:latin typeface="Calibri" charset="0"/>
              </a:rPr>
              <a:t>Black-breasted </a:t>
            </a:r>
            <a:r>
              <a:rPr lang="en-US" sz="2000" dirty="0" err="1">
                <a:latin typeface="Calibri" charset="0"/>
              </a:rPr>
              <a:t>Puffleg</a:t>
            </a:r>
            <a:r>
              <a:rPr lang="en-US" sz="2000" dirty="0">
                <a:latin typeface="Calibri" charset="0"/>
              </a:rPr>
              <a:t> (</a:t>
            </a:r>
            <a:r>
              <a:rPr lang="en-US" sz="2000" i="1" dirty="0" err="1">
                <a:latin typeface="Calibri" charset="0"/>
              </a:rPr>
              <a:t>Eriocnemis</a:t>
            </a:r>
            <a:r>
              <a:rPr lang="en-US" sz="2000" i="1" dirty="0">
                <a:latin typeface="Calibri" charset="0"/>
              </a:rPr>
              <a:t> </a:t>
            </a:r>
            <a:r>
              <a:rPr lang="en-US" sz="2000" i="1" dirty="0" err="1">
                <a:latin typeface="Calibri" charset="0"/>
              </a:rPr>
              <a:t>nigrivestis</a:t>
            </a:r>
            <a:r>
              <a:rPr lang="en-US" sz="2000" dirty="0">
                <a:latin typeface="Calibri" charset="0"/>
              </a:rPr>
              <a:t>) is both critically endangered (IUCN Red List) and </a:t>
            </a:r>
            <a:r>
              <a:rPr lang="en-US" sz="2000" dirty="0" smtClean="0">
                <a:latin typeface="Calibri" charset="0"/>
              </a:rPr>
              <a:t>climate change </a:t>
            </a:r>
            <a:r>
              <a:rPr lang="en-US" sz="2000" dirty="0">
                <a:latin typeface="Calibri" charset="0"/>
              </a:rPr>
              <a:t>susceptible based on a combination of biological traits</a:t>
            </a:r>
          </a:p>
          <a:p>
            <a:pPr lvl="1"/>
            <a:r>
              <a:rPr lang="en-US" sz="2000" dirty="0">
                <a:latin typeface="Calibri" charset="0"/>
              </a:rPr>
              <a:t>Highly restricted to a climate-change susceptible habitat (high </a:t>
            </a:r>
            <a:r>
              <a:rPr lang="en-US" sz="2000" dirty="0" err="1">
                <a:latin typeface="Calibri" charset="0"/>
              </a:rPr>
              <a:t>montane</a:t>
            </a:r>
            <a:r>
              <a:rPr lang="en-US" sz="2000" dirty="0">
                <a:latin typeface="Calibri" charset="0"/>
              </a:rPr>
              <a:t> rainforest) in northwest Ecuador</a:t>
            </a:r>
          </a:p>
          <a:p>
            <a:pPr lvl="1"/>
            <a:r>
              <a:rPr lang="en-US" sz="2000" dirty="0">
                <a:latin typeface="Calibri" charset="0"/>
              </a:rPr>
              <a:t>A narrow and high altitude range</a:t>
            </a:r>
          </a:p>
          <a:p>
            <a:pPr lvl="1"/>
            <a:r>
              <a:rPr lang="en-US" sz="2000" dirty="0">
                <a:latin typeface="Calibri" charset="0"/>
              </a:rPr>
              <a:t>Very short dispersal distances</a:t>
            </a:r>
          </a:p>
          <a:p>
            <a:pPr lvl="1"/>
            <a:r>
              <a:rPr lang="en-US" sz="2000" dirty="0">
                <a:latin typeface="Calibri" charset="0"/>
              </a:rPr>
              <a:t>Extremely small population size</a:t>
            </a:r>
          </a:p>
          <a:p>
            <a:pPr lvl="1"/>
            <a:r>
              <a:rPr lang="en-US" sz="2000" dirty="0">
                <a:latin typeface="Calibri" charset="0"/>
              </a:rPr>
              <a:t>Deforestation also contributing to ongoing declines</a:t>
            </a:r>
          </a:p>
        </p:txBody>
      </p:sp>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8275" y="2789694"/>
            <a:ext cx="26257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51694"/>
            <a:ext cx="51133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0682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579"/>
          </a:xfrm>
        </p:spPr>
        <p:txBody>
          <a:bodyPr/>
          <a:lstStyle/>
          <a:p>
            <a:pPr>
              <a:defRPr/>
            </a:pPr>
            <a:r>
              <a:rPr lang="en-US" sz="3200" dirty="0">
                <a:latin typeface="Calibri" charset="0"/>
              </a:rPr>
              <a:t>Narrow Environmental Tolerances</a:t>
            </a:r>
          </a:p>
        </p:txBody>
      </p:sp>
      <p:sp>
        <p:nvSpPr>
          <p:cNvPr id="16386" name="Content Placeholder 2"/>
          <p:cNvSpPr>
            <a:spLocks noGrp="1"/>
          </p:cNvSpPr>
          <p:nvPr>
            <p:ph idx="1"/>
          </p:nvPr>
        </p:nvSpPr>
        <p:spPr>
          <a:xfrm>
            <a:off x="0" y="642579"/>
            <a:ext cx="9144000" cy="6215421"/>
          </a:xfrm>
        </p:spPr>
        <p:txBody>
          <a:bodyPr/>
          <a:lstStyle/>
          <a:p>
            <a:r>
              <a:rPr lang="en-US" sz="2000" dirty="0">
                <a:latin typeface="Calibri" charset="0"/>
              </a:rPr>
              <a:t>Physiology &amp; ecology of many </a:t>
            </a:r>
            <a:r>
              <a:rPr lang="en-US" sz="2000" dirty="0" smtClean="0">
                <a:latin typeface="Calibri" charset="0"/>
              </a:rPr>
              <a:t>species </a:t>
            </a:r>
            <a:r>
              <a:rPr lang="en-US" sz="2000" dirty="0">
                <a:latin typeface="Calibri" charset="0"/>
              </a:rPr>
              <a:t>tightly coupled to very specific ranges of climatic variables, e.g. temperature, precipitation, pH/CO</a:t>
            </a:r>
            <a:r>
              <a:rPr lang="en-US" sz="2000" baseline="-25000" dirty="0">
                <a:latin typeface="Calibri" charset="0"/>
              </a:rPr>
              <a:t>2</a:t>
            </a:r>
            <a:r>
              <a:rPr lang="en-US" sz="2000" dirty="0">
                <a:latin typeface="Calibri" charset="0"/>
              </a:rPr>
              <a:t> levels, </a:t>
            </a:r>
          </a:p>
          <a:p>
            <a:r>
              <a:rPr lang="en-US" sz="2000" dirty="0" err="1" smtClean="0">
                <a:latin typeface="Calibri" charset="0"/>
              </a:rPr>
              <a:t>Spp</a:t>
            </a:r>
            <a:r>
              <a:rPr lang="en-US" sz="2000" dirty="0" smtClean="0">
                <a:latin typeface="Calibri" charset="0"/>
              </a:rPr>
              <a:t> </a:t>
            </a:r>
            <a:r>
              <a:rPr lang="en-US" sz="2000" dirty="0">
                <a:latin typeface="Calibri" charset="0"/>
              </a:rPr>
              <a:t>with narrow tolerance ranges are particularly vulnerable to climate change</a:t>
            </a:r>
          </a:p>
          <a:p>
            <a:r>
              <a:rPr lang="en-US" sz="2000" dirty="0">
                <a:latin typeface="Calibri" charset="0"/>
              </a:rPr>
              <a:t>Even </a:t>
            </a:r>
            <a:r>
              <a:rPr lang="en-US" sz="2000" dirty="0" err="1">
                <a:latin typeface="Calibri" charset="0"/>
              </a:rPr>
              <a:t>spp</a:t>
            </a:r>
            <a:r>
              <a:rPr lang="en-US" sz="2000" dirty="0">
                <a:latin typeface="Calibri" charset="0"/>
              </a:rPr>
              <a:t> with broad environmental tolerances &amp; unspecialized habitat requirements may already be close to thresholds beyond which ecology or physiological function quickly breaks down, e.g.</a:t>
            </a:r>
          </a:p>
          <a:p>
            <a:pPr lvl="1"/>
            <a:r>
              <a:rPr lang="en-US" sz="2000" dirty="0">
                <a:latin typeface="Calibri" charset="0"/>
              </a:rPr>
              <a:t>Photosynthesis in plants</a:t>
            </a:r>
          </a:p>
          <a:p>
            <a:pPr lvl="1"/>
            <a:r>
              <a:rPr lang="en-US" sz="2000" dirty="0">
                <a:latin typeface="Calibri" charset="0"/>
              </a:rPr>
              <a:t>Protein/enzyme function in animals</a:t>
            </a:r>
          </a:p>
          <a:p>
            <a:pPr lvl="2"/>
            <a:r>
              <a:rPr lang="en-US" sz="2000" dirty="0">
                <a:latin typeface="Calibri" charset="0"/>
              </a:rPr>
              <a:t>All enzymes are proteins whose functionality is based on proper 3D structure, which requires proper folding</a:t>
            </a:r>
          </a:p>
        </p:txBody>
      </p:sp>
      <p:pic>
        <p:nvPicPr>
          <p:cNvPr id="16387" name="Picture 2" descr="http://cnx.org/content/m11461/latest/protein_fo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467" y="4572085"/>
            <a:ext cx="5661210" cy="228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9356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pPr>
              <a:defRPr/>
            </a:pPr>
            <a:r>
              <a:rPr lang="en-US" dirty="0">
                <a:latin typeface="Calibri" charset="0"/>
              </a:rPr>
              <a:t>Genetic Variation</a:t>
            </a:r>
          </a:p>
        </p:txBody>
      </p:sp>
      <p:sp>
        <p:nvSpPr>
          <p:cNvPr id="33794" name="Content Placeholder 2"/>
          <p:cNvSpPr>
            <a:spLocks noGrp="1"/>
          </p:cNvSpPr>
          <p:nvPr>
            <p:ph idx="1"/>
          </p:nvPr>
        </p:nvSpPr>
        <p:spPr>
          <a:xfrm>
            <a:off x="0" y="685800"/>
            <a:ext cx="9144000" cy="3886200"/>
          </a:xfrm>
        </p:spPr>
        <p:txBody>
          <a:bodyPr>
            <a:normAutofit lnSpcReduction="10000"/>
          </a:bodyPr>
          <a:lstStyle/>
          <a:p>
            <a:r>
              <a:rPr lang="en-US" sz="2000" dirty="0">
                <a:latin typeface="Calibri" charset="0"/>
              </a:rPr>
              <a:t>The larger the gene pool, the more genetic variation, </a:t>
            </a:r>
            <a:r>
              <a:rPr lang="en-US" sz="2000" dirty="0" smtClean="0">
                <a:latin typeface="Calibri" charset="0"/>
              </a:rPr>
              <a:t>and </a:t>
            </a:r>
            <a:r>
              <a:rPr lang="en-US" sz="2000" dirty="0">
                <a:latin typeface="Calibri" charset="0"/>
              </a:rPr>
              <a:t>the lower the risk of </a:t>
            </a:r>
            <a:r>
              <a:rPr lang="en-US" sz="2000" dirty="0" smtClean="0">
                <a:latin typeface="Calibri" charset="0"/>
              </a:rPr>
              <a:t>extinction.</a:t>
            </a:r>
            <a:endParaRPr lang="en-US" sz="2000" dirty="0">
              <a:latin typeface="Calibri" charset="0"/>
            </a:endParaRPr>
          </a:p>
          <a:p>
            <a:r>
              <a:rPr lang="en-US" sz="2000" dirty="0">
                <a:latin typeface="Calibri" charset="0"/>
              </a:rPr>
              <a:t>Thus, larger populations are less vulnerable, but must consider that other factors may be involved (e.g. how specialized the </a:t>
            </a:r>
            <a:r>
              <a:rPr lang="en-US" sz="2000" dirty="0" err="1">
                <a:latin typeface="Calibri" charset="0"/>
              </a:rPr>
              <a:t>spp</a:t>
            </a:r>
            <a:r>
              <a:rPr lang="en-US" sz="2000" dirty="0">
                <a:latin typeface="Calibri" charset="0"/>
              </a:rPr>
              <a:t> is, etc.</a:t>
            </a:r>
            <a:r>
              <a:rPr lang="en-US" sz="2000" dirty="0" smtClean="0">
                <a:latin typeface="Calibri" charset="0"/>
              </a:rPr>
              <a:t>).</a:t>
            </a:r>
            <a:endParaRPr lang="en-US" sz="2000" dirty="0">
              <a:latin typeface="Calibri" charset="0"/>
            </a:endParaRPr>
          </a:p>
          <a:p>
            <a:r>
              <a:rPr lang="en-US" sz="2000" dirty="0">
                <a:latin typeface="Calibri" charset="0"/>
              </a:rPr>
              <a:t>One example of species particularly at risk for a number of reasons = Antarctic ice fishes (</a:t>
            </a:r>
            <a:r>
              <a:rPr lang="en-US" sz="2000" dirty="0" err="1">
                <a:latin typeface="Calibri" charset="0"/>
              </a:rPr>
              <a:t>Notothenoids</a:t>
            </a:r>
            <a:r>
              <a:rPr lang="en-US" sz="2000" dirty="0" smtClean="0">
                <a:latin typeface="Calibri" charset="0"/>
              </a:rPr>
              <a:t>).</a:t>
            </a:r>
            <a:endParaRPr lang="en-US" sz="2000" dirty="0">
              <a:latin typeface="Calibri" charset="0"/>
            </a:endParaRPr>
          </a:p>
          <a:p>
            <a:pPr lvl="1"/>
            <a:r>
              <a:rPr lang="en-US" sz="2000" dirty="0">
                <a:latin typeface="Calibri" charset="0"/>
              </a:rPr>
              <a:t>This group has evolved in extremely cold &amp; thermally stable waters with hi levels of dissolved O</a:t>
            </a:r>
            <a:r>
              <a:rPr lang="en-US" sz="2000" baseline="-25000" dirty="0">
                <a:latin typeface="Calibri" charset="0"/>
              </a:rPr>
              <a:t>2</a:t>
            </a:r>
            <a:r>
              <a:rPr lang="en-US" sz="2000" dirty="0">
                <a:latin typeface="Calibri" charset="0"/>
              </a:rPr>
              <a:t> for ca. 14  million </a:t>
            </a:r>
            <a:r>
              <a:rPr lang="en-US" sz="2000" dirty="0" smtClean="0">
                <a:latin typeface="Calibri" charset="0"/>
              </a:rPr>
              <a:t>years.</a:t>
            </a:r>
            <a:endParaRPr lang="en-US" sz="2000" dirty="0">
              <a:latin typeface="Calibri" charset="0"/>
            </a:endParaRPr>
          </a:p>
          <a:p>
            <a:pPr lvl="1"/>
            <a:r>
              <a:rPr lang="en-US" sz="2000" dirty="0">
                <a:latin typeface="Calibri" charset="0"/>
              </a:rPr>
              <a:t>Exhibit DNA decay – loss of protein-coding genes &amp; temperature-responsive gene regulatory abilities </a:t>
            </a:r>
            <a:r>
              <a:rPr lang="en-US" sz="2000" dirty="0">
                <a:latin typeface="Calibri" charset="0"/>
                <a:sym typeface="Wingdings" charset="0"/>
              </a:rPr>
              <a:t> loss of heat-shock </a:t>
            </a:r>
            <a:r>
              <a:rPr lang="en-US" sz="2000" dirty="0" smtClean="0">
                <a:latin typeface="Calibri" charset="0"/>
                <a:sym typeface="Wingdings" charset="0"/>
              </a:rPr>
              <a:t>response.</a:t>
            </a:r>
            <a:endParaRPr lang="en-US" sz="2000" dirty="0">
              <a:latin typeface="Calibri" charset="0"/>
              <a:sym typeface="Wingdings" charset="0"/>
            </a:endParaRPr>
          </a:p>
          <a:p>
            <a:pPr lvl="2"/>
            <a:r>
              <a:rPr lang="en-US" sz="1800" dirty="0">
                <a:latin typeface="Calibri" charset="0"/>
                <a:sym typeface="Wingdings" charset="0"/>
              </a:rPr>
              <a:t>This has also been discovered in a number of Antarctic invertebrate species</a:t>
            </a:r>
            <a:endParaRPr lang="en-US" sz="1600" dirty="0">
              <a:latin typeface="Calibri" charset="0"/>
            </a:endParaRPr>
          </a:p>
          <a:p>
            <a:pPr>
              <a:buFont typeface="Arial" charset="0"/>
              <a:buNone/>
            </a:pPr>
            <a:endParaRPr lang="en-US" sz="2400" dirty="0">
              <a:latin typeface="Calibri" charset="0"/>
            </a:endParaRPr>
          </a:p>
        </p:txBody>
      </p:sp>
      <p:pic>
        <p:nvPicPr>
          <p:cNvPr id="4" name="Picture 2" descr="http://www.eurekalert.org/multimedia/pub/web/3289_web.jpg"/>
          <p:cNvPicPr>
            <a:picLocks noChangeAspect="1" noChangeArrowheads="1"/>
          </p:cNvPicPr>
          <p:nvPr/>
        </p:nvPicPr>
        <p:blipFill>
          <a:blip r:embed="rId2" cstate="print"/>
          <a:srcRect/>
          <a:stretch>
            <a:fillRect/>
          </a:stretch>
        </p:blipFill>
        <p:spPr bwMode="auto">
          <a:xfrm>
            <a:off x="5867400" y="4375150"/>
            <a:ext cx="3276600" cy="2457450"/>
          </a:xfrm>
          <a:prstGeom prst="rect">
            <a:avLst/>
          </a:prstGeom>
          <a:ln>
            <a:noFill/>
          </a:ln>
          <a:effectLst>
            <a:softEdge rad="112500"/>
          </a:effectLst>
        </p:spPr>
      </p:pic>
      <p:sp>
        <p:nvSpPr>
          <p:cNvPr id="33796" name="TextBox 2"/>
          <p:cNvSpPr txBox="1">
            <a:spLocks noChangeArrowheads="1"/>
          </p:cNvSpPr>
          <p:nvPr/>
        </p:nvSpPr>
        <p:spPr bwMode="auto">
          <a:xfrm>
            <a:off x="19050" y="4419600"/>
            <a:ext cx="58483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a:latin typeface="Calibri" charset="0"/>
              </a:rPr>
              <a:t>Oceanic warming will</a:t>
            </a:r>
          </a:p>
          <a:p>
            <a:pPr lvl="1" eaLnBrk="1" hangingPunct="1">
              <a:buFontTx/>
              <a:buChar char="-"/>
            </a:pPr>
            <a:r>
              <a:rPr lang="en-US" sz="2000">
                <a:latin typeface="Calibri" charset="0"/>
              </a:rPr>
              <a:t>reduce O</a:t>
            </a:r>
            <a:r>
              <a:rPr lang="en-US" sz="2000" baseline="-25000">
                <a:latin typeface="Calibri" charset="0"/>
              </a:rPr>
              <a:t>2</a:t>
            </a:r>
            <a:r>
              <a:rPr lang="en-US" sz="2000">
                <a:latin typeface="Calibri" charset="0"/>
              </a:rPr>
              <a:t> concentration in seawater &amp; body fluid</a:t>
            </a:r>
          </a:p>
          <a:p>
            <a:pPr lvl="1" eaLnBrk="1" hangingPunct="1">
              <a:buFontTx/>
              <a:buChar char="-"/>
            </a:pPr>
            <a:r>
              <a:rPr lang="en-US" sz="2000">
                <a:latin typeface="Calibri" charset="0"/>
              </a:rPr>
              <a:t>increase rates of O</a:t>
            </a:r>
            <a:r>
              <a:rPr lang="en-US" sz="2000" baseline="-25000">
                <a:latin typeface="Calibri" charset="0"/>
              </a:rPr>
              <a:t>2</a:t>
            </a:r>
            <a:r>
              <a:rPr lang="en-US" sz="2000">
                <a:latin typeface="Calibri" charset="0"/>
              </a:rPr>
              <a:t> consumption in the fishes</a:t>
            </a:r>
          </a:p>
          <a:p>
            <a:pPr eaLnBrk="1" hangingPunct="1">
              <a:buFont typeface="Arial" charset="0"/>
              <a:buChar char="•"/>
            </a:pPr>
            <a:r>
              <a:rPr lang="en-US" sz="2000">
                <a:latin typeface="Calibri" charset="0"/>
              </a:rPr>
              <a:t>Many Antarctic ectotherms show behavioral impairment at 1- 3°C and upper lethal temp is commonly below 5-6°C</a:t>
            </a:r>
          </a:p>
        </p:txBody>
      </p:sp>
    </p:spTree>
    <p:extLst>
      <p:ext uri="{BB962C8B-B14F-4D97-AF65-F5344CB8AC3E}">
        <p14:creationId xmlns:p14="http://schemas.microsoft.com/office/powerpoint/2010/main" val="8368172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pPr>
              <a:defRPr/>
            </a:pPr>
            <a:r>
              <a:rPr lang="en-US" sz="3200" dirty="0">
                <a:latin typeface="Calibri" charset="0"/>
              </a:rPr>
              <a:t>How much genetic change is needed?</a:t>
            </a:r>
          </a:p>
        </p:txBody>
      </p:sp>
      <p:sp>
        <p:nvSpPr>
          <p:cNvPr id="34818" name="Content Placeholder 2"/>
          <p:cNvSpPr>
            <a:spLocks noGrp="1"/>
          </p:cNvSpPr>
          <p:nvPr>
            <p:ph idx="1"/>
          </p:nvPr>
        </p:nvSpPr>
        <p:spPr>
          <a:xfrm>
            <a:off x="0" y="533400"/>
            <a:ext cx="9144000" cy="6324600"/>
          </a:xfrm>
        </p:spPr>
        <p:txBody>
          <a:bodyPr/>
          <a:lstStyle/>
          <a:p>
            <a:r>
              <a:rPr lang="en-US" sz="2000" dirty="0">
                <a:latin typeface="Calibri" charset="0"/>
              </a:rPr>
              <a:t>There are a few examples in which a single amino acid substitution in a protein sequence can lead to temperature-adaptive modifications of protein kinetics</a:t>
            </a:r>
          </a:p>
          <a:p>
            <a:pPr lvl="1"/>
            <a:r>
              <a:rPr lang="en-US" sz="2000" dirty="0">
                <a:latin typeface="Calibri" charset="0"/>
              </a:rPr>
              <a:t>The northward range extension of warm-adapted limpet </a:t>
            </a:r>
            <a:r>
              <a:rPr lang="en-US" sz="2000" i="1" dirty="0" err="1">
                <a:latin typeface="Calibri" charset="0"/>
              </a:rPr>
              <a:t>Lottia</a:t>
            </a:r>
            <a:r>
              <a:rPr lang="en-US" sz="2000" i="1" dirty="0">
                <a:latin typeface="Calibri" charset="0"/>
              </a:rPr>
              <a:t> </a:t>
            </a:r>
            <a:r>
              <a:rPr lang="en-US" sz="2000" i="1" dirty="0" err="1">
                <a:latin typeface="Calibri" charset="0"/>
              </a:rPr>
              <a:t>austrodigitalis</a:t>
            </a:r>
            <a:r>
              <a:rPr lang="en-US" sz="2000" i="1" dirty="0">
                <a:latin typeface="Calibri" charset="0"/>
              </a:rPr>
              <a:t> </a:t>
            </a:r>
            <a:r>
              <a:rPr lang="en-US" sz="2000" dirty="0">
                <a:latin typeface="Calibri" charset="0"/>
              </a:rPr>
              <a:t>and contraction of the southern limit of a cold-adapted congener </a:t>
            </a:r>
            <a:r>
              <a:rPr lang="en-US" sz="2000" i="1" dirty="0">
                <a:latin typeface="Calibri" charset="0"/>
              </a:rPr>
              <a:t>L. digitalis </a:t>
            </a:r>
            <a:r>
              <a:rPr lang="en-US" sz="2000" dirty="0">
                <a:latin typeface="Calibri" charset="0"/>
              </a:rPr>
              <a:t>is marked by adaptive variations in a specific enzyme’s function &amp; stability resulted from a single amino acid substitution</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517775"/>
            <a:ext cx="713581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6405563"/>
            <a:ext cx="19812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wallawalla.edu/academics/departments/biology/rosario/inverts/Mollusca/Gastropoda/Prosobranchia/Order_Patellogastropoda/Family_Lottiidae/Lottia_digitalisDLC2007-02s.jpg"/>
          <p:cNvPicPr>
            <a:picLocks noChangeAspect="1" noChangeArrowheads="1"/>
          </p:cNvPicPr>
          <p:nvPr/>
        </p:nvPicPr>
        <p:blipFill>
          <a:blip r:embed="rId5" cstate="print"/>
          <a:srcRect/>
          <a:stretch>
            <a:fillRect/>
          </a:stretch>
        </p:blipFill>
        <p:spPr bwMode="auto">
          <a:xfrm>
            <a:off x="381000" y="3200400"/>
            <a:ext cx="1036309" cy="854671"/>
          </a:xfrm>
          <a:prstGeom prst="rect">
            <a:avLst/>
          </a:prstGeom>
          <a:ln>
            <a:noFill/>
          </a:ln>
          <a:effectLst>
            <a:softEdge rad="112500"/>
          </a:effectLst>
        </p:spPr>
      </p:pic>
      <p:pic>
        <p:nvPicPr>
          <p:cNvPr id="7" name="Picture 4" descr="http://biology.fullerton.edu/biol317/im/s06/Gaviota_Jalama_2_11_06/GavJalama_2_12_06_02_sm.jpg"/>
          <p:cNvPicPr>
            <a:picLocks noChangeAspect="1" noChangeArrowheads="1"/>
          </p:cNvPicPr>
          <p:nvPr/>
        </p:nvPicPr>
        <p:blipFill>
          <a:blip r:embed="rId6" cstate="print"/>
          <a:srcRect/>
          <a:stretch>
            <a:fillRect/>
          </a:stretch>
        </p:blipFill>
        <p:spPr bwMode="auto">
          <a:xfrm>
            <a:off x="762000" y="5410200"/>
            <a:ext cx="1050077" cy="790575"/>
          </a:xfrm>
          <a:prstGeom prst="rect">
            <a:avLst/>
          </a:prstGeom>
          <a:ln>
            <a:noFill/>
          </a:ln>
          <a:effectLst>
            <a:softEdge rad="112500"/>
          </a:effectLst>
        </p:spPr>
      </p:pic>
    </p:spTree>
    <p:extLst>
      <p:ext uri="{BB962C8B-B14F-4D97-AF65-F5344CB8AC3E}">
        <p14:creationId xmlns:p14="http://schemas.microsoft.com/office/powerpoint/2010/main" val="28300463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762000"/>
          </a:xfrm>
        </p:spPr>
        <p:txBody>
          <a:bodyPr/>
          <a:lstStyle/>
          <a:p>
            <a:r>
              <a:rPr lang="en-US" dirty="0" smtClean="0">
                <a:ea typeface="ＭＳ Ｐゴシック" charset="-128"/>
              </a:rPr>
              <a:t>Phenology</a:t>
            </a:r>
          </a:p>
        </p:txBody>
      </p:sp>
      <p:sp>
        <p:nvSpPr>
          <p:cNvPr id="22530" name="Content Placeholder 2"/>
          <p:cNvSpPr>
            <a:spLocks noGrp="1"/>
          </p:cNvSpPr>
          <p:nvPr>
            <p:ph idx="1"/>
          </p:nvPr>
        </p:nvSpPr>
        <p:spPr>
          <a:xfrm>
            <a:off x="0" y="685800"/>
            <a:ext cx="9144000" cy="6172200"/>
          </a:xfrm>
        </p:spPr>
        <p:txBody>
          <a:bodyPr/>
          <a:lstStyle/>
          <a:p>
            <a:pPr lvl="1"/>
            <a:r>
              <a:rPr lang="en-US" sz="3200" dirty="0" smtClean="0">
                <a:ea typeface="ＭＳ Ｐゴシック" charset="-128"/>
              </a:rPr>
              <a:t>Study of recurring biological events and their relationship to climate, e.g. migration, breeding, flowering</a:t>
            </a:r>
          </a:p>
          <a:p>
            <a:pPr lvl="1"/>
            <a:r>
              <a:rPr lang="en-US" sz="3200" dirty="0" smtClean="0">
                <a:ea typeface="ＭＳ Ｐゴシック" charset="-128"/>
              </a:rPr>
              <a:t>Linked to seasonal patterns, particularly in temperate regions</a:t>
            </a:r>
          </a:p>
          <a:p>
            <a:r>
              <a:rPr lang="en-US" dirty="0" smtClean="0">
                <a:ea typeface="ＭＳ Ｐゴシック" charset="-128"/>
              </a:rPr>
              <a:t>FYI: USA National Phenology Network</a:t>
            </a:r>
          </a:p>
          <a:p>
            <a:pPr lvl="1"/>
            <a:r>
              <a:rPr lang="en-US" sz="2400" dirty="0" smtClean="0">
                <a:ea typeface="ＭＳ Ｐゴシック" charset="-128"/>
              </a:rPr>
              <a:t>Network of citizen scientists, </a:t>
            </a:r>
            <a:r>
              <a:rPr lang="en-US" sz="2400" dirty="0" smtClean="0">
                <a:ea typeface="ＭＳ Ｐゴシック" charset="-128"/>
              </a:rPr>
              <a:t>government</a:t>
            </a:r>
            <a:r>
              <a:rPr lang="en-US" altLang="ja-JP" sz="2400" dirty="0" smtClean="0">
                <a:ea typeface="ＭＳ Ｐゴシック" charset="-128"/>
              </a:rPr>
              <a:t> </a:t>
            </a:r>
            <a:r>
              <a:rPr lang="en-US" altLang="ja-JP" sz="2400" dirty="0" smtClean="0">
                <a:ea typeface="ＭＳ Ｐゴシック" charset="-128"/>
              </a:rPr>
              <a:t>agencies, non-profits, educators, &amp; students of all ages to monitor, collect, &amp; share info on the impacts of climate change on plants &amp; animals in the U.S., providing researchers with far more data than they can collect alone. </a:t>
            </a:r>
            <a:r>
              <a:rPr lang="en-US" altLang="ja-JP" dirty="0" smtClean="0">
                <a:ea typeface="ＭＳ Ｐゴシック" charset="-128"/>
              </a:rPr>
              <a:t>   </a:t>
            </a:r>
            <a:r>
              <a:rPr lang="en-US" altLang="ja-JP" dirty="0" smtClean="0">
                <a:ea typeface="ＭＳ Ｐゴシック" charset="-128"/>
                <a:hlinkClick r:id="rId2"/>
              </a:rPr>
              <a:t>http://www.usanpn.org/</a:t>
            </a:r>
            <a:endParaRPr lang="en-US" dirty="0" smtClean="0">
              <a:ea typeface="ＭＳ Ｐゴシック" charset="-128"/>
            </a:endParaRPr>
          </a:p>
        </p:txBody>
      </p:sp>
    </p:spTree>
    <p:extLst>
      <p:ext uri="{BB962C8B-B14F-4D97-AF65-F5344CB8AC3E}">
        <p14:creationId xmlns:p14="http://schemas.microsoft.com/office/powerpoint/2010/main" val="504973487"/>
      </p:ext>
    </p:extLst>
  </p:cSld>
  <p:clrMapOvr>
    <a:masterClrMapping/>
  </p:clrMapOvr>
  <p:transition xmlns:p14="http://schemas.microsoft.com/office/powerpoint/2010/mai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6199" y="0"/>
            <a:ext cx="8287657" cy="982694"/>
          </a:xfrm>
        </p:spPr>
        <p:txBody>
          <a:bodyPr/>
          <a:lstStyle/>
          <a:p>
            <a:pPr eaLnBrk="1" hangingPunct="1"/>
            <a:r>
              <a:rPr lang="en-US" dirty="0" smtClean="0"/>
              <a:t>Anthropogenic Origin</a:t>
            </a:r>
          </a:p>
        </p:txBody>
      </p:sp>
      <p:sp>
        <p:nvSpPr>
          <p:cNvPr id="3075" name="Content Placeholder 2"/>
          <p:cNvSpPr>
            <a:spLocks noGrp="1"/>
          </p:cNvSpPr>
          <p:nvPr>
            <p:ph idx="1"/>
          </p:nvPr>
        </p:nvSpPr>
        <p:spPr>
          <a:xfrm>
            <a:off x="76199" y="880716"/>
            <a:ext cx="8991602" cy="5896322"/>
          </a:xfrm>
        </p:spPr>
        <p:txBody>
          <a:bodyPr/>
          <a:lstStyle/>
          <a:p>
            <a:pPr eaLnBrk="1" hangingPunct="1"/>
            <a:r>
              <a:rPr lang="en-US" dirty="0" smtClean="0"/>
              <a:t>Prevailing evidence suggests unprecedented rates of global climate change (GCC) due to human activities</a:t>
            </a:r>
          </a:p>
          <a:p>
            <a:pPr eaLnBrk="1" hangingPunct="1"/>
            <a:r>
              <a:rPr lang="en-US" dirty="0" smtClean="0"/>
              <a:t>Video clip from </a:t>
            </a:r>
            <a:r>
              <a:rPr lang="en-US" dirty="0" smtClean="0"/>
              <a:t>NASA (2009)</a:t>
            </a:r>
            <a:endParaRPr lang="en-US" dirty="0" smtClean="0"/>
          </a:p>
          <a:p>
            <a:pPr lvl="1" eaLnBrk="1" hangingPunct="1"/>
            <a:r>
              <a:rPr lang="en-US" dirty="0" smtClean="0">
                <a:hlinkClick r:id="rId3"/>
              </a:rPr>
              <a:t>http://climate.nasa.gov/warmingworld/</a:t>
            </a:r>
            <a:endParaRPr lang="en-US" dirty="0" smtClean="0"/>
          </a:p>
          <a:p>
            <a:pPr eaLnBrk="1" hangingPunct="1"/>
            <a:endParaRPr lang="en-US" dirty="0" smtClean="0"/>
          </a:p>
          <a:p>
            <a:pPr eaLnBrk="1" hangingPunct="1">
              <a:buFont typeface="Arial" charset="0"/>
              <a:buNone/>
            </a:pPr>
            <a:endParaRPr lang="en-US" dirty="0" smtClean="0"/>
          </a:p>
        </p:txBody>
      </p:sp>
      <p:pic>
        <p:nvPicPr>
          <p:cNvPr id="3078" name="Picture 6" descr="http://www.rocketdynearchives.com/images/643_NASA_Logo_Rocketdyne_archives_boeing_ssfl_santa_susana_field_lab_nuclear_laboratory.jpg"/>
          <p:cNvPicPr>
            <a:picLocks noChangeAspect="1" noChangeArrowheads="1"/>
          </p:cNvPicPr>
          <p:nvPr/>
        </p:nvPicPr>
        <p:blipFill>
          <a:blip r:embed="rId4"/>
          <a:srcRect/>
          <a:stretch>
            <a:fillRect/>
          </a:stretch>
        </p:blipFill>
        <p:spPr bwMode="auto">
          <a:xfrm>
            <a:off x="7657125" y="5608773"/>
            <a:ext cx="1239427" cy="1035077"/>
          </a:xfrm>
          <a:prstGeom prst="rect">
            <a:avLst/>
          </a:prstGeom>
          <a:ln>
            <a:noFill/>
          </a:ln>
          <a:effectLst>
            <a:outerShdw blurRad="292100" dist="139700" dir="2700000" algn="tl" rotWithShape="0">
              <a:srgbClr val="333333">
                <a:alpha val="65000"/>
              </a:srgbClr>
            </a:outerShdw>
          </a:effectLst>
        </p:spPr>
      </p:pic>
      <p:pic>
        <p:nvPicPr>
          <p:cNvPr id="5" name="Picture 4" descr="sun_earth"/>
          <p:cNvPicPr>
            <a:picLocks noChangeAspect="1" noChangeArrowheads="1"/>
          </p:cNvPicPr>
          <p:nvPr/>
        </p:nvPicPr>
        <p:blipFill>
          <a:blip r:embed="rId5" cstate="print"/>
          <a:srcRect/>
          <a:stretch>
            <a:fillRect/>
          </a:stretch>
        </p:blipFill>
        <p:spPr bwMode="auto">
          <a:xfrm>
            <a:off x="2567511" y="3003177"/>
            <a:ext cx="3764109" cy="3640673"/>
          </a:xfrm>
          <a:prstGeom prst="rect">
            <a:avLst/>
          </a:prstGeom>
          <a:ln>
            <a:noFill/>
          </a:ln>
          <a:effectLst>
            <a:softEdge rad="112500"/>
          </a:effectLst>
        </p:spPr>
      </p:pic>
      <p:sp>
        <p:nvSpPr>
          <p:cNvPr id="6" name="Rectangle 5"/>
          <p:cNvSpPr>
            <a:spLocks/>
          </p:cNvSpPr>
          <p:nvPr/>
        </p:nvSpPr>
        <p:spPr bwMode="auto">
          <a:xfrm>
            <a:off x="5371644" y="6505350"/>
            <a:ext cx="866645" cy="276999"/>
          </a:xfrm>
          <a:prstGeom prst="rect">
            <a:avLst/>
          </a:prstGeom>
          <a:noFill/>
          <a:ln w="12700">
            <a:noFill/>
            <a:miter lim="800000"/>
            <a:headEnd/>
            <a:tailEnd/>
          </a:ln>
        </p:spPr>
        <p:txBody>
          <a:bodyPr wrap="none" lIns="0" tIns="0" rIns="40639" bIns="0">
            <a:spAutoFit/>
          </a:bodyPr>
          <a:lstStyle/>
          <a:p>
            <a:pPr marL="39688"/>
            <a:r>
              <a:rPr lang="en-US" dirty="0" err="1">
                <a:latin typeface="Calibri"/>
                <a:cs typeface="Calibri"/>
                <a:sym typeface="Times" charset="0"/>
              </a:rPr>
              <a:t>nasa.gov</a:t>
            </a:r>
            <a:endParaRPr lang="en-US" dirty="0">
              <a:latin typeface="Calibri"/>
              <a:cs typeface="Calibri"/>
              <a:sym typeface="Times" charset="0"/>
            </a:endParaRPr>
          </a:p>
        </p:txBody>
      </p:sp>
    </p:spTree>
    <p:extLst>
      <p:ext uri="{BB962C8B-B14F-4D97-AF65-F5344CB8AC3E}">
        <p14:creationId xmlns:p14="http://schemas.microsoft.com/office/powerpoint/2010/main" val="6406611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a:xfrm>
            <a:off x="0" y="0"/>
            <a:ext cx="9144000" cy="690674"/>
          </a:xfrm>
        </p:spPr>
        <p:txBody>
          <a:bodyPr>
            <a:normAutofit fontScale="90000"/>
          </a:bodyPr>
          <a:lstStyle/>
          <a:p>
            <a:r>
              <a:rPr lang="en-US" dirty="0" smtClean="0">
                <a:ea typeface="ＭＳ Ｐゴシック" charset="-128"/>
              </a:rPr>
              <a:t>Examples of Historical Spring Indicators</a:t>
            </a:r>
          </a:p>
        </p:txBody>
      </p:sp>
      <p:sp>
        <p:nvSpPr>
          <p:cNvPr id="28674" name="Rectangle 3"/>
          <p:cNvSpPr>
            <a:spLocks noGrp="1"/>
          </p:cNvSpPr>
          <p:nvPr>
            <p:ph type="body" idx="1"/>
          </p:nvPr>
        </p:nvSpPr>
        <p:spPr>
          <a:xfrm>
            <a:off x="0" y="609600"/>
            <a:ext cx="6598920" cy="6248400"/>
          </a:xfrm>
        </p:spPr>
        <p:txBody>
          <a:bodyPr>
            <a:normAutofit lnSpcReduction="10000"/>
          </a:bodyPr>
          <a:lstStyle/>
          <a:p>
            <a:r>
              <a:rPr lang="en-US" sz="2800" dirty="0" smtClean="0">
                <a:ea typeface="ＭＳ Ｐゴシック" charset="-128"/>
              </a:rPr>
              <a:t>Europe</a:t>
            </a:r>
          </a:p>
          <a:p>
            <a:pPr lvl="1"/>
            <a:r>
              <a:rPr lang="en-US" sz="2800" dirty="0" smtClean="0">
                <a:ea typeface="ＭＳ Ｐゴシック" charset="-128"/>
              </a:rPr>
              <a:t>Domesticated food crop </a:t>
            </a:r>
            <a:r>
              <a:rPr lang="en-US" sz="2800" dirty="0" smtClean="0">
                <a:ea typeface="ＭＳ Ｐゴシック" charset="-128"/>
              </a:rPr>
              <a:t>species </a:t>
            </a:r>
            <a:r>
              <a:rPr lang="en-US" sz="2800" dirty="0" err="1" smtClean="0">
                <a:ea typeface="ＭＳ Ｐゴシック" charset="-128"/>
              </a:rPr>
              <a:t>senstive</a:t>
            </a:r>
            <a:r>
              <a:rPr lang="en-US" sz="2800" dirty="0" smtClean="0">
                <a:ea typeface="ＭＳ Ｐゴシック" charset="-128"/>
              </a:rPr>
              <a:t> </a:t>
            </a:r>
            <a:r>
              <a:rPr lang="en-US" sz="2800" dirty="0" smtClean="0">
                <a:ea typeface="ＭＳ Ｐゴシック" charset="-128"/>
              </a:rPr>
              <a:t>to climate, e.g. wine grapes</a:t>
            </a:r>
          </a:p>
          <a:p>
            <a:pPr lvl="2"/>
            <a:r>
              <a:rPr lang="en-US" sz="2400" dirty="0" smtClean="0">
                <a:ea typeface="ＭＳ Ｐゴシック" charset="-128"/>
              </a:rPr>
              <a:t>Meticulous records of wine grape phenology kept for many centuries</a:t>
            </a:r>
          </a:p>
          <a:p>
            <a:pPr lvl="2"/>
            <a:r>
              <a:rPr lang="en-US" sz="2400" dirty="0" smtClean="0">
                <a:ea typeface="ＭＳ Ｐゴシック" charset="-128"/>
              </a:rPr>
              <a:t>In western Europe, records for grape harvest time kept for over 500 yrs.; earliest season first recorded in 2003</a:t>
            </a:r>
          </a:p>
          <a:p>
            <a:r>
              <a:rPr lang="en-US" sz="2800" dirty="0" smtClean="0">
                <a:ea typeface="ＭＳ Ｐゴシック" charset="-128"/>
              </a:rPr>
              <a:t>Japan</a:t>
            </a:r>
          </a:p>
          <a:p>
            <a:pPr lvl="1"/>
            <a:r>
              <a:rPr lang="en-US" sz="2800" dirty="0" smtClean="0">
                <a:ea typeface="ＭＳ Ｐゴシック" charset="-128"/>
              </a:rPr>
              <a:t>Records for cherry blossoms began in 1400</a:t>
            </a:r>
          </a:p>
          <a:p>
            <a:pPr lvl="1"/>
            <a:r>
              <a:rPr lang="en-US" sz="2800" dirty="0" smtClean="0">
                <a:ea typeface="ＭＳ Ｐゴシック" charset="-128"/>
              </a:rPr>
              <a:t>Onset of bloom significantly advanced after 1900, tracking acceleration in use of fossil fuels</a:t>
            </a:r>
          </a:p>
        </p:txBody>
      </p:sp>
      <p:pic>
        <p:nvPicPr>
          <p:cNvPr id="4" name="Picture 6" descr="http://i.ehow.co.uk/images/a04/uv/i1/description-gewurztraminer-grapes-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219200"/>
            <a:ext cx="2012335"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lices-of-life.com/wp-content/uploads/2008/02/cherry_blossom_img_2502_v2_desktop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920" y="4786745"/>
            <a:ext cx="2545080" cy="1590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585582"/>
      </p:ext>
    </p:extLst>
  </p:cSld>
  <p:clrMapOvr>
    <a:masterClrMapping/>
  </p:clrMapOvr>
  <p:transition xmlns:p14="http://schemas.microsoft.com/office/powerpoint/2010/mai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3"/>
          <a:srcRect t="-484" b="14"/>
          <a:stretch>
            <a:fillRect/>
          </a:stretch>
        </p:blipFill>
        <p:spPr>
          <a:xfrm>
            <a:off x="975748" y="184728"/>
            <a:ext cx="6944433" cy="6546574"/>
          </a:xfrm>
        </p:spPr>
      </p:pic>
    </p:spTree>
    <p:extLst>
      <p:ext uri="{BB962C8B-B14F-4D97-AF65-F5344CB8AC3E}">
        <p14:creationId xmlns:p14="http://schemas.microsoft.com/office/powerpoint/2010/main" val="3089220167"/>
      </p:ext>
    </p:extLst>
  </p:cSld>
  <p:clrMapOvr>
    <a:masterClrMapping/>
  </p:clrMapOvr>
  <p:transition xmlns:p14="http://schemas.microsoft.com/office/powerpoint/2010/mai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0" y="0"/>
            <a:ext cx="5943600" cy="685800"/>
          </a:xfrm>
        </p:spPr>
        <p:txBody>
          <a:bodyPr/>
          <a:lstStyle/>
          <a:p>
            <a:r>
              <a:rPr lang="en-US" sz="3600" smtClean="0">
                <a:ea typeface="ＭＳ Ｐゴシック" charset="-128"/>
              </a:rPr>
              <a:t>Marine Food Webs</a:t>
            </a:r>
          </a:p>
        </p:txBody>
      </p:sp>
      <p:sp>
        <p:nvSpPr>
          <p:cNvPr id="48130" name="Rectangle 3"/>
          <p:cNvSpPr>
            <a:spLocks noGrp="1"/>
          </p:cNvSpPr>
          <p:nvPr>
            <p:ph type="body" idx="1"/>
          </p:nvPr>
        </p:nvSpPr>
        <p:spPr>
          <a:xfrm>
            <a:off x="0" y="685800"/>
            <a:ext cx="6934200" cy="6172200"/>
          </a:xfrm>
        </p:spPr>
        <p:txBody>
          <a:bodyPr/>
          <a:lstStyle/>
          <a:p>
            <a:pPr>
              <a:lnSpc>
                <a:spcPct val="90000"/>
              </a:lnSpc>
            </a:pPr>
            <a:r>
              <a:rPr lang="en-US" sz="2400" dirty="0" smtClean="0">
                <a:ea typeface="ＭＳ Ｐゴシック" charset="-128"/>
              </a:rPr>
              <a:t>Sea surface T</a:t>
            </a:r>
            <a:r>
              <a:rPr lang="en-US" altLang="en-US" sz="2400" dirty="0" smtClean="0">
                <a:ea typeface="ＭＳ Ｐゴシック" charset="-128"/>
              </a:rPr>
              <a:t>’</a:t>
            </a:r>
            <a:r>
              <a:rPr lang="en-US" altLang="ja-JP" sz="2400" dirty="0" smtClean="0">
                <a:ea typeface="ＭＳ Ｐゴシック" charset="-128"/>
              </a:rPr>
              <a:t>s warms earlier &amp; sea ice breaks up earlier</a:t>
            </a:r>
          </a:p>
          <a:p>
            <a:pPr>
              <a:lnSpc>
                <a:spcPct val="90000"/>
              </a:lnSpc>
            </a:pPr>
            <a:r>
              <a:rPr lang="en-US" sz="2400" dirty="0" smtClean="0">
                <a:ea typeface="ＭＳ Ｐゴシック" charset="-128"/>
              </a:rPr>
              <a:t>Most profound effect in plankton abundance &amp; distribution in time &amp; space </a:t>
            </a:r>
            <a:r>
              <a:rPr lang="en-US" sz="2400" dirty="0" smtClean="0">
                <a:ea typeface="ＭＳ Ｐゴシック" charset="-128"/>
                <a:sym typeface="Wingdings" pitchFamily="2" charset="2"/>
              </a:rPr>
              <a:t> repercussions up food web</a:t>
            </a:r>
          </a:p>
          <a:p>
            <a:pPr lvl="1">
              <a:lnSpc>
                <a:spcPct val="90000"/>
              </a:lnSpc>
            </a:pPr>
            <a:r>
              <a:rPr lang="en-US" sz="2400" dirty="0" smtClean="0">
                <a:ea typeface="ＭＳ Ｐゴシック" charset="-128"/>
              </a:rPr>
              <a:t>Phytoplankton bloom earlier, and zooplankton feeding on them may not change timing in peak abundance</a:t>
            </a:r>
          </a:p>
          <a:p>
            <a:pPr lvl="1">
              <a:lnSpc>
                <a:spcPct val="90000"/>
              </a:lnSpc>
            </a:pPr>
            <a:r>
              <a:rPr lang="en-US" sz="2400" dirty="0" smtClean="0">
                <a:ea typeface="ＭＳ Ｐゴシック" charset="-128"/>
              </a:rPr>
              <a:t>E.g. Over past 45 yrs., N. Atlantic copepod (</a:t>
            </a:r>
            <a:r>
              <a:rPr lang="en-US" sz="2400" i="1" dirty="0" err="1" smtClean="0">
                <a:ea typeface="ＭＳ Ｐゴシック" charset="-128"/>
              </a:rPr>
              <a:t>Calanus</a:t>
            </a:r>
            <a:r>
              <a:rPr lang="en-US" sz="2400" i="1" dirty="0" smtClean="0">
                <a:ea typeface="ＭＳ Ｐゴシック" charset="-128"/>
              </a:rPr>
              <a:t> </a:t>
            </a:r>
            <a:r>
              <a:rPr lang="en-US" sz="2400" i="1" dirty="0" err="1" smtClean="0">
                <a:ea typeface="ＭＳ Ｐゴシック" charset="-128"/>
              </a:rPr>
              <a:t>finmarchicus</a:t>
            </a:r>
            <a:r>
              <a:rPr lang="en-US" sz="2400" dirty="0" smtClean="0">
                <a:ea typeface="ＭＳ Ｐゴシック" charset="-128"/>
              </a:rPr>
              <a:t>) shifted peak abundance 11 d earlier, far less than its food sources, diatom </a:t>
            </a:r>
            <a:r>
              <a:rPr lang="en-US" sz="2400" i="1" dirty="0" err="1" smtClean="0">
                <a:ea typeface="ＭＳ Ｐゴシック" charset="-128"/>
              </a:rPr>
              <a:t>Rhizosolenia</a:t>
            </a:r>
            <a:r>
              <a:rPr lang="en-US" sz="2400" i="1" dirty="0" smtClean="0">
                <a:ea typeface="ＭＳ Ｐゴシック" charset="-128"/>
              </a:rPr>
              <a:t> </a:t>
            </a:r>
            <a:r>
              <a:rPr lang="en-US" sz="2400" i="1" dirty="0" err="1" smtClean="0">
                <a:ea typeface="ＭＳ Ｐゴシック" charset="-128"/>
              </a:rPr>
              <a:t>alata</a:t>
            </a:r>
            <a:r>
              <a:rPr lang="en-US" sz="2400" i="1" dirty="0" smtClean="0">
                <a:ea typeface="ＭＳ Ｐゴシック" charset="-128"/>
              </a:rPr>
              <a:t> </a:t>
            </a:r>
            <a:r>
              <a:rPr lang="en-US" sz="2400" dirty="0" smtClean="0">
                <a:ea typeface="ＭＳ Ｐゴシック" charset="-128"/>
              </a:rPr>
              <a:t>(33 d earlier)</a:t>
            </a:r>
            <a:r>
              <a:rPr lang="en-US" sz="2400" i="1" dirty="0" smtClean="0">
                <a:ea typeface="ＭＳ Ｐゴシック" charset="-128"/>
              </a:rPr>
              <a:t> </a:t>
            </a:r>
            <a:r>
              <a:rPr lang="en-US" sz="2400" dirty="0" smtClean="0">
                <a:ea typeface="ＭＳ Ｐゴシック" charset="-128"/>
              </a:rPr>
              <a:t>&amp; </a:t>
            </a:r>
            <a:r>
              <a:rPr lang="en-US" sz="2400" dirty="0" err="1" smtClean="0">
                <a:ea typeface="ＭＳ Ｐゴシック" charset="-128"/>
              </a:rPr>
              <a:t>dingoflagellate</a:t>
            </a:r>
            <a:r>
              <a:rPr lang="en-US" sz="2400" dirty="0" smtClean="0">
                <a:ea typeface="ＭＳ Ｐゴシック" charset="-128"/>
              </a:rPr>
              <a:t> </a:t>
            </a:r>
            <a:r>
              <a:rPr lang="en-US" sz="2400" i="1" dirty="0" err="1" smtClean="0">
                <a:ea typeface="ＭＳ Ｐゴシック" charset="-128"/>
              </a:rPr>
              <a:t>Ceratium</a:t>
            </a:r>
            <a:r>
              <a:rPr lang="en-US" sz="2400" i="1" dirty="0" smtClean="0">
                <a:ea typeface="ＭＳ Ｐゴシック" charset="-128"/>
              </a:rPr>
              <a:t> </a:t>
            </a:r>
            <a:r>
              <a:rPr lang="en-US" sz="2400" i="1" dirty="0" err="1" smtClean="0">
                <a:ea typeface="ＭＳ Ｐゴシック" charset="-128"/>
              </a:rPr>
              <a:t>tripos</a:t>
            </a:r>
            <a:r>
              <a:rPr lang="en-US" sz="2400" i="1" dirty="0" smtClean="0">
                <a:ea typeface="ＭＳ Ｐゴシック" charset="-128"/>
              </a:rPr>
              <a:t> </a:t>
            </a:r>
            <a:r>
              <a:rPr lang="en-US" sz="2400" dirty="0" smtClean="0">
                <a:ea typeface="ＭＳ Ｐゴシック" charset="-128"/>
              </a:rPr>
              <a:t>(27 d earlier)</a:t>
            </a:r>
          </a:p>
          <a:p>
            <a:pPr lvl="2">
              <a:lnSpc>
                <a:spcPct val="90000"/>
              </a:lnSpc>
            </a:pPr>
            <a:r>
              <a:rPr lang="en-US" sz="1800" dirty="0" smtClean="0">
                <a:ea typeface="ＭＳ Ｐゴシック" charset="-128"/>
                <a:hlinkClick r:id="rId2"/>
              </a:rPr>
              <a:t>www.s</a:t>
            </a:r>
            <a:r>
              <a:rPr lang="en-US" sz="1800" b="1" dirty="0" smtClean="0">
                <a:ea typeface="ＭＳ Ｐゴシック" charset="-128"/>
                <a:hlinkClick r:id="rId2"/>
              </a:rPr>
              <a:t>eat</a:t>
            </a:r>
            <a:r>
              <a:rPr lang="en-US" sz="1800" dirty="0" smtClean="0">
                <a:ea typeface="ＭＳ Ｐゴシック" charset="-128"/>
                <a:hlinkClick r:id="rId2"/>
              </a:rPr>
              <a:t>urtle.org/PDF/Hays_2005_TrendEcolEvol.pdf</a:t>
            </a:r>
            <a:endParaRPr lang="en-US" sz="2800" dirty="0" smtClean="0">
              <a:ea typeface="ＭＳ Ｐゴシック" charset="-128"/>
            </a:endParaRPr>
          </a:p>
          <a:p>
            <a:pPr lvl="1">
              <a:lnSpc>
                <a:spcPct val="90000"/>
              </a:lnSpc>
            </a:pPr>
            <a:r>
              <a:rPr lang="en-US" sz="2400" dirty="0" smtClean="0">
                <a:ea typeface="ＭＳ Ｐゴシック" charset="-128"/>
              </a:rPr>
              <a:t>Implication: Disruption in synchrony between trophic levels can have severe implications for energy flow to higher trophic levels</a:t>
            </a:r>
          </a:p>
        </p:txBody>
      </p:sp>
      <p:pic>
        <p:nvPicPr>
          <p:cNvPr id="2" name="Picture 1"/>
          <p:cNvPicPr>
            <a:picLocks noChangeAspect="1"/>
          </p:cNvPicPr>
          <p:nvPr/>
        </p:nvPicPr>
        <p:blipFill>
          <a:blip r:embed="rId3"/>
          <a:srcRect/>
          <a:stretch>
            <a:fillRect/>
          </a:stretch>
        </p:blipFill>
        <p:spPr bwMode="auto">
          <a:xfrm>
            <a:off x="6781800" y="4419600"/>
            <a:ext cx="2201863" cy="165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132" name="Rectangle 2"/>
          <p:cNvSpPr>
            <a:spLocks noChangeArrowheads="1"/>
          </p:cNvSpPr>
          <p:nvPr/>
        </p:nvSpPr>
        <p:spPr bwMode="auto">
          <a:xfrm>
            <a:off x="6324600" y="6324600"/>
            <a:ext cx="2819400" cy="800100"/>
          </a:xfrm>
          <a:prstGeom prst="rect">
            <a:avLst/>
          </a:prstGeom>
          <a:noFill/>
          <a:ln w="9525">
            <a:noFill/>
            <a:miter lim="800000"/>
            <a:headEnd/>
            <a:tailEnd/>
          </a:ln>
        </p:spPr>
        <p:txBody>
          <a:bodyPr>
            <a:spAutoFit/>
          </a:bodyPr>
          <a:lstStyle/>
          <a:p>
            <a:pPr algn="r"/>
            <a:r>
              <a:rPr lang="en-US" sz="1400" dirty="0">
                <a:latin typeface="Calibri"/>
                <a:cs typeface="Calibri"/>
                <a:hlinkClick r:id="rId4"/>
              </a:rPr>
              <a:t>http://oceandatacenter.ucsc.edu/PhytoGallery/</a:t>
            </a:r>
            <a:endParaRPr lang="en-US" sz="1400" dirty="0">
              <a:latin typeface="Calibri"/>
              <a:cs typeface="Calibri"/>
            </a:endParaRPr>
          </a:p>
          <a:p>
            <a:endParaRPr lang="en-US" dirty="0"/>
          </a:p>
        </p:txBody>
      </p:sp>
      <p:pic>
        <p:nvPicPr>
          <p:cNvPr id="4" name="Picture 3"/>
          <p:cNvPicPr>
            <a:picLocks noChangeAspect="1"/>
          </p:cNvPicPr>
          <p:nvPr/>
        </p:nvPicPr>
        <p:blipFill>
          <a:blip r:embed="rId5"/>
          <a:stretch>
            <a:fillRect/>
          </a:stretch>
        </p:blipFill>
        <p:spPr>
          <a:xfrm>
            <a:off x="6934200" y="2600614"/>
            <a:ext cx="2209800" cy="1657350"/>
          </a:xfrm>
          <a:prstGeom prst="rect">
            <a:avLst/>
          </a:prstGeom>
          <a:ln>
            <a:noFill/>
          </a:ln>
          <a:effectLst>
            <a:softEdge rad="112500"/>
          </a:effectLst>
        </p:spPr>
      </p:pic>
      <p:sp>
        <p:nvSpPr>
          <p:cNvPr id="5" name="TextBox 4"/>
          <p:cNvSpPr txBox="1"/>
          <p:nvPr/>
        </p:nvSpPr>
        <p:spPr>
          <a:xfrm>
            <a:off x="6964218" y="2642178"/>
            <a:ext cx="706143" cy="246221"/>
          </a:xfrm>
          <a:prstGeom prst="rect">
            <a:avLst/>
          </a:prstGeom>
          <a:noFill/>
        </p:spPr>
        <p:txBody>
          <a:bodyPr wrap="none">
            <a:spAutoFit/>
          </a:bodyPr>
          <a:lstStyle/>
          <a:p>
            <a:pPr>
              <a:defRPr/>
            </a:pPr>
            <a:r>
              <a:rPr lang="en-US" sz="1000" b="1" i="1" dirty="0" err="1">
                <a:latin typeface="Calibri"/>
                <a:ea typeface="ＭＳ Ｐゴシック" charset="0"/>
                <a:cs typeface="Calibri"/>
              </a:rPr>
              <a:t>Ceratium</a:t>
            </a:r>
            <a:endParaRPr lang="en-US" sz="1000" b="1" i="1" dirty="0">
              <a:latin typeface="Calibri"/>
              <a:ea typeface="ＭＳ Ｐゴシック" charset="0"/>
              <a:cs typeface="Calibri"/>
            </a:endParaRPr>
          </a:p>
        </p:txBody>
      </p:sp>
      <p:pic>
        <p:nvPicPr>
          <p:cNvPr id="6" name="Picture 5"/>
          <p:cNvPicPr>
            <a:picLocks noChangeAspect="1"/>
          </p:cNvPicPr>
          <p:nvPr/>
        </p:nvPicPr>
        <p:blipFill>
          <a:blip r:embed="rId6"/>
          <a:stretch>
            <a:fillRect/>
          </a:stretch>
        </p:blipFill>
        <p:spPr>
          <a:xfrm>
            <a:off x="6760794" y="457200"/>
            <a:ext cx="2383206" cy="2006600"/>
          </a:xfrm>
          <a:prstGeom prst="rect">
            <a:avLst/>
          </a:prstGeom>
          <a:ln>
            <a:noFill/>
          </a:ln>
          <a:effectLst>
            <a:softEdge rad="112500"/>
          </a:effectLst>
        </p:spPr>
      </p:pic>
      <p:sp>
        <p:nvSpPr>
          <p:cNvPr id="9" name="TextBox 8"/>
          <p:cNvSpPr txBox="1"/>
          <p:nvPr/>
        </p:nvSpPr>
        <p:spPr>
          <a:xfrm>
            <a:off x="6934200" y="609600"/>
            <a:ext cx="637201" cy="246221"/>
          </a:xfrm>
          <a:prstGeom prst="rect">
            <a:avLst/>
          </a:prstGeom>
          <a:noFill/>
        </p:spPr>
        <p:txBody>
          <a:bodyPr wrap="none">
            <a:spAutoFit/>
          </a:bodyPr>
          <a:lstStyle/>
          <a:p>
            <a:pPr>
              <a:defRPr/>
            </a:pPr>
            <a:r>
              <a:rPr lang="en-US" sz="1000" b="1" i="1" dirty="0" err="1">
                <a:solidFill>
                  <a:schemeClr val="bg1"/>
                </a:solidFill>
                <a:latin typeface="Calibri"/>
                <a:ea typeface="ＭＳ Ｐゴシック" charset="0"/>
                <a:cs typeface="Calibri"/>
              </a:rPr>
              <a:t>Calanus</a:t>
            </a:r>
            <a:endParaRPr lang="en-US" sz="1000" b="1" i="1" dirty="0">
              <a:solidFill>
                <a:schemeClr val="bg1"/>
              </a:solidFill>
              <a:latin typeface="Calibri"/>
              <a:ea typeface="ＭＳ Ｐゴシック" charset="0"/>
              <a:cs typeface="Calibri"/>
            </a:endParaRPr>
          </a:p>
        </p:txBody>
      </p:sp>
    </p:spTree>
    <p:extLst>
      <p:ext uri="{BB962C8B-B14F-4D97-AF65-F5344CB8AC3E}">
        <p14:creationId xmlns:p14="http://schemas.microsoft.com/office/powerpoint/2010/main" val="341467646"/>
      </p:ext>
    </p:extLst>
  </p:cSld>
  <p:clrMapOvr>
    <a:masterClrMapping/>
  </p:clrMapOvr>
  <p:transition xmlns:p14="http://schemas.microsoft.com/office/powerpoint/2010/mai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2"/>
          <p:cNvSpPr>
            <a:spLocks noGrp="1"/>
          </p:cNvSpPr>
          <p:nvPr>
            <p:ph idx="1"/>
          </p:nvPr>
        </p:nvSpPr>
        <p:spPr>
          <a:xfrm>
            <a:off x="0" y="4114800"/>
            <a:ext cx="9144000" cy="2743200"/>
          </a:xfrm>
        </p:spPr>
        <p:txBody>
          <a:bodyPr/>
          <a:lstStyle/>
          <a:p>
            <a:r>
              <a:rPr lang="en-US" sz="2800" smtClean="0">
                <a:ea typeface="ＭＳ Ｐゴシック" charset="-128"/>
              </a:rPr>
              <a:t>Laying date remains unchanged (photoperiod-dependent), but migration occurs earlier (T-dependent)</a:t>
            </a:r>
          </a:p>
          <a:p>
            <a:pPr lvl="1"/>
            <a:r>
              <a:rPr lang="en-US" sz="2800" smtClean="0">
                <a:ea typeface="ＭＳ Ｐゴシック" charset="-128"/>
              </a:rPr>
              <a:t>Repercussion: arrival to breeding grounds too early </a:t>
            </a:r>
            <a:r>
              <a:rPr lang="en-US" sz="2800" smtClean="0">
                <a:ea typeface="ＭＳ Ｐゴシック" charset="-128"/>
                <a:sym typeface="Wingdings" pitchFamily="2" charset="2"/>
              </a:rPr>
              <a:t> greatly reduced </a:t>
            </a:r>
            <a:r>
              <a:rPr lang="en-US" sz="2800" smtClean="0">
                <a:ea typeface="ＭＳ Ｐゴシック" charset="-128"/>
              </a:rPr>
              <a:t>ability to feed &amp; maintain pre-laying body condition</a:t>
            </a:r>
          </a:p>
        </p:txBody>
      </p:sp>
      <p:pic>
        <p:nvPicPr>
          <p:cNvPr id="52226" name="Picture 3"/>
          <p:cNvPicPr>
            <a:picLocks noChangeAspect="1"/>
          </p:cNvPicPr>
          <p:nvPr/>
        </p:nvPicPr>
        <p:blipFill>
          <a:blip r:embed="rId2"/>
          <a:srcRect t="55309"/>
          <a:stretch>
            <a:fillRect/>
          </a:stretch>
        </p:blipFill>
        <p:spPr bwMode="auto">
          <a:xfrm>
            <a:off x="762000" y="228600"/>
            <a:ext cx="7410450" cy="3886200"/>
          </a:xfrm>
          <a:prstGeom prst="rect">
            <a:avLst/>
          </a:prstGeom>
          <a:noFill/>
          <a:ln w="9525">
            <a:noFill/>
            <a:miter lim="800000"/>
            <a:headEnd/>
            <a:tailEnd/>
          </a:ln>
        </p:spPr>
      </p:pic>
    </p:spTree>
    <p:extLst>
      <p:ext uri="{BB962C8B-B14F-4D97-AF65-F5344CB8AC3E}">
        <p14:creationId xmlns:p14="http://schemas.microsoft.com/office/powerpoint/2010/main" val="193854147"/>
      </p:ext>
    </p:extLst>
  </p:cSld>
  <p:clrMapOvr>
    <a:masterClrMapping/>
  </p:clrMapOvr>
  <p:transition xmlns:p14="http://schemas.microsoft.com/office/powerpoint/2010/mai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7463" y="0"/>
            <a:ext cx="9144000" cy="609600"/>
          </a:xfrm>
        </p:spPr>
        <p:txBody>
          <a:bodyPr>
            <a:normAutofit fontScale="90000"/>
          </a:bodyPr>
          <a:lstStyle/>
          <a:p>
            <a:r>
              <a:rPr lang="en-US" sz="3600" smtClean="0">
                <a:ea typeface="ＭＳ Ｐゴシック" charset="-128"/>
              </a:rPr>
              <a:t>Long-distance Migrants</a:t>
            </a:r>
          </a:p>
        </p:txBody>
      </p:sp>
      <p:sp>
        <p:nvSpPr>
          <p:cNvPr id="3" name="Content Placeholder 2"/>
          <p:cNvSpPr>
            <a:spLocks noGrp="1"/>
          </p:cNvSpPr>
          <p:nvPr>
            <p:ph idx="1"/>
          </p:nvPr>
        </p:nvSpPr>
        <p:spPr>
          <a:xfrm>
            <a:off x="0" y="685800"/>
            <a:ext cx="9144000" cy="6172200"/>
          </a:xfrm>
        </p:spPr>
        <p:txBody>
          <a:bodyPr/>
          <a:lstStyle/>
          <a:p>
            <a:pPr>
              <a:buFont typeface="Arial" charset="0"/>
              <a:buChar char="•"/>
              <a:defRPr/>
            </a:pPr>
            <a:r>
              <a:rPr lang="en-US" sz="2400" dirty="0" smtClean="0"/>
              <a:t>Departure from wintering grounds typically inflexible (tied to photoperiod)</a:t>
            </a:r>
          </a:p>
          <a:p>
            <a:pPr>
              <a:buFont typeface="Arial" charset="0"/>
              <a:buChar char="•"/>
              <a:defRPr/>
            </a:pPr>
            <a:r>
              <a:rPr lang="en-US" sz="2400" dirty="0" smtClean="0"/>
              <a:t>The greater the distance migrated, the greater chance one or more aspects of annual cycle may become mistimed </a:t>
            </a:r>
            <a:r>
              <a:rPr lang="en-US" sz="2400" dirty="0" smtClean="0"/>
              <a:t>with </a:t>
            </a:r>
            <a:r>
              <a:rPr lang="en-US" sz="2400" dirty="0" smtClean="0"/>
              <a:t>local climate &amp; food supplies on the breeding grounds</a:t>
            </a:r>
            <a:endParaRPr lang="en-US" sz="2400" dirty="0"/>
          </a:p>
          <a:p>
            <a:pPr>
              <a:buFont typeface="Arial" charset="0"/>
              <a:buChar char="•"/>
              <a:defRPr/>
            </a:pPr>
            <a:r>
              <a:rPr lang="en-US" sz="2400" dirty="0" smtClean="0"/>
              <a:t>E.g. the Netherlands</a:t>
            </a:r>
          </a:p>
          <a:p>
            <a:pPr lvl="1">
              <a:buFont typeface="Arial" charset="0"/>
              <a:buChar char="–"/>
              <a:defRPr/>
            </a:pPr>
            <a:r>
              <a:rPr lang="en-US" sz="2400" dirty="0" smtClean="0"/>
              <a:t>Significant declines in long-distance migrant bird </a:t>
            </a:r>
            <a:r>
              <a:rPr lang="en-US" sz="2400" dirty="0" smtClean="0"/>
              <a:t>species in </a:t>
            </a:r>
            <a:r>
              <a:rPr lang="en-US" sz="2400" dirty="0" smtClean="0"/>
              <a:t>15 </a:t>
            </a:r>
            <a:r>
              <a:rPr lang="en-US" sz="2400" dirty="0" err="1" smtClean="0"/>
              <a:t>spp</a:t>
            </a:r>
            <a:r>
              <a:rPr lang="en-US" sz="2400" dirty="0" smtClean="0"/>
              <a:t> of seasonal forest-breeding passerines</a:t>
            </a:r>
            <a:endParaRPr lang="en-US" sz="2000" dirty="0"/>
          </a:p>
          <a:p>
            <a:pPr lvl="1">
              <a:buFont typeface="Arial" charset="0"/>
              <a:buChar char="–"/>
              <a:defRPr/>
            </a:pPr>
            <a:r>
              <a:rPr lang="en-US" sz="2400" dirty="0" smtClean="0"/>
              <a:t>Hardest hit in areas </a:t>
            </a:r>
            <a:r>
              <a:rPr lang="en-US" sz="2400" dirty="0" smtClean="0"/>
              <a:t>with </a:t>
            </a:r>
            <a:r>
              <a:rPr lang="en-US" sz="2400" dirty="0" smtClean="0"/>
              <a:t>greatest</a:t>
            </a:r>
          </a:p>
          <a:p>
            <a:pPr marL="457200" lvl="1" indent="0">
              <a:buFont typeface="Arial" charset="0"/>
              <a:buNone/>
              <a:defRPr/>
            </a:pPr>
            <a:r>
              <a:rPr lang="en-US" sz="2400" dirty="0"/>
              <a:t> </a:t>
            </a:r>
            <a:r>
              <a:rPr lang="en-US" sz="2400" dirty="0" smtClean="0"/>
              <a:t>   amt. of spring warming &amp; narrower</a:t>
            </a:r>
          </a:p>
          <a:p>
            <a:pPr marL="457200" lvl="1" indent="0">
              <a:buFont typeface="Arial" charset="0"/>
              <a:buNone/>
              <a:defRPr/>
            </a:pPr>
            <a:r>
              <a:rPr lang="en-US" sz="2400" dirty="0" smtClean="0"/>
              <a:t>    windows of peak food abundances</a:t>
            </a:r>
            <a:endParaRPr lang="en-US" sz="2400" dirty="0"/>
          </a:p>
          <a:p>
            <a:pPr marL="457200" lvl="1" indent="0">
              <a:buFont typeface="Arial" charset="0"/>
              <a:buNone/>
              <a:defRPr/>
            </a:pPr>
            <a:r>
              <a:rPr lang="en-US" sz="2400" dirty="0" smtClean="0"/>
              <a:t>- Later arriving </a:t>
            </a:r>
            <a:r>
              <a:rPr lang="en-US" sz="2400" dirty="0" smtClean="0"/>
              <a:t>species </a:t>
            </a:r>
            <a:r>
              <a:rPr lang="en-US" sz="2400" dirty="0" smtClean="0"/>
              <a:t>declined the most</a:t>
            </a:r>
          </a:p>
        </p:txBody>
      </p:sp>
      <p:sp>
        <p:nvSpPr>
          <p:cNvPr id="53251" name="TextBox 3"/>
          <p:cNvSpPr txBox="1">
            <a:spLocks noChangeArrowheads="1"/>
          </p:cNvSpPr>
          <p:nvPr/>
        </p:nvSpPr>
        <p:spPr bwMode="auto">
          <a:xfrm>
            <a:off x="76200" y="6324600"/>
            <a:ext cx="5334000" cy="369888"/>
          </a:xfrm>
          <a:prstGeom prst="rect">
            <a:avLst/>
          </a:prstGeom>
          <a:noFill/>
          <a:ln w="9525">
            <a:noFill/>
            <a:miter lim="800000"/>
            <a:headEnd/>
            <a:tailEnd/>
          </a:ln>
        </p:spPr>
        <p:txBody>
          <a:bodyPr>
            <a:spAutoFit/>
          </a:bodyPr>
          <a:lstStyle/>
          <a:p>
            <a:r>
              <a:rPr lang="en-US"/>
              <a:t>Both </a:t>
            </a:r>
            <a:r>
              <a:rPr lang="en-US" i="1"/>
              <a:t>et al</a:t>
            </a:r>
            <a:r>
              <a:rPr lang="en-US"/>
              <a:t>.  2010.  </a:t>
            </a:r>
            <a:r>
              <a:rPr lang="en-US" i="1"/>
              <a:t>Proc. R. Soc. B  </a:t>
            </a:r>
            <a:r>
              <a:rPr lang="en-US"/>
              <a:t>277: 1259-66.</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510" y="3967238"/>
            <a:ext cx="3306443" cy="2817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8464271"/>
      </p:ext>
    </p:extLst>
  </p:cSld>
  <p:clrMapOvr>
    <a:masterClrMapping/>
  </p:clrMapOvr>
  <p:transition xmlns:p14="http://schemas.microsoft.com/office/powerpoint/2010/mai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0" y="0"/>
            <a:ext cx="9144000" cy="762000"/>
          </a:xfrm>
        </p:spPr>
        <p:txBody>
          <a:bodyPr/>
          <a:lstStyle/>
          <a:p>
            <a:r>
              <a:rPr lang="en-US" sz="3600" smtClean="0">
                <a:ea typeface="ＭＳ Ｐゴシック" charset="-128"/>
              </a:rPr>
              <a:t>Hibernators</a:t>
            </a:r>
          </a:p>
        </p:txBody>
      </p:sp>
      <p:sp>
        <p:nvSpPr>
          <p:cNvPr id="3" name="Content Placeholder 2"/>
          <p:cNvSpPr>
            <a:spLocks noGrp="1"/>
          </p:cNvSpPr>
          <p:nvPr>
            <p:ph idx="1"/>
          </p:nvPr>
        </p:nvSpPr>
        <p:spPr>
          <a:xfrm>
            <a:off x="0" y="685800"/>
            <a:ext cx="9144000" cy="6172200"/>
          </a:xfrm>
        </p:spPr>
        <p:txBody>
          <a:bodyPr/>
          <a:lstStyle/>
          <a:p>
            <a:r>
              <a:rPr lang="en-US" sz="2800" smtClean="0">
                <a:ea typeface="ＭＳ Ｐゴシック" charset="-128"/>
              </a:rPr>
              <a:t>Mismatch between phenology of emergence and onset of spring </a:t>
            </a:r>
          </a:p>
          <a:p>
            <a:pPr lvl="1"/>
            <a:r>
              <a:rPr lang="en-US" sz="2800" smtClean="0">
                <a:ea typeface="ＭＳ Ｐゴシック" charset="-128"/>
              </a:rPr>
              <a:t>E.g. Yellow-bellied Marmot emerge from hibernation 38 d earlier than 23 yrs. ago due to warmer spring air T</a:t>
            </a:r>
            <a:r>
              <a:rPr lang="en-US" altLang="en-US" sz="2800" smtClean="0">
                <a:ea typeface="ＭＳ Ｐゴシック" charset="-128"/>
              </a:rPr>
              <a:t>’</a:t>
            </a:r>
            <a:r>
              <a:rPr lang="en-US" sz="2800" smtClean="0">
                <a:ea typeface="ＭＳ Ｐゴシック" charset="-128"/>
              </a:rPr>
              <a:t>s </a:t>
            </a:r>
            <a:r>
              <a:rPr lang="en-US" sz="2800" smtClean="0">
                <a:ea typeface="ＭＳ Ｐゴシック" charset="-128"/>
                <a:sym typeface="Wingdings" pitchFamily="2" charset="2"/>
              </a:rPr>
              <a:t> 23 d mismatch between emergence &amp; food plant availability</a:t>
            </a:r>
            <a:endParaRPr lang="en-US" sz="2800" smtClean="0">
              <a:ea typeface="ＭＳ Ｐゴシック" charset="-128"/>
            </a:endParaRPr>
          </a:p>
          <a:p>
            <a:pPr lvl="1"/>
            <a:endParaRPr lang="en-US" smtClean="0">
              <a:ea typeface="ＭＳ Ｐゴシック" charset="-128"/>
            </a:endParaRPr>
          </a:p>
          <a:p>
            <a:pPr>
              <a:buFont typeface="Arial" pitchFamily="34" charset="0"/>
              <a:buNone/>
            </a:pPr>
            <a:endParaRPr lang="en-US" smtClean="0">
              <a:ea typeface="ＭＳ Ｐゴシック" charset="-128"/>
            </a:endParaRPr>
          </a:p>
        </p:txBody>
      </p:sp>
      <p:pic>
        <p:nvPicPr>
          <p:cNvPr id="4" name="Picture 3"/>
          <p:cNvPicPr>
            <a:picLocks noChangeAspect="1"/>
          </p:cNvPicPr>
          <p:nvPr/>
        </p:nvPicPr>
        <p:blipFill>
          <a:blip r:embed="rId2"/>
          <a:stretch>
            <a:fillRect/>
          </a:stretch>
        </p:blipFill>
        <p:spPr>
          <a:xfrm>
            <a:off x="1447800" y="3429000"/>
            <a:ext cx="1828800" cy="2752020"/>
          </a:xfrm>
          <a:prstGeom prst="rect">
            <a:avLst/>
          </a:prstGeom>
          <a:ln>
            <a:noFill/>
          </a:ln>
          <a:effectLst>
            <a:softEdge rad="112500"/>
          </a:effec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4343400" cy="3135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4"/>
          <p:cNvSpPr txBox="1">
            <a:spLocks noChangeArrowheads="1"/>
          </p:cNvSpPr>
          <p:nvPr/>
        </p:nvSpPr>
        <p:spPr bwMode="auto">
          <a:xfrm>
            <a:off x="3581400" y="6240463"/>
            <a:ext cx="48006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600" dirty="0" smtClean="0">
                <a:solidFill>
                  <a:schemeClr val="tx1"/>
                </a:solidFill>
                <a:latin typeface="Calibri"/>
                <a:cs typeface="Calibri"/>
              </a:rPr>
              <a:t>Inouye D W </a:t>
            </a:r>
            <a:r>
              <a:rPr lang="en-GB" sz="1600" i="1" dirty="0" smtClean="0">
                <a:solidFill>
                  <a:schemeClr val="tx1"/>
                </a:solidFill>
                <a:latin typeface="Calibri"/>
                <a:cs typeface="Calibri"/>
              </a:rPr>
              <a:t>et al</a:t>
            </a:r>
            <a:r>
              <a:rPr lang="en-GB" sz="1600" dirty="0" smtClean="0">
                <a:solidFill>
                  <a:schemeClr val="tx1"/>
                </a:solidFill>
                <a:latin typeface="Calibri"/>
                <a:cs typeface="Calibri"/>
              </a:rPr>
              <a:t>. </a:t>
            </a:r>
            <a:r>
              <a:rPr lang="en-GB" sz="1600" dirty="0">
                <a:solidFill>
                  <a:schemeClr val="tx1"/>
                </a:solidFill>
                <a:latin typeface="Calibri"/>
                <a:cs typeface="Calibri"/>
              </a:rPr>
              <a:t> </a:t>
            </a:r>
            <a:r>
              <a:rPr lang="en-GB" sz="1600" dirty="0" smtClean="0">
                <a:solidFill>
                  <a:schemeClr val="tx1"/>
                </a:solidFill>
                <a:latin typeface="Calibri"/>
                <a:cs typeface="Calibri"/>
              </a:rPr>
              <a:t>2000.  </a:t>
            </a:r>
            <a:r>
              <a:rPr lang="en-GB" sz="1600" i="1" dirty="0" smtClean="0">
                <a:solidFill>
                  <a:schemeClr val="tx1"/>
                </a:solidFill>
                <a:latin typeface="Calibri"/>
                <a:cs typeface="Calibri"/>
              </a:rPr>
              <a:t>PNAS</a:t>
            </a:r>
            <a:r>
              <a:rPr lang="en-GB" sz="1600" dirty="0" smtClean="0">
                <a:solidFill>
                  <a:schemeClr val="tx1"/>
                </a:solidFill>
                <a:latin typeface="Calibri"/>
                <a:cs typeface="Calibri"/>
              </a:rPr>
              <a:t> 97: 1630-1633</a:t>
            </a:r>
          </a:p>
          <a:p>
            <a:pPr>
              <a:defRPr/>
            </a:pPr>
            <a:r>
              <a:rPr lang="en-GB" sz="1600" dirty="0" smtClean="0">
                <a:solidFill>
                  <a:schemeClr val="tx1"/>
                </a:solidFill>
                <a:latin typeface="Calibri"/>
                <a:cs typeface="Calibri"/>
                <a:hlinkClick r:id="rId4"/>
              </a:rPr>
              <a:t>http://www.pnas.org/content/97/4/1630.full</a:t>
            </a:r>
            <a:endParaRPr lang="en-GB" sz="1600" dirty="0" smtClean="0">
              <a:solidFill>
                <a:schemeClr val="tx1"/>
              </a:solidFill>
              <a:latin typeface="Calibri"/>
              <a:cs typeface="Calibri"/>
            </a:endParaRPr>
          </a:p>
        </p:txBody>
      </p:sp>
    </p:spTree>
    <p:extLst>
      <p:ext uri="{BB962C8B-B14F-4D97-AF65-F5344CB8AC3E}">
        <p14:creationId xmlns:p14="http://schemas.microsoft.com/office/powerpoint/2010/main" val="2576059848"/>
      </p:ext>
    </p:extLst>
  </p:cSld>
  <p:clrMapOvr>
    <a:masterClrMapping/>
  </p:clrMapOvr>
  <p:transition xmlns:p14="http://schemas.microsoft.com/office/powerpoint/2010/mai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33338" y="0"/>
            <a:ext cx="9144000" cy="1219200"/>
          </a:xfrm>
        </p:spPr>
        <p:txBody>
          <a:bodyPr/>
          <a:lstStyle/>
          <a:p>
            <a:r>
              <a:rPr lang="en-US" smtClean="0">
                <a:ea typeface="ＭＳ Ｐゴシック" charset="-128"/>
              </a:rPr>
              <a:t>The Impact of Phenology</a:t>
            </a:r>
          </a:p>
        </p:txBody>
      </p:sp>
      <p:pic>
        <p:nvPicPr>
          <p:cNvPr id="56322" name="Picture 4"/>
          <p:cNvPicPr>
            <a:picLocks noChangeAspect="1" noChangeArrowheads="1"/>
          </p:cNvPicPr>
          <p:nvPr/>
        </p:nvPicPr>
        <p:blipFill>
          <a:blip r:embed="rId2"/>
          <a:srcRect r="2817" b="742"/>
          <a:stretch>
            <a:fillRect/>
          </a:stretch>
        </p:blipFill>
        <p:spPr bwMode="auto">
          <a:xfrm>
            <a:off x="1295400" y="1219200"/>
            <a:ext cx="6096000" cy="4683125"/>
          </a:xfrm>
          <a:prstGeom prst="rect">
            <a:avLst/>
          </a:prstGeom>
          <a:noFill/>
          <a:ln w="9525">
            <a:noFill/>
            <a:miter lim="800000"/>
            <a:headEnd/>
            <a:tailEnd/>
          </a:ln>
        </p:spPr>
      </p:pic>
      <p:sp>
        <p:nvSpPr>
          <p:cNvPr id="5" name="Text Box 3"/>
          <p:cNvSpPr txBox="1">
            <a:spLocks noChangeArrowheads="1"/>
          </p:cNvSpPr>
          <p:nvPr/>
        </p:nvSpPr>
        <p:spPr bwMode="auto">
          <a:xfrm>
            <a:off x="381000" y="63246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800" dirty="0" err="1" smtClean="0">
                <a:latin typeface="Calibri"/>
                <a:cs typeface="Calibri"/>
              </a:rPr>
              <a:t>Morisette</a:t>
            </a:r>
            <a:r>
              <a:rPr lang="en-US" sz="1800" dirty="0" smtClean="0">
                <a:latin typeface="Calibri"/>
                <a:cs typeface="Calibri"/>
              </a:rPr>
              <a:t> </a:t>
            </a:r>
            <a:r>
              <a:rPr lang="en-US" sz="1800" i="1" dirty="0" smtClean="0">
                <a:latin typeface="Calibri"/>
                <a:cs typeface="Calibri"/>
              </a:rPr>
              <a:t>et al</a:t>
            </a:r>
            <a:r>
              <a:rPr lang="en-US" sz="1800" dirty="0" smtClean="0">
                <a:latin typeface="Calibri"/>
                <a:cs typeface="Calibri"/>
              </a:rPr>
              <a:t>. 2009. </a:t>
            </a:r>
            <a:r>
              <a:rPr lang="en-US" sz="1800" i="1" dirty="0" smtClean="0">
                <a:latin typeface="Calibri"/>
                <a:cs typeface="Calibri"/>
              </a:rPr>
              <a:t>Frontiers in Ecology and the Environment</a:t>
            </a:r>
            <a:r>
              <a:rPr lang="en-US" sz="1800" dirty="0" smtClean="0">
                <a:latin typeface="Calibri"/>
                <a:cs typeface="Calibri"/>
              </a:rPr>
              <a:t> 5(7):253-260</a:t>
            </a:r>
          </a:p>
        </p:txBody>
      </p:sp>
    </p:spTree>
    <p:extLst>
      <p:ext uri="{BB962C8B-B14F-4D97-AF65-F5344CB8AC3E}">
        <p14:creationId xmlns:p14="http://schemas.microsoft.com/office/powerpoint/2010/main" val="3898246234"/>
      </p:ext>
    </p:extLst>
  </p:cSld>
  <p:clrMapOvr>
    <a:masterClrMapping/>
  </p:clrMapOvr>
  <p:transition xmlns:p14="http://schemas.microsoft.com/office/powerpoint/2010/mai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fantastic-ocean-3d-screensaver-640-1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5954" name="Rectangle 2"/>
          <p:cNvSpPr>
            <a:spLocks noGrp="1"/>
          </p:cNvSpPr>
          <p:nvPr>
            <p:ph type="title" idx="4294967295"/>
          </p:nvPr>
        </p:nvSpPr>
        <p:spPr>
          <a:xfrm>
            <a:off x="76199" y="0"/>
            <a:ext cx="8287657" cy="907143"/>
          </a:xfrm>
        </p:spPr>
        <p:txBody>
          <a:bodyPr/>
          <a:lstStyle/>
          <a:p>
            <a:pPr>
              <a:defRPr/>
            </a:pPr>
            <a:r>
              <a:rPr lang="en-US" dirty="0" smtClean="0">
                <a:solidFill>
                  <a:schemeClr val="bg1"/>
                </a:solidFill>
                <a:effectLst>
                  <a:outerShdw blurRad="38100" dist="38100" dir="2700000" algn="tl">
                    <a:srgbClr val="1F497D"/>
                  </a:outerShdw>
                </a:effectLst>
              </a:rPr>
              <a:t>Oceans</a:t>
            </a:r>
          </a:p>
        </p:txBody>
      </p:sp>
      <p:sp>
        <p:nvSpPr>
          <p:cNvPr id="125955" name="Rectangle 3"/>
          <p:cNvSpPr>
            <a:spLocks noGrp="1"/>
          </p:cNvSpPr>
          <p:nvPr>
            <p:ph type="body" idx="4294967295"/>
          </p:nvPr>
        </p:nvSpPr>
        <p:spPr>
          <a:xfrm>
            <a:off x="0" y="1100667"/>
            <a:ext cx="9144000" cy="5757333"/>
          </a:xfrm>
        </p:spPr>
        <p:txBody>
          <a:bodyPr/>
          <a:lstStyle/>
          <a:p>
            <a:pPr>
              <a:defRPr/>
            </a:pPr>
            <a:r>
              <a:rPr lang="en-US" sz="3600" dirty="0" smtClean="0">
                <a:solidFill>
                  <a:srgbClr val="FFFFFF"/>
                </a:solidFill>
                <a:effectLst>
                  <a:outerShdw blurRad="38100" dist="38100" dir="2700000" algn="tl">
                    <a:srgbClr val="1F497D"/>
                  </a:outerShdw>
                </a:effectLst>
              </a:rPr>
              <a:t>Two major categories of physical/chemical changes that have extensive biological impact</a:t>
            </a:r>
          </a:p>
          <a:p>
            <a:pPr>
              <a:defRPr/>
            </a:pPr>
            <a:r>
              <a:rPr lang="en-US" dirty="0" smtClean="0">
                <a:solidFill>
                  <a:srgbClr val="FFFFFF"/>
                </a:solidFill>
                <a:effectLst>
                  <a:outerShdw blurRad="38100" dist="38100" dir="2700000" algn="tl">
                    <a:srgbClr val="1F497D"/>
                  </a:outerShdw>
                </a:effectLst>
              </a:rPr>
              <a:t>Increase in heat content</a:t>
            </a:r>
          </a:p>
          <a:p>
            <a:pPr lvl="1">
              <a:buClr>
                <a:schemeClr val="bg2"/>
              </a:buClr>
              <a:buFont typeface="Arial"/>
              <a:buChar char="•"/>
              <a:defRPr/>
            </a:pPr>
            <a:r>
              <a:rPr lang="en-US" dirty="0" smtClean="0">
                <a:solidFill>
                  <a:srgbClr val="FFFFFF"/>
                </a:solidFill>
                <a:effectLst>
                  <a:outerShdw blurRad="38100" dist="38100" dir="2700000" algn="tl">
                    <a:srgbClr val="1F497D"/>
                  </a:outerShdw>
                </a:effectLst>
              </a:rPr>
              <a:t>Sea level rise</a:t>
            </a:r>
          </a:p>
          <a:p>
            <a:pPr lvl="1">
              <a:buClr>
                <a:schemeClr val="bg2"/>
              </a:buClr>
              <a:buFont typeface="Arial"/>
              <a:buChar char="•"/>
              <a:defRPr/>
            </a:pPr>
            <a:r>
              <a:rPr lang="en-US" dirty="0" smtClean="0">
                <a:solidFill>
                  <a:srgbClr val="FFFFFF"/>
                </a:solidFill>
                <a:effectLst>
                  <a:outerShdw blurRad="38100" dist="38100" dir="2700000" algn="tl">
                    <a:srgbClr val="1F497D"/>
                  </a:outerShdw>
                </a:effectLst>
              </a:rPr>
              <a:t>Loss of sea ice</a:t>
            </a:r>
          </a:p>
          <a:p>
            <a:pPr lvl="1">
              <a:buClr>
                <a:schemeClr val="bg2"/>
              </a:buClr>
              <a:buFont typeface="Arial"/>
              <a:buChar char="•"/>
              <a:defRPr/>
            </a:pPr>
            <a:r>
              <a:rPr lang="en-US" dirty="0" smtClean="0">
                <a:solidFill>
                  <a:srgbClr val="FFFFFF"/>
                </a:solidFill>
                <a:effectLst>
                  <a:outerShdw blurRad="38100" dist="38100" dir="2700000" algn="tl">
                    <a:srgbClr val="1F497D"/>
                  </a:outerShdw>
                </a:effectLst>
              </a:rPr>
              <a:t>Weakening of currents</a:t>
            </a:r>
          </a:p>
          <a:p>
            <a:pPr lvl="1">
              <a:buClr>
                <a:schemeClr val="bg2"/>
              </a:buClr>
              <a:buFont typeface="Arial"/>
              <a:buChar char="•"/>
              <a:defRPr/>
            </a:pPr>
            <a:r>
              <a:rPr lang="en-US" dirty="0" smtClean="0">
                <a:solidFill>
                  <a:srgbClr val="FFFFFF"/>
                </a:solidFill>
                <a:effectLst>
                  <a:outerShdw blurRad="38100" dist="38100" dir="2700000" algn="tl">
                    <a:srgbClr val="1F497D"/>
                  </a:outerShdw>
                </a:effectLst>
              </a:rPr>
              <a:t>Intensification of storm systems</a:t>
            </a:r>
          </a:p>
          <a:p>
            <a:pPr lvl="1">
              <a:buClr>
                <a:schemeClr val="bg2"/>
              </a:buClr>
              <a:buFont typeface="Arial"/>
              <a:buChar char="•"/>
              <a:defRPr/>
            </a:pPr>
            <a:r>
              <a:rPr lang="en-US" b="1" dirty="0" smtClean="0">
                <a:solidFill>
                  <a:srgbClr val="FFFFFF"/>
                </a:solidFill>
                <a:effectLst>
                  <a:outerShdw blurRad="38100" dist="38100" dir="2700000" algn="tl">
                    <a:srgbClr val="1F497D"/>
                  </a:outerShdw>
                </a:effectLst>
              </a:rPr>
              <a:t>Increase in atmospheric CO</a:t>
            </a:r>
            <a:r>
              <a:rPr lang="en-US" b="1" baseline="-25000" dirty="0" smtClean="0">
                <a:solidFill>
                  <a:srgbClr val="FFFFFF"/>
                </a:solidFill>
                <a:effectLst>
                  <a:outerShdw blurRad="38100" dist="38100" dir="2700000" algn="tl">
                    <a:srgbClr val="1F497D"/>
                  </a:outerShdw>
                </a:effectLst>
              </a:rPr>
              <a:t>2</a:t>
            </a:r>
          </a:p>
          <a:p>
            <a:pPr lvl="2">
              <a:buClr>
                <a:schemeClr val="bg2"/>
              </a:buClr>
              <a:buFont typeface="Arial"/>
              <a:buChar char="•"/>
              <a:defRPr/>
            </a:pPr>
            <a:r>
              <a:rPr lang="en-US" b="1" dirty="0" smtClean="0">
                <a:solidFill>
                  <a:srgbClr val="FFFFFF"/>
                </a:solidFill>
                <a:effectLst>
                  <a:outerShdw blurRad="38100" dist="38100" dir="2700000" algn="tl">
                    <a:srgbClr val="1F497D"/>
                  </a:outerShdw>
                </a:effectLst>
              </a:rPr>
              <a:t>Acidification </a:t>
            </a:r>
          </a:p>
          <a:p>
            <a:pPr lvl="2">
              <a:buClr>
                <a:schemeClr val="bg2"/>
              </a:buClr>
              <a:buFont typeface="Arial"/>
              <a:buChar char="•"/>
              <a:defRPr/>
            </a:pPr>
            <a:r>
              <a:rPr lang="en-US" dirty="0" err="1" smtClean="0">
                <a:solidFill>
                  <a:srgbClr val="FFFFFF"/>
                </a:solidFill>
                <a:effectLst>
                  <a:outerShdw blurRad="38100" dist="38100" dir="2700000" algn="tl">
                    <a:srgbClr val="1F497D"/>
                  </a:outerShdw>
                </a:effectLst>
              </a:rPr>
              <a:t>Hypercapnea</a:t>
            </a:r>
            <a:endParaRPr lang="en-US" dirty="0" smtClean="0">
              <a:solidFill>
                <a:srgbClr val="FFFFFF"/>
              </a:solidFill>
              <a:effectLst>
                <a:outerShdw blurRad="38100" dist="38100" dir="2700000" algn="tl">
                  <a:srgbClr val="1F497D"/>
                </a:outerShdw>
              </a:effectLst>
            </a:endParaRPr>
          </a:p>
        </p:txBody>
      </p:sp>
    </p:spTree>
    <p:extLst>
      <p:ext uri="{BB962C8B-B14F-4D97-AF65-F5344CB8AC3E}">
        <p14:creationId xmlns:p14="http://schemas.microsoft.com/office/powerpoint/2010/main" val="29563768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4931"/>
            <a:ext cx="9144000" cy="914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4000" dirty="0" smtClean="0">
                <a:ln w="50800"/>
                <a:solidFill>
                  <a:srgbClr val="000000"/>
                </a:solidFill>
              </a:rPr>
              <a:t>Increase in Atmospheric CO</a:t>
            </a:r>
            <a:r>
              <a:rPr lang="en-US" sz="4000" baseline="-25000" dirty="0" smtClean="0">
                <a:ln w="50800"/>
                <a:solidFill>
                  <a:srgbClr val="000000"/>
                </a:solidFill>
              </a:rPr>
              <a:t>2</a:t>
            </a:r>
            <a:endParaRPr lang="en-US" sz="4000" baseline="-25000" dirty="0">
              <a:ln w="50800"/>
              <a:solidFill>
                <a:srgbClr val="000000"/>
              </a:solidFill>
            </a:endParaRPr>
          </a:p>
        </p:txBody>
      </p:sp>
      <p:sp>
        <p:nvSpPr>
          <p:cNvPr id="8" name="Content Placeholder 2"/>
          <p:cNvSpPr>
            <a:spLocks noGrp="1"/>
          </p:cNvSpPr>
          <p:nvPr>
            <p:ph idx="1"/>
          </p:nvPr>
        </p:nvSpPr>
        <p:spPr>
          <a:xfrm>
            <a:off x="73622" y="3993789"/>
            <a:ext cx="9070377" cy="2248655"/>
          </a:xfrm>
        </p:spPr>
        <p:txBody>
          <a:bodyPr/>
          <a:lstStyle/>
          <a:p>
            <a:pPr marL="0" indent="0" algn="ctr">
              <a:buNone/>
            </a:pPr>
            <a:r>
              <a:rPr lang="en-US" sz="3600" dirty="0" smtClean="0">
                <a:effectLst>
                  <a:outerShdw blurRad="38100" dist="38100" dir="2700000" algn="tl">
                    <a:srgbClr val="1F497D"/>
                  </a:outerShdw>
                </a:effectLst>
                <a:latin typeface="Calibri" charset="0"/>
              </a:rPr>
              <a:t>Increase in ocean </a:t>
            </a:r>
            <a:r>
              <a:rPr lang="en-US" sz="3600" dirty="0">
                <a:effectLst>
                  <a:outerShdw blurRad="38100" dist="38100" dir="2700000" algn="tl">
                    <a:srgbClr val="1F497D"/>
                  </a:outerShdw>
                </a:effectLst>
                <a:latin typeface="Calibri" charset="0"/>
              </a:rPr>
              <a:t>acidification</a:t>
            </a:r>
          </a:p>
          <a:p>
            <a:pPr>
              <a:buFont typeface="Arial" charset="0"/>
              <a:buNone/>
            </a:pPr>
            <a:endParaRPr lang="en-US" sz="3600" dirty="0">
              <a:effectLst>
                <a:outerShdw blurRad="38100" dist="38100" dir="2700000" algn="tl">
                  <a:srgbClr val="1F497D"/>
                </a:outerShdw>
              </a:effectLst>
              <a:latin typeface="Calibri" charset="0"/>
            </a:endParaRPr>
          </a:p>
        </p:txBody>
      </p:sp>
      <p:sp>
        <p:nvSpPr>
          <p:cNvPr id="3" name="Down Arrow 2"/>
          <p:cNvSpPr/>
          <p:nvPr/>
        </p:nvSpPr>
        <p:spPr>
          <a:xfrm>
            <a:off x="4352861" y="1194173"/>
            <a:ext cx="506147" cy="2873234"/>
          </a:xfrm>
          <a:prstGeom prst="downArrow">
            <a:avLst/>
          </a:prstGeom>
          <a:effectLst>
            <a:glow rad="723900">
              <a:schemeClr val="accent1">
                <a:satMod val="175000"/>
                <a:alpha val="32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5194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a:latin typeface="Calibri" charset="0"/>
              </a:rPr>
              <a:t>CO</a:t>
            </a:r>
            <a:r>
              <a:rPr lang="en-US" baseline="-25000" dirty="0">
                <a:latin typeface="Calibri" charset="0"/>
              </a:rPr>
              <a:t>2</a:t>
            </a:r>
            <a:r>
              <a:rPr lang="en-US" dirty="0">
                <a:latin typeface="Calibri" charset="0"/>
              </a:rPr>
              <a:t> and Mass Extinction</a:t>
            </a:r>
          </a:p>
        </p:txBody>
      </p:sp>
      <p:sp>
        <p:nvSpPr>
          <p:cNvPr id="6147" name="Content Placeholder 2"/>
          <p:cNvSpPr>
            <a:spLocks noGrp="1"/>
          </p:cNvSpPr>
          <p:nvPr>
            <p:ph idx="1"/>
          </p:nvPr>
        </p:nvSpPr>
        <p:spPr>
          <a:xfrm>
            <a:off x="0" y="609600"/>
            <a:ext cx="9144000" cy="6248400"/>
          </a:xfrm>
        </p:spPr>
        <p:txBody>
          <a:bodyPr/>
          <a:lstStyle/>
          <a:p>
            <a:r>
              <a:rPr lang="en-US" sz="2400">
                <a:latin typeface="Calibri" charset="0"/>
              </a:rPr>
              <a:t>Mass extinction events have been characterized by high CO</a:t>
            </a:r>
            <a:r>
              <a:rPr lang="en-US" sz="2400" baseline="-25000">
                <a:latin typeface="Calibri" charset="0"/>
              </a:rPr>
              <a:t>2</a:t>
            </a:r>
            <a:r>
              <a:rPr lang="en-US" sz="2400">
                <a:latin typeface="Calibri" charset="0"/>
              </a:rPr>
              <a:t>  levels throughout Earth</a:t>
            </a:r>
            <a:r>
              <a:rPr lang="ja-JP" altLang="en-US" sz="2400">
                <a:latin typeface="Calibri" charset="0"/>
              </a:rPr>
              <a:t>’</a:t>
            </a:r>
            <a:r>
              <a:rPr lang="en-US" sz="2400">
                <a:latin typeface="Calibri" charset="0"/>
              </a:rPr>
              <a:t>s history</a:t>
            </a:r>
          </a:p>
          <a:p>
            <a:pPr lvl="1"/>
            <a:r>
              <a:rPr lang="en-US" sz="2400">
                <a:latin typeface="Calibri" charset="0"/>
              </a:rPr>
              <a:t>Detrimental role of </a:t>
            </a:r>
            <a:r>
              <a:rPr lang="en-US" sz="2400">
                <a:latin typeface="Calibri" charset="0"/>
                <a:sym typeface="Symbol" charset="0"/>
              </a:rPr>
              <a:t> </a:t>
            </a:r>
            <a:r>
              <a:rPr lang="en-US" sz="2400">
                <a:latin typeface="Calibri" charset="0"/>
              </a:rPr>
              <a:t>oceanic CO</a:t>
            </a:r>
            <a:r>
              <a:rPr lang="en-US" sz="2400" baseline="-25000">
                <a:latin typeface="Calibri" charset="0"/>
              </a:rPr>
              <a:t>2</a:t>
            </a:r>
            <a:r>
              <a:rPr lang="en-US" sz="2400">
                <a:latin typeface="Calibri" charset="0"/>
              </a:rPr>
              <a:t> levels likely contributed to Permian mass extinction 250 mya  (95% of all marine spp extinct)</a:t>
            </a:r>
          </a:p>
        </p:txBody>
      </p:sp>
      <p:pic>
        <p:nvPicPr>
          <p:cNvPr id="6148" name="Picture 2" descr="http://www.metoffice.gov.uk/media/image/o/o/Extin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7082"/>
            <a:ext cx="6432664" cy="400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359042" y="2687064"/>
            <a:ext cx="2711337" cy="3220800"/>
          </a:xfrm>
          <a:prstGeom prst="rect">
            <a:avLst/>
          </a:prstGeom>
        </p:spPr>
      </p:pic>
    </p:spTree>
    <p:extLst>
      <p:ext uri="{BB962C8B-B14F-4D97-AF65-F5344CB8AC3E}">
        <p14:creationId xmlns:p14="http://schemas.microsoft.com/office/powerpoint/2010/main" val="30484489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wrap="square" numCol="1" anchorCtr="0" compatLnSpc="1">
            <a:prstTxWarp prst="textNoShape">
              <a:avLst/>
            </a:prstTxWarp>
          </a:bodyPr>
          <a:lstStyle/>
          <a:p>
            <a:pPr>
              <a:defRPr/>
            </a:pPr>
            <a:r>
              <a:rPr lang="en-US" dirty="0">
                <a:latin typeface="Calibri" charset="0"/>
              </a:rPr>
              <a:t>Many Lines of Evidence in Consensus </a:t>
            </a:r>
          </a:p>
        </p:txBody>
      </p:sp>
      <p:sp>
        <p:nvSpPr>
          <p:cNvPr id="43010" name="Content Placeholder 2"/>
          <p:cNvSpPr>
            <a:spLocks noGrp="1"/>
          </p:cNvSpPr>
          <p:nvPr>
            <p:ph idx="1"/>
          </p:nvPr>
        </p:nvSpPr>
        <p:spPr>
          <a:xfrm>
            <a:off x="0" y="838200"/>
            <a:ext cx="9144000" cy="6019800"/>
          </a:xfrm>
        </p:spPr>
        <p:txBody>
          <a:bodyPr/>
          <a:lstStyle/>
          <a:p>
            <a:r>
              <a:rPr lang="en-US" sz="3200" dirty="0">
                <a:latin typeface="Calibri" charset="0"/>
              </a:rPr>
              <a:t>Direct sampling of atmospheric CO</a:t>
            </a:r>
            <a:r>
              <a:rPr lang="en-US" sz="3200" baseline="-25000" dirty="0">
                <a:latin typeface="Calibri" charset="0"/>
              </a:rPr>
              <a:t>2</a:t>
            </a:r>
            <a:r>
              <a:rPr lang="en-US" sz="3200" dirty="0">
                <a:latin typeface="Calibri" charset="0"/>
              </a:rPr>
              <a:t> levels from four stations around the world all show unprecedented, accelerated rise in CO</a:t>
            </a:r>
            <a:r>
              <a:rPr lang="en-US" sz="3200" baseline="-25000" dirty="0">
                <a:latin typeface="Calibri" charset="0"/>
              </a:rPr>
              <a:t>2</a:t>
            </a:r>
            <a:r>
              <a:rPr lang="en-US" sz="3200" dirty="0">
                <a:latin typeface="Calibri" charset="0"/>
              </a:rPr>
              <a:t>.</a:t>
            </a:r>
          </a:p>
          <a:p>
            <a:r>
              <a:rPr lang="en-US" dirty="0">
                <a:latin typeface="Calibri" charset="0"/>
              </a:rPr>
              <a:t>These data are in agreement with samples taken from ice cores collected at several sites in the Antarctic.</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67106"/>
            <a:ext cx="9144000" cy="429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279387" y="6585312"/>
            <a:ext cx="1864613" cy="276999"/>
          </a:xfrm>
          <a:prstGeom prst="rect">
            <a:avLst/>
          </a:prstGeom>
        </p:spPr>
        <p:txBody>
          <a:bodyPr wrap="none">
            <a:spAutoFit/>
          </a:bodyPr>
          <a:lstStyle/>
          <a:p>
            <a:pPr>
              <a:defRPr/>
            </a:pPr>
            <a:r>
              <a:rPr lang="en-US" sz="1200" dirty="0" err="1">
                <a:latin typeface="Calibri"/>
                <a:cs typeface="Calibri"/>
              </a:rPr>
              <a:t>earthobservatory.nasa.gov</a:t>
            </a:r>
            <a:r>
              <a:rPr lang="en-US" sz="1200" dirty="0">
                <a:latin typeface="Calibri"/>
                <a:cs typeface="Calibri"/>
              </a:rPr>
              <a:t> </a:t>
            </a:r>
          </a:p>
        </p:txBody>
      </p:sp>
    </p:spTree>
    <p:extLst>
      <p:ext uri="{BB962C8B-B14F-4D97-AF65-F5344CB8AC3E}">
        <p14:creationId xmlns:p14="http://schemas.microsoft.com/office/powerpoint/2010/main" val="15969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550"/>
            <a:ext cx="9144000" cy="914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dirty="0" smtClean="0">
                <a:ln w="50800"/>
              </a:rPr>
              <a:t>A Sixth Mass Extinction?</a:t>
            </a:r>
            <a:endParaRPr lang="en-US" dirty="0">
              <a:ln w="50800"/>
            </a:endParaRPr>
          </a:p>
        </p:txBody>
      </p:sp>
      <p:sp>
        <p:nvSpPr>
          <p:cNvPr id="3" name="Content Placeholder 2"/>
          <p:cNvSpPr>
            <a:spLocks noGrp="1"/>
          </p:cNvSpPr>
          <p:nvPr>
            <p:ph idx="1"/>
          </p:nvPr>
        </p:nvSpPr>
        <p:spPr>
          <a:xfrm>
            <a:off x="82824" y="1295400"/>
            <a:ext cx="9208419" cy="4456331"/>
          </a:xfrm>
          <a:ln>
            <a:miter lim="800000"/>
            <a:headEnd/>
            <a:tailEnd/>
          </a:ln>
          <a:extLst/>
        </p:spPr>
        <p:txBody>
          <a:bodyPr>
            <a:normAutofit/>
            <a:scene3d>
              <a:camera prst="orthographicFront"/>
              <a:lightRig rig="balanced" dir="t">
                <a:rot lat="0" lon="0" rev="2100000"/>
              </a:lightRig>
            </a:scene3d>
            <a:sp3d prstMaterial="metal">
              <a:contourClr>
                <a:schemeClr val="bg2"/>
              </a:contourClr>
            </a:sp3d>
          </a:bodyPr>
          <a:lstStyle/>
          <a:p>
            <a:pPr marL="0" indent="0">
              <a:buFont typeface="Arial" charset="0"/>
              <a:buNone/>
              <a:defRPr/>
            </a:pPr>
            <a:r>
              <a:rPr lang="en-US" dirty="0">
                <a:ln w="50800"/>
              </a:rPr>
              <a:t>“The prospect of ocean acidification is potentially the most serious of all predicted outcomes of anthropogenic carbon dioxide increase. This study concludes that acidification has the potential to trigger a sixth mass extinction event and to do so independently of anthropogenic extinctions that are currently taking place</a:t>
            </a:r>
            <a:r>
              <a:rPr lang="en-US" dirty="0" smtClean="0">
                <a:ln w="50800"/>
              </a:rPr>
              <a:t>.”</a:t>
            </a:r>
          </a:p>
          <a:p>
            <a:pPr lvl="1">
              <a:defRPr/>
            </a:pPr>
            <a:r>
              <a:rPr lang="en-US" dirty="0" smtClean="0">
                <a:ln w="10541" cmpd="sng">
                  <a:solidFill>
                    <a:srgbClr val="7D7D7D">
                      <a:tint val="100000"/>
                      <a:shade val="100000"/>
                      <a:satMod val="110000"/>
                    </a:srgbClr>
                  </a:solidFill>
                  <a:prstDash val="solid"/>
                </a:ln>
                <a:solidFill>
                  <a:srgbClr val="000000"/>
                </a:solidFill>
              </a:rPr>
              <a:t>J.E.N. </a:t>
            </a:r>
            <a:r>
              <a:rPr lang="en-US" dirty="0" err="1" smtClean="0">
                <a:ln w="10541" cmpd="sng">
                  <a:solidFill>
                    <a:srgbClr val="7D7D7D">
                      <a:tint val="100000"/>
                      <a:shade val="100000"/>
                      <a:satMod val="110000"/>
                    </a:srgbClr>
                  </a:solidFill>
                  <a:prstDash val="solid"/>
                </a:ln>
                <a:solidFill>
                  <a:srgbClr val="000000"/>
                </a:solidFill>
              </a:rPr>
              <a:t>Veron</a:t>
            </a:r>
            <a:r>
              <a:rPr lang="en-US" dirty="0" smtClean="0">
                <a:ln w="10541" cmpd="sng">
                  <a:solidFill>
                    <a:srgbClr val="7D7D7D">
                      <a:tint val="100000"/>
                      <a:shade val="100000"/>
                      <a:satMod val="110000"/>
                    </a:srgbClr>
                  </a:solidFill>
                  <a:prstDash val="solid"/>
                </a:ln>
                <a:solidFill>
                  <a:srgbClr val="000000"/>
                </a:solidFill>
              </a:rPr>
              <a:t>.  2008.  </a:t>
            </a:r>
            <a:r>
              <a:rPr lang="en-US" i="1" dirty="0" smtClean="0">
                <a:ln w="10541" cmpd="sng">
                  <a:solidFill>
                    <a:srgbClr val="7D7D7D">
                      <a:tint val="100000"/>
                      <a:shade val="100000"/>
                      <a:satMod val="110000"/>
                    </a:srgbClr>
                  </a:solidFill>
                  <a:prstDash val="solid"/>
                </a:ln>
                <a:solidFill>
                  <a:srgbClr val="000000"/>
                </a:solidFill>
              </a:rPr>
              <a:t>Coral Reefs </a:t>
            </a:r>
            <a:r>
              <a:rPr lang="en-US" dirty="0" smtClean="0">
                <a:ln w="10541" cmpd="sng">
                  <a:solidFill>
                    <a:srgbClr val="7D7D7D">
                      <a:tint val="100000"/>
                      <a:shade val="100000"/>
                      <a:satMod val="110000"/>
                    </a:srgbClr>
                  </a:solidFill>
                  <a:prstDash val="solid"/>
                </a:ln>
                <a:solidFill>
                  <a:srgbClr val="000000"/>
                </a:solidFill>
              </a:rPr>
              <a:t>27: 459-472.</a:t>
            </a:r>
          </a:p>
          <a:p>
            <a:pPr marL="0" indent="0">
              <a:buFont typeface="Arial" charset="0"/>
              <a:buNone/>
              <a:defRPr/>
            </a:pP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p>
        </p:txBody>
      </p:sp>
      <p:sp>
        <p:nvSpPr>
          <p:cNvPr id="7" name="Rectangle 6"/>
          <p:cNvSpPr/>
          <p:nvPr/>
        </p:nvSpPr>
        <p:spPr>
          <a:xfrm>
            <a:off x="82824" y="5751731"/>
            <a:ext cx="8867920" cy="646331"/>
          </a:xfrm>
          <a:prstGeom prst="rect">
            <a:avLst/>
          </a:prstGeom>
        </p:spPr>
        <p:txBody>
          <a:bodyPr wrap="square">
            <a:spAutoFit/>
          </a:bodyPr>
          <a:lstStyle/>
          <a:p>
            <a:pPr>
              <a:defRPr/>
            </a:pPr>
            <a:r>
              <a:rPr lang="en-US" b="1" dirty="0">
                <a:ln w="10541" cmpd="sng">
                  <a:solidFill>
                    <a:srgbClr val="7D7D7D">
                      <a:tint val="100000"/>
                      <a:shade val="100000"/>
                      <a:satMod val="110000"/>
                    </a:srgbClr>
                  </a:solidFill>
                  <a:prstDash val="solid"/>
                </a:ln>
              </a:rPr>
              <a:t>Watch video on ocean acidification (as part of BBC’s “Death of the Oceans”) at </a:t>
            </a:r>
            <a:r>
              <a:rPr lang="en-US" b="1" dirty="0">
                <a:ln w="10541" cmpd="sng">
                  <a:solidFill>
                    <a:srgbClr val="7D7D7D">
                      <a:tint val="100000"/>
                      <a:shade val="100000"/>
                      <a:satMod val="110000"/>
                    </a:srgbClr>
                  </a:solidFill>
                  <a:prstDash val="solid"/>
                </a:ln>
                <a:hlinkClick r:id="rId3"/>
              </a:rPr>
              <a:t>http://www.youtube.com/watch?v=nKPNcQyljds&amp;feature=player_embedded#at=19</a:t>
            </a:r>
            <a:endParaRPr lang="en-US" dirty="0"/>
          </a:p>
        </p:txBody>
      </p:sp>
    </p:spTree>
    <p:extLst>
      <p:ext uri="{BB962C8B-B14F-4D97-AF65-F5344CB8AC3E}">
        <p14:creationId xmlns:p14="http://schemas.microsoft.com/office/powerpoint/2010/main" val="1515154068"/>
      </p:ext>
    </p:extLst>
  </p:cSld>
  <p:clrMapOvr>
    <a:masterClrMapping/>
  </p:clrMapOvr>
  <p:transition xmlns:p14="http://schemas.microsoft.com/office/powerpoint/2010/mai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Screen shot 2012-07-26 at 12.01.0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34" r="-884"/>
          <a:stretch/>
        </p:blipFill>
        <p:spPr>
          <a:xfrm>
            <a:off x="45133" y="2152953"/>
            <a:ext cx="9098867" cy="3096380"/>
          </a:xfrm>
        </p:spPr>
      </p:pic>
    </p:spTree>
    <p:extLst>
      <p:ext uri="{BB962C8B-B14F-4D97-AF65-F5344CB8AC3E}">
        <p14:creationId xmlns:p14="http://schemas.microsoft.com/office/powerpoint/2010/main" val="3268951895"/>
      </p:ext>
    </p:extLst>
  </p:cSld>
  <p:clrMapOvr>
    <a:masterClrMapping/>
  </p:clrMapOvr>
  <p:transition xmlns:p14="http://schemas.microsoft.com/office/powerpoint/2010/mai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p:cNvSpPr>
          <p:nvPr>
            <p:ph type="body" idx="4294967295"/>
          </p:nvPr>
        </p:nvSpPr>
        <p:spPr>
          <a:xfrm>
            <a:off x="0" y="838200"/>
            <a:ext cx="9144000" cy="6019800"/>
          </a:xfrm>
        </p:spPr>
        <p:txBody>
          <a:bodyPr/>
          <a:lstStyle/>
          <a:p>
            <a:pPr eaLnBrk="1" hangingPunct="1"/>
            <a:r>
              <a:rPr lang="en-US" sz="3200" dirty="0" smtClean="0">
                <a:sym typeface="Symbol" pitchFamily="18" charset="2"/>
              </a:rPr>
              <a:t> </a:t>
            </a:r>
            <a:r>
              <a:rPr lang="en-US" sz="3200" dirty="0" smtClean="0"/>
              <a:t>CO</a:t>
            </a:r>
            <a:r>
              <a:rPr lang="en-US" sz="3200" baseline="-25000" dirty="0" smtClean="0"/>
              <a:t>2</a:t>
            </a:r>
            <a:r>
              <a:rPr lang="en-US" sz="3200" dirty="0" smtClean="0"/>
              <a:t> levels </a:t>
            </a:r>
            <a:r>
              <a:rPr lang="en-US" sz="3200" dirty="0" smtClean="0">
                <a:sym typeface="Wingdings" pitchFamily="2" charset="2"/>
              </a:rPr>
              <a:t> </a:t>
            </a:r>
            <a:r>
              <a:rPr lang="en-US" sz="3200" dirty="0" smtClean="0">
                <a:sym typeface="Symbol" pitchFamily="18" charset="2"/>
              </a:rPr>
              <a:t> </a:t>
            </a:r>
            <a:r>
              <a:rPr lang="en-US" sz="3200" dirty="0" smtClean="0">
                <a:sym typeface="Wingdings" pitchFamily="2" charset="2"/>
              </a:rPr>
              <a:t>pH of oceans (also, soil &amp; FW) </a:t>
            </a:r>
          </a:p>
          <a:p>
            <a:pPr lvl="1" eaLnBrk="1" hangingPunct="1"/>
            <a:r>
              <a:rPr lang="en-US" sz="3200" dirty="0" smtClean="0">
                <a:sym typeface="Symbol" pitchFamily="18" charset="2"/>
              </a:rPr>
              <a:t> [calcium carbonate] </a:t>
            </a:r>
            <a:r>
              <a:rPr lang="en-US" sz="3200" dirty="0" smtClean="0">
                <a:sym typeface="Wingdings" pitchFamily="2" charset="2"/>
              </a:rPr>
              <a:t> </a:t>
            </a:r>
            <a:r>
              <a:rPr lang="en-US" sz="3200" dirty="0" smtClean="0">
                <a:sym typeface="Symbol" pitchFamily="18" charset="2"/>
              </a:rPr>
              <a:t></a:t>
            </a:r>
            <a:r>
              <a:rPr lang="en-US" sz="3200" dirty="0" smtClean="0">
                <a:sym typeface="Wingdings" pitchFamily="2" charset="2"/>
              </a:rPr>
              <a:t> </a:t>
            </a:r>
            <a:r>
              <a:rPr lang="en-US" sz="3200" dirty="0" smtClean="0">
                <a:sym typeface="Symbol" pitchFamily="18" charset="2"/>
              </a:rPr>
              <a:t>calcification of marine organisms, e.g. coral</a:t>
            </a:r>
          </a:p>
        </p:txBody>
      </p:sp>
      <p:pic>
        <p:nvPicPr>
          <p:cNvPr id="35844" name="Picture 5" descr="climate4"/>
          <p:cNvPicPr>
            <a:picLocks noChangeAspect="1" noChangeArrowheads="1"/>
          </p:cNvPicPr>
          <p:nvPr/>
        </p:nvPicPr>
        <p:blipFill>
          <a:blip r:embed="rId3"/>
          <a:srcRect/>
          <a:stretch>
            <a:fillRect/>
          </a:stretch>
        </p:blipFill>
        <p:spPr bwMode="auto">
          <a:xfrm>
            <a:off x="2133600" y="2971800"/>
            <a:ext cx="7010400" cy="3886200"/>
          </a:xfrm>
          <a:prstGeom prst="rect">
            <a:avLst/>
          </a:prstGeom>
          <a:noFill/>
          <a:ln w="9525">
            <a:noFill/>
            <a:miter lim="800000"/>
            <a:headEnd/>
            <a:tailEnd/>
          </a:ln>
        </p:spPr>
      </p:pic>
      <p:sp>
        <p:nvSpPr>
          <p:cNvPr id="35845" name="Rectangle 6"/>
          <p:cNvSpPr>
            <a:spLocks noChangeArrowheads="1"/>
          </p:cNvSpPr>
          <p:nvPr/>
        </p:nvSpPr>
        <p:spPr bwMode="auto">
          <a:xfrm>
            <a:off x="0" y="5851525"/>
            <a:ext cx="2057400" cy="1006475"/>
          </a:xfrm>
          <a:prstGeom prst="rect">
            <a:avLst/>
          </a:prstGeom>
          <a:noFill/>
          <a:ln w="9525">
            <a:noFill/>
            <a:miter lim="800000"/>
            <a:headEnd/>
            <a:tailEnd/>
          </a:ln>
        </p:spPr>
        <p:txBody>
          <a:bodyPr>
            <a:spAutoFit/>
          </a:bodyPr>
          <a:lstStyle/>
          <a:p>
            <a:r>
              <a:rPr lang="en-US" sz="2000" dirty="0">
                <a:latin typeface="Calibri"/>
                <a:cs typeface="Calibri"/>
              </a:rPr>
              <a:t>http://</a:t>
            </a:r>
            <a:r>
              <a:rPr lang="en-US" sz="2000" dirty="0" err="1">
                <a:latin typeface="Calibri"/>
                <a:cs typeface="Calibri"/>
              </a:rPr>
              <a:t>www.coralreefecosystems.org</a:t>
            </a:r>
            <a:r>
              <a:rPr lang="en-US" sz="2000" dirty="0">
                <a:latin typeface="Calibri"/>
                <a:cs typeface="Calibri"/>
              </a:rPr>
              <a:t>/ </a:t>
            </a:r>
          </a:p>
        </p:txBody>
      </p:sp>
    </p:spTree>
    <p:extLst>
      <p:ext uri="{BB962C8B-B14F-4D97-AF65-F5344CB8AC3E}">
        <p14:creationId xmlns:p14="http://schemas.microsoft.com/office/powerpoint/2010/main" val="28480383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lstStyle/>
          <a:p>
            <a:pPr>
              <a:defRPr/>
            </a:pPr>
            <a:r>
              <a:rPr lang="en-US" dirty="0" smtClean="0"/>
              <a:t>Takes about 1 yr. to equilibrate sea surface CO</a:t>
            </a:r>
            <a:r>
              <a:rPr lang="en-US" baseline="-25000" dirty="0" smtClean="0"/>
              <a:t>2 </a:t>
            </a:r>
            <a:r>
              <a:rPr lang="en-US" dirty="0" smtClean="0"/>
              <a:t>with atmospheric CO</a:t>
            </a:r>
            <a:r>
              <a:rPr lang="en-US" baseline="-25000" dirty="0" smtClean="0"/>
              <a:t>2</a:t>
            </a:r>
            <a:r>
              <a:rPr lang="en-US" dirty="0" smtClean="0"/>
              <a:t> </a:t>
            </a:r>
          </a:p>
          <a:p>
            <a:pPr marL="0" indent="0">
              <a:buFont typeface="Arial" charset="0"/>
              <a:buNone/>
              <a:defRPr/>
            </a:pPr>
            <a:endParaRPr lang="en-US" dirty="0"/>
          </a:p>
        </p:txBody>
      </p:sp>
      <p:pic>
        <p:nvPicPr>
          <p:cNvPr id="4" name="Picture 3"/>
          <p:cNvPicPr>
            <a:picLocks noChangeAspect="1"/>
          </p:cNvPicPr>
          <p:nvPr/>
        </p:nvPicPr>
        <p:blipFill>
          <a:blip r:embed="rId2"/>
          <a:srcRect l="9259" t="4527" r="8984" b="4390"/>
          <a:stretch>
            <a:fillRect/>
          </a:stretch>
        </p:blipFill>
        <p:spPr bwMode="auto">
          <a:xfrm>
            <a:off x="2602581" y="1409048"/>
            <a:ext cx="4267200" cy="475456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815988" y="6332888"/>
            <a:ext cx="6312925" cy="338554"/>
          </a:xfrm>
          <a:prstGeom prst="rect">
            <a:avLst/>
          </a:prstGeom>
        </p:spPr>
        <p:txBody>
          <a:bodyPr wrap="square">
            <a:spAutoFit/>
          </a:bodyPr>
          <a:lstStyle/>
          <a:p>
            <a:pPr>
              <a:defRPr/>
            </a:pPr>
            <a:r>
              <a:rPr lang="en-US" sz="1600" dirty="0">
                <a:latin typeface="Calibri"/>
                <a:cs typeface="Calibri"/>
              </a:rPr>
              <a:t>http://</a:t>
            </a:r>
            <a:r>
              <a:rPr lang="en-US" sz="1600" dirty="0" err="1">
                <a:latin typeface="Calibri"/>
                <a:cs typeface="Calibri"/>
              </a:rPr>
              <a:t>www.pmel.noaa.gov</a:t>
            </a:r>
            <a:r>
              <a:rPr lang="en-US" sz="1600" dirty="0">
                <a:latin typeface="Calibri"/>
                <a:cs typeface="Calibri"/>
              </a:rPr>
              <a:t>/co2/story/</a:t>
            </a:r>
            <a:r>
              <a:rPr lang="en-US" sz="1600" dirty="0" err="1">
                <a:latin typeface="Calibri"/>
                <a:cs typeface="Calibri"/>
              </a:rPr>
              <a:t>Ocean+Carbon+Uptake</a:t>
            </a:r>
            <a:endParaRPr lang="en-US" sz="1600" dirty="0">
              <a:latin typeface="Calibri"/>
              <a:cs typeface="Calibri"/>
            </a:endParaRPr>
          </a:p>
        </p:txBody>
      </p:sp>
    </p:spTree>
    <p:extLst>
      <p:ext uri="{BB962C8B-B14F-4D97-AF65-F5344CB8AC3E}">
        <p14:creationId xmlns:p14="http://schemas.microsoft.com/office/powerpoint/2010/main" val="2472515693"/>
      </p:ext>
    </p:extLst>
  </p:cSld>
  <p:clrMapOvr>
    <a:masterClrMapping/>
  </p:clrMapOvr>
  <p:transition xmlns:p14="http://schemas.microsoft.com/office/powerpoint/2010/mai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06" r="-17397" b="-7079"/>
          <a:stretch>
            <a:fillRect/>
          </a:stretch>
        </p:blipFill>
        <p:spPr>
          <a:xfrm>
            <a:off x="1371600" y="76200"/>
            <a:ext cx="7469188" cy="7215188"/>
          </a:xfrm>
        </p:spPr>
      </p:pic>
    </p:spTree>
    <p:extLst>
      <p:ext uri="{BB962C8B-B14F-4D97-AF65-F5344CB8AC3E}">
        <p14:creationId xmlns:p14="http://schemas.microsoft.com/office/powerpoint/2010/main" val="34030571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p:txBody>
          <a:bodyPr/>
          <a:lstStyle/>
          <a:p>
            <a:endParaRPr lang="en-US" smtClean="0"/>
          </a:p>
        </p:txBody>
      </p:sp>
      <p:sp>
        <p:nvSpPr>
          <p:cNvPr id="36867" name="Rectangle 3"/>
          <p:cNvSpPr>
            <a:spLocks noGrp="1"/>
          </p:cNvSpPr>
          <p:nvPr>
            <p:ph type="body" idx="4294967295"/>
          </p:nvPr>
        </p:nvSpPr>
        <p:spPr/>
        <p:txBody>
          <a:bodyPr/>
          <a:lstStyle/>
          <a:p>
            <a:endParaRPr lang="en-US" smtClean="0"/>
          </a:p>
        </p:txBody>
      </p:sp>
      <p:pic>
        <p:nvPicPr>
          <p:cNvPr id="36868" name="Picture 5" descr="OA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187453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66888"/>
            <a:ext cx="9151938"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7" descr="OA_CO3a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
            <a:ext cx="4127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39000" y="129232"/>
            <a:ext cx="762000" cy="461963"/>
          </a:xfrm>
          <a:prstGeom prst="rect">
            <a:avLst/>
          </a:prstGeom>
          <a:noFill/>
        </p:spPr>
        <p:txBody>
          <a:bodyPr>
            <a:spAutoFit/>
          </a:bodyPr>
          <a:lstStyle/>
          <a:p>
            <a:pPr>
              <a:defRPr/>
            </a:pPr>
            <a:r>
              <a:rPr lang="en-US" sz="2400" dirty="0">
                <a:solidFill>
                  <a:srgbClr val="FF0000"/>
                </a:solidFill>
                <a:latin typeface="+mj-lt"/>
                <a:ea typeface="ＭＳ Ｐゴシック" charset="-128"/>
                <a:cs typeface="+mn-cs"/>
              </a:rPr>
              <a:t>pH</a:t>
            </a:r>
          </a:p>
        </p:txBody>
      </p:sp>
      <p:sp>
        <p:nvSpPr>
          <p:cNvPr id="7" name="TextBox 6"/>
          <p:cNvSpPr txBox="1"/>
          <p:nvPr/>
        </p:nvSpPr>
        <p:spPr>
          <a:xfrm>
            <a:off x="6058978" y="609600"/>
            <a:ext cx="914400" cy="461963"/>
          </a:xfrm>
          <a:prstGeom prst="rect">
            <a:avLst/>
          </a:prstGeom>
          <a:noFill/>
        </p:spPr>
        <p:txBody>
          <a:bodyPr>
            <a:spAutoFit/>
          </a:bodyPr>
          <a:lstStyle/>
          <a:p>
            <a:pPr>
              <a:defRPr/>
            </a:pPr>
            <a:r>
              <a:rPr lang="en-US" sz="2400" dirty="0">
                <a:solidFill>
                  <a:srgbClr val="0000FF"/>
                </a:solidFill>
                <a:latin typeface="+mj-lt"/>
                <a:ea typeface="ＭＳ Ｐゴシック" charset="-128"/>
                <a:cs typeface="+mn-cs"/>
              </a:rPr>
              <a:t>CO</a:t>
            </a:r>
            <a:r>
              <a:rPr lang="en-US" sz="2400" baseline="-25000" dirty="0">
                <a:solidFill>
                  <a:srgbClr val="0000FF"/>
                </a:solidFill>
                <a:latin typeface="+mj-lt"/>
                <a:ea typeface="ＭＳ Ｐゴシック" charset="-128"/>
                <a:cs typeface="+mn-cs"/>
              </a:rPr>
              <a:t>3</a:t>
            </a:r>
            <a:r>
              <a:rPr lang="en-US" sz="2400" baseline="30000" dirty="0">
                <a:solidFill>
                  <a:srgbClr val="0000FF"/>
                </a:solidFill>
                <a:latin typeface="+mj-lt"/>
                <a:ea typeface="ＭＳ Ｐゴシック" charset="-128"/>
                <a:cs typeface="+mn-cs"/>
              </a:rPr>
              <a:t>-2</a:t>
            </a:r>
          </a:p>
        </p:txBody>
      </p:sp>
      <p:sp>
        <p:nvSpPr>
          <p:cNvPr id="8" name="Text Box 10"/>
          <p:cNvSpPr txBox="1">
            <a:spLocks noChangeArrowheads="1"/>
          </p:cNvSpPr>
          <p:nvPr/>
        </p:nvSpPr>
        <p:spPr bwMode="auto">
          <a:xfrm>
            <a:off x="6324600" y="1447800"/>
            <a:ext cx="984250" cy="461963"/>
          </a:xfrm>
          <a:prstGeom prst="rect">
            <a:avLst/>
          </a:prstGeom>
          <a:noFill/>
          <a:ln w="9525">
            <a:noFill/>
            <a:miter lim="800000"/>
            <a:headEnd/>
            <a:tailEnd/>
          </a:ln>
        </p:spPr>
        <p:txBody>
          <a:bodyPr wrap="none">
            <a:spAutoFit/>
          </a:bodyPr>
          <a:lstStyle/>
          <a:p>
            <a:pPr>
              <a:defRPr/>
            </a:pPr>
            <a:r>
              <a:rPr lang="en-US" sz="2400" dirty="0">
                <a:solidFill>
                  <a:srgbClr val="CC9900"/>
                </a:solidFill>
                <a:latin typeface="+mj-lt"/>
                <a:ea typeface="ＭＳ Ｐゴシック" charset="-128"/>
                <a:cs typeface="+mn-cs"/>
              </a:rPr>
              <a:t>CO</a:t>
            </a:r>
            <a:r>
              <a:rPr lang="en-US" sz="2400" baseline="-25000" dirty="0">
                <a:solidFill>
                  <a:srgbClr val="CC9900"/>
                </a:solidFill>
                <a:latin typeface="+mj-lt"/>
                <a:ea typeface="ＭＳ Ｐゴシック" charset="-128"/>
                <a:cs typeface="+mn-cs"/>
              </a:rPr>
              <a:t>2(</a:t>
            </a:r>
            <a:r>
              <a:rPr lang="en-US" sz="2400" baseline="-25000" dirty="0" err="1">
                <a:solidFill>
                  <a:srgbClr val="CC9900"/>
                </a:solidFill>
                <a:latin typeface="+mj-lt"/>
                <a:ea typeface="ＭＳ Ｐゴシック" charset="-128"/>
                <a:cs typeface="+mn-cs"/>
              </a:rPr>
              <a:t>aq</a:t>
            </a:r>
            <a:r>
              <a:rPr lang="en-US" sz="2400" baseline="-25000" dirty="0">
                <a:solidFill>
                  <a:srgbClr val="CC9900"/>
                </a:solidFill>
                <a:latin typeface="+mj-lt"/>
                <a:ea typeface="ＭＳ Ｐゴシック" charset="-128"/>
                <a:cs typeface="+mn-cs"/>
              </a:rPr>
              <a:t>)</a:t>
            </a:r>
          </a:p>
        </p:txBody>
      </p:sp>
    </p:spTree>
    <p:extLst>
      <p:ext uri="{BB962C8B-B14F-4D97-AF65-F5344CB8AC3E}">
        <p14:creationId xmlns:p14="http://schemas.microsoft.com/office/powerpoint/2010/main" val="39361378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1-08-01 at 1.11.22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63" t="2305" r="1102" b="55"/>
          <a:stretch/>
        </p:blipFill>
        <p:spPr>
          <a:xfrm>
            <a:off x="1168739" y="0"/>
            <a:ext cx="6777838" cy="6858000"/>
          </a:xfrm>
        </p:spPr>
      </p:pic>
    </p:spTree>
    <p:extLst>
      <p:ext uri="{BB962C8B-B14F-4D97-AF65-F5344CB8AC3E}">
        <p14:creationId xmlns:p14="http://schemas.microsoft.com/office/powerpoint/2010/main" val="2494704381"/>
      </p:ext>
    </p:extLst>
  </p:cSld>
  <p:clrMapOvr>
    <a:masterClrMapping/>
  </p:clrMapOvr>
  <p:transition xmlns:p14="http://schemas.microsoft.com/office/powerpoint/2010/mai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2400" cy="914400"/>
          </a:xfrm>
        </p:spPr>
        <p:txBody>
          <a:bodyPr/>
          <a:lstStyle/>
          <a:p>
            <a:r>
              <a:rPr lang="en-US" sz="2800" dirty="0">
                <a:latin typeface="Calibri" charset="0"/>
              </a:rPr>
              <a:t>The Marine </a:t>
            </a:r>
            <a:r>
              <a:rPr lang="en-US" sz="2800" dirty="0" err="1">
                <a:latin typeface="Calibri" charset="0"/>
              </a:rPr>
              <a:t>Calcifiers</a:t>
            </a:r>
            <a:endParaRPr lang="en-US" sz="2800" dirty="0">
              <a:latin typeface="Calibri" charset="0"/>
            </a:endParaRPr>
          </a:p>
        </p:txBody>
      </p:sp>
      <p:sp>
        <p:nvSpPr>
          <p:cNvPr id="3" name="Content Placeholder 2"/>
          <p:cNvSpPr>
            <a:spLocks noGrp="1"/>
          </p:cNvSpPr>
          <p:nvPr>
            <p:ph idx="1"/>
          </p:nvPr>
        </p:nvSpPr>
        <p:spPr>
          <a:xfrm>
            <a:off x="0" y="914400"/>
            <a:ext cx="3886200" cy="5943600"/>
          </a:xfrm>
        </p:spPr>
        <p:txBody>
          <a:bodyPr/>
          <a:lstStyle/>
          <a:p>
            <a:pPr>
              <a:defRPr/>
            </a:pPr>
            <a:r>
              <a:rPr lang="en-US" sz="2400" dirty="0" smtClean="0">
                <a:latin typeface="+mn-lt"/>
              </a:rPr>
              <a:t>Calcareous plankton</a:t>
            </a:r>
          </a:p>
          <a:p>
            <a:pPr>
              <a:defRPr/>
            </a:pPr>
            <a:r>
              <a:rPr lang="en-US" sz="2400" dirty="0" smtClean="0">
                <a:latin typeface="+mn-lt"/>
              </a:rPr>
              <a:t>Calcareous seaweed</a:t>
            </a:r>
            <a:endParaRPr lang="en-US" sz="2400" dirty="0">
              <a:latin typeface="+mn-lt"/>
            </a:endParaRPr>
          </a:p>
          <a:p>
            <a:pPr>
              <a:defRPr/>
            </a:pPr>
            <a:r>
              <a:rPr lang="en-US" sz="2400" dirty="0">
                <a:latin typeface="+mn-lt"/>
              </a:rPr>
              <a:t>S</a:t>
            </a:r>
            <a:r>
              <a:rPr lang="en-US" sz="2400" dirty="0" smtClean="0">
                <a:latin typeface="+mn-lt"/>
              </a:rPr>
              <a:t>hallow &amp; deep </a:t>
            </a:r>
            <a:r>
              <a:rPr lang="en-US" sz="2400" dirty="0">
                <a:latin typeface="+mn-lt"/>
              </a:rPr>
              <a:t>water </a:t>
            </a:r>
            <a:r>
              <a:rPr lang="en-US" sz="2400" dirty="0" smtClean="0">
                <a:latin typeface="+mn-lt"/>
              </a:rPr>
              <a:t>corals</a:t>
            </a:r>
            <a:endParaRPr lang="en-US" sz="2400" dirty="0">
              <a:latin typeface="+mn-lt"/>
            </a:endParaRPr>
          </a:p>
          <a:p>
            <a:pPr>
              <a:defRPr/>
            </a:pPr>
            <a:r>
              <a:rPr lang="en-US" sz="2400" dirty="0" smtClean="0">
                <a:latin typeface="+mn-lt"/>
              </a:rPr>
              <a:t>Mollusks</a:t>
            </a:r>
          </a:p>
          <a:p>
            <a:pPr>
              <a:defRPr/>
            </a:pPr>
            <a:r>
              <a:rPr lang="en-US" sz="2400" dirty="0" smtClean="0">
                <a:latin typeface="+mn-lt"/>
              </a:rPr>
              <a:t>Echinoderms</a:t>
            </a:r>
          </a:p>
          <a:p>
            <a:pPr>
              <a:defRPr/>
            </a:pPr>
            <a:r>
              <a:rPr lang="en-US" sz="2400" dirty="0" smtClean="0">
                <a:latin typeface="+mn-lt"/>
              </a:rPr>
              <a:t>Crustaceans</a:t>
            </a:r>
            <a:endParaRPr lang="en-US" sz="2400" dirty="0">
              <a:latin typeface="+mn-lt"/>
            </a:endParaRPr>
          </a:p>
          <a:p>
            <a:pPr>
              <a:defRPr/>
            </a:pPr>
            <a:endParaRPr lang="en-US" dirty="0">
              <a:latin typeface="+mn-lt"/>
            </a:endParaRPr>
          </a:p>
        </p:txBody>
      </p:sp>
      <p:pic>
        <p:nvPicPr>
          <p:cNvPr id="14340" name="Content Placeholder 5"/>
          <p:cNvPicPr>
            <a:picLocks noChangeAspect="1"/>
          </p:cNvPicPr>
          <p:nvPr/>
        </p:nvPicPr>
        <p:blipFill>
          <a:blip r:embed="rId2">
            <a:extLst>
              <a:ext uri="{28A0092B-C50C-407E-A947-70E740481C1C}">
                <a14:useLocalDpi xmlns:a14="http://schemas.microsoft.com/office/drawing/2010/main" val="0"/>
              </a:ext>
            </a:extLst>
          </a:blip>
          <a:srcRect l="674" t="22057" r="497" b="-520"/>
          <a:stretch>
            <a:fillRect/>
          </a:stretch>
        </p:blipFill>
        <p:spPr bwMode="auto">
          <a:xfrm>
            <a:off x="2749550" y="4167187"/>
            <a:ext cx="643413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0"/>
            <a:ext cx="3098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19324"/>
            <a:ext cx="37338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p:cNvPicPr>
            <a:picLocks noChangeAspect="1"/>
          </p:cNvPicPr>
          <p:nvPr/>
        </p:nvPicPr>
        <p:blipFill>
          <a:blip r:embed="rId6">
            <a:extLst>
              <a:ext uri="{28A0092B-C50C-407E-A947-70E740481C1C}">
                <a14:useLocalDpi xmlns:a14="http://schemas.microsoft.com/office/drawing/2010/main" val="0"/>
              </a:ext>
            </a:extLst>
          </a:blip>
          <a:srcRect b="6070"/>
          <a:stretch>
            <a:fillRect/>
          </a:stretch>
        </p:blipFill>
        <p:spPr bwMode="auto">
          <a:xfrm>
            <a:off x="2985796" y="2416229"/>
            <a:ext cx="2424404" cy="175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419600"/>
            <a:ext cx="27495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5713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52400"/>
            <a:ext cx="9067800"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0435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791985"/>
            <a:ext cx="9144000" cy="3066014"/>
          </a:xfrm>
        </p:spPr>
        <p:txBody>
          <a:bodyPr>
            <a:normAutofit/>
          </a:bodyPr>
          <a:lstStyle/>
          <a:p>
            <a:r>
              <a:rPr lang="en-US" sz="2800" dirty="0" smtClean="0"/>
              <a:t>In 2008, global </a:t>
            </a:r>
            <a:r>
              <a:rPr lang="en-US" sz="2800" dirty="0" smtClean="0">
                <a:latin typeface="Calibri" charset="0"/>
              </a:rPr>
              <a:t>CO</a:t>
            </a:r>
            <a:r>
              <a:rPr lang="en-US" sz="2800" baseline="-25000" dirty="0" smtClean="0">
                <a:latin typeface="Calibri" charset="0"/>
              </a:rPr>
              <a:t>2</a:t>
            </a:r>
            <a:r>
              <a:rPr lang="en-US" sz="2800" dirty="0" smtClean="0">
                <a:latin typeface="Calibri" charset="0"/>
              </a:rPr>
              <a:t> </a:t>
            </a:r>
            <a:r>
              <a:rPr lang="en-US" sz="2800" dirty="0">
                <a:latin typeface="Calibri" charset="0"/>
              </a:rPr>
              <a:t>emissions were found to have risen 9.9 x 10</a:t>
            </a:r>
            <a:r>
              <a:rPr lang="en-US" sz="2800" baseline="30000" dirty="0">
                <a:latin typeface="Calibri" charset="0"/>
              </a:rPr>
              <a:t>9</a:t>
            </a:r>
            <a:r>
              <a:rPr lang="en-US" sz="2800" dirty="0">
                <a:latin typeface="Calibri" charset="0"/>
              </a:rPr>
              <a:t> tons, 35% higher than predicted back in 1990.  </a:t>
            </a:r>
          </a:p>
          <a:p>
            <a:r>
              <a:rPr lang="en-US" sz="2800" dirty="0">
                <a:latin typeface="Calibri" charset="0"/>
              </a:rPr>
              <a:t>Depending on “</a:t>
            </a:r>
            <a:r>
              <a:rPr lang="en-US" altLang="ja-JP" sz="2800" dirty="0">
                <a:latin typeface="Calibri" charset="0"/>
              </a:rPr>
              <a:t>emission scenario,” atmospheric CO</a:t>
            </a:r>
            <a:r>
              <a:rPr lang="en-US" altLang="ja-JP" sz="2800" baseline="-25000" dirty="0">
                <a:latin typeface="Calibri" charset="0"/>
              </a:rPr>
              <a:t>2</a:t>
            </a:r>
            <a:r>
              <a:rPr lang="en-US" altLang="ja-JP" sz="2800" dirty="0">
                <a:latin typeface="Calibri" charset="0"/>
              </a:rPr>
              <a:t> levels could reach nearly 700 </a:t>
            </a:r>
            <a:r>
              <a:rPr lang="en-US" altLang="ja-JP" sz="2800" dirty="0" smtClean="0">
                <a:latin typeface="Calibri" charset="0"/>
              </a:rPr>
              <a:t>ppm by 2100 </a:t>
            </a:r>
          </a:p>
          <a:p>
            <a:pPr lvl="1"/>
            <a:r>
              <a:rPr lang="en-US" altLang="ja-JP" sz="2800" b="1" dirty="0">
                <a:latin typeface="Calibri" charset="0"/>
              </a:rPr>
              <a:t>C</a:t>
            </a:r>
            <a:r>
              <a:rPr lang="en-US" altLang="ja-JP" sz="2800" b="1" dirty="0" smtClean="0">
                <a:latin typeface="Calibri" charset="0"/>
              </a:rPr>
              <a:t>urrent </a:t>
            </a:r>
            <a:r>
              <a:rPr lang="en-US" altLang="ja-JP" sz="2800" b="1" dirty="0">
                <a:latin typeface="Calibri" charset="0"/>
              </a:rPr>
              <a:t>level as of </a:t>
            </a:r>
            <a:r>
              <a:rPr lang="en-US" altLang="ja-JP" b="1" dirty="0" smtClean="0">
                <a:latin typeface="Calibri" charset="0"/>
              </a:rPr>
              <a:t>June </a:t>
            </a:r>
            <a:r>
              <a:rPr lang="en-US" altLang="ja-JP" sz="2800" b="1" dirty="0" smtClean="0">
                <a:latin typeface="Calibri" charset="0"/>
              </a:rPr>
              <a:t>2013 </a:t>
            </a:r>
            <a:r>
              <a:rPr lang="en-US" altLang="ja-JP" sz="2800" b="1" dirty="0">
                <a:latin typeface="Calibri" charset="0"/>
              </a:rPr>
              <a:t>= </a:t>
            </a:r>
            <a:r>
              <a:rPr lang="en-US" altLang="ja-JP" sz="2800" b="1" dirty="0" smtClean="0">
                <a:latin typeface="Calibri" charset="0"/>
              </a:rPr>
              <a:t>398.58 </a:t>
            </a:r>
            <a:r>
              <a:rPr lang="en-US" altLang="ja-JP" sz="2800" b="1" dirty="0" smtClean="0">
                <a:latin typeface="Calibri" charset="0"/>
              </a:rPr>
              <a:t>ppm    </a:t>
            </a:r>
          </a:p>
          <a:p>
            <a:pPr lvl="1"/>
            <a:r>
              <a:rPr lang="en-US" altLang="ja-JP" sz="2800" dirty="0" smtClean="0">
                <a:latin typeface="Calibri" charset="0"/>
                <a:hlinkClick r:id="rId2"/>
              </a:rPr>
              <a:t>http</a:t>
            </a:r>
            <a:r>
              <a:rPr lang="en-US" altLang="ja-JP" sz="2800" dirty="0">
                <a:latin typeface="Calibri" charset="0"/>
                <a:hlinkClick r:id="rId2"/>
              </a:rPr>
              <a:t>://co2now.org/</a:t>
            </a:r>
            <a:endParaRPr lang="en-US" altLang="ja-JP" sz="4800" dirty="0">
              <a:latin typeface="Calibri" charset="0"/>
            </a:endParaRPr>
          </a:p>
        </p:txBody>
      </p:sp>
      <p:pic>
        <p:nvPicPr>
          <p:cNvPr id="4" name="Picture 3"/>
          <p:cNvPicPr>
            <a:picLocks noChangeAspect="1"/>
          </p:cNvPicPr>
          <p:nvPr/>
        </p:nvPicPr>
        <p:blipFill>
          <a:blip r:embed="rId3"/>
          <a:stretch>
            <a:fillRect/>
          </a:stretch>
        </p:blipFill>
        <p:spPr>
          <a:xfrm>
            <a:off x="0" y="0"/>
            <a:ext cx="6067176" cy="3791985"/>
          </a:xfrm>
          <a:prstGeom prst="rect">
            <a:avLst/>
          </a:prstGeom>
        </p:spPr>
      </p:pic>
      <p:sp>
        <p:nvSpPr>
          <p:cNvPr id="5" name="Rectangle 4"/>
          <p:cNvSpPr/>
          <p:nvPr/>
        </p:nvSpPr>
        <p:spPr>
          <a:xfrm>
            <a:off x="6067176" y="3099487"/>
            <a:ext cx="3076824" cy="646331"/>
          </a:xfrm>
          <a:prstGeom prst="rect">
            <a:avLst/>
          </a:prstGeom>
        </p:spPr>
        <p:txBody>
          <a:bodyPr wrap="square">
            <a:spAutoFit/>
          </a:bodyPr>
          <a:lstStyle/>
          <a:p>
            <a:r>
              <a:rPr lang="en-US" dirty="0">
                <a:latin typeface="Calibri"/>
                <a:cs typeface="Calibri"/>
              </a:rPr>
              <a:t>http://</a:t>
            </a:r>
            <a:r>
              <a:rPr lang="en-US" dirty="0" err="1">
                <a:latin typeface="Calibri"/>
                <a:cs typeface="Calibri"/>
              </a:rPr>
              <a:t>www.ipcc-data.org</a:t>
            </a:r>
            <a:r>
              <a:rPr lang="en-US" dirty="0">
                <a:latin typeface="Calibri"/>
                <a:cs typeface="Calibri"/>
              </a:rPr>
              <a:t>/ddc_co2.html</a:t>
            </a:r>
          </a:p>
        </p:txBody>
      </p:sp>
    </p:spTree>
    <p:extLst>
      <p:ext uri="{BB962C8B-B14F-4D97-AF65-F5344CB8AC3E}">
        <p14:creationId xmlns:p14="http://schemas.microsoft.com/office/powerpoint/2010/main" val="2662340179"/>
      </p:ext>
    </p:extLst>
  </p:cSld>
  <p:clrMapOvr>
    <a:masterClrMapping/>
  </p:clrMapOvr>
  <p:transition xmlns:p14="http://schemas.microsoft.com/office/powerpoint/2010/mai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srcRect/>
          <a:stretch>
            <a:fillRect/>
          </a:stretch>
        </p:blipFill>
        <p:spPr bwMode="auto">
          <a:xfrm>
            <a:off x="0" y="304800"/>
            <a:ext cx="5421313" cy="2895600"/>
          </a:xfrm>
          <a:prstGeom prst="rect">
            <a:avLst/>
          </a:prstGeom>
          <a:ln>
            <a:noFill/>
          </a:ln>
          <a:effectLst>
            <a:outerShdw blurRad="292100" dist="139700" dir="2700000" algn="tl" rotWithShape="0">
              <a:srgbClr val="333333">
                <a:alpha val="65000"/>
              </a:srgbClr>
            </a:outerShdw>
          </a:effectLst>
        </p:spPr>
      </p:pic>
      <p:sp>
        <p:nvSpPr>
          <p:cNvPr id="18435" name="Rectangle 2"/>
          <p:cNvSpPr>
            <a:spLocks noChangeArrowheads="1"/>
          </p:cNvSpPr>
          <p:nvPr/>
        </p:nvSpPr>
        <p:spPr bwMode="auto">
          <a:xfrm>
            <a:off x="5410200" y="685800"/>
            <a:ext cx="37226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A 5-day-old sea urchin reared in present ocean conditions (left) compared to one reared in high temperature &amp; low pH showing abnormal appearance and reduced spines (left). (Image: M. Byrne, published originally in Proceedings of the Royal Society B)</a:t>
            </a: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05200"/>
            <a:ext cx="5807075"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4"/>
          <p:cNvSpPr>
            <a:spLocks noChangeArrowheads="1"/>
          </p:cNvSpPr>
          <p:nvPr/>
        </p:nvSpPr>
        <p:spPr bwMode="auto">
          <a:xfrm>
            <a:off x="838200" y="5791200"/>
            <a:ext cx="731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Abalone larva at 21 hours reared in present ocean conditions (left), compared with one reared in mildly acidic conditions showing absence of shell (right)</a:t>
            </a:r>
          </a:p>
        </p:txBody>
      </p:sp>
    </p:spTree>
    <p:extLst>
      <p:ext uri="{BB962C8B-B14F-4D97-AF65-F5344CB8AC3E}">
        <p14:creationId xmlns:p14="http://schemas.microsoft.com/office/powerpoint/2010/main" val="3858737663"/>
      </p:ext>
    </p:extLst>
  </p:cSld>
  <p:clrMapOvr>
    <a:masterClrMapping/>
  </p:clrMapOvr>
  <p:transition xmlns:p14="http://schemas.microsoft.com/office/powerpoint/2010/mai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4114800"/>
            <a:ext cx="8839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2743200" y="36513"/>
            <a:ext cx="64008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sz="2400">
                <a:latin typeface="Calibri" charset="0"/>
              </a:rPr>
              <a:t>The pteropod, or “sea butterfly”, is a tiny sea creature about the size of a small pea. </a:t>
            </a:r>
          </a:p>
          <a:p>
            <a:pPr marL="285750" indent="-285750">
              <a:buFont typeface="Arial" charset="0"/>
              <a:buChar char="•"/>
            </a:pPr>
            <a:r>
              <a:rPr lang="en-US" sz="2400">
                <a:latin typeface="Calibri" charset="0"/>
              </a:rPr>
              <a:t>Pteropods are eaten by organisms ranging in size from tiny krill to whales and are a major food source for North Pacific juvenile salmon. </a:t>
            </a:r>
          </a:p>
          <a:p>
            <a:pPr marL="285750" indent="-285750">
              <a:buFont typeface="Arial" charset="0"/>
              <a:buChar char="•"/>
            </a:pPr>
            <a:r>
              <a:rPr lang="en-US" sz="2400">
                <a:latin typeface="Calibri" charset="0"/>
              </a:rPr>
              <a:t>The photos below show what happens to a pteropod’s shell when placed in sea water w/pH &amp; carbonate levels projected for the year 2100. </a:t>
            </a:r>
          </a:p>
          <a:p>
            <a:pPr marL="285750" indent="-285750">
              <a:buFont typeface="Arial" charset="0"/>
              <a:buChar char="•"/>
            </a:pPr>
            <a:r>
              <a:rPr lang="en-US" sz="2400">
                <a:latin typeface="Calibri" charset="0"/>
              </a:rPr>
              <a:t>Shell slowly dissolves after 45 days.  </a:t>
            </a:r>
          </a:p>
        </p:txBody>
      </p:sp>
      <p:pic>
        <p:nvPicPr>
          <p:cNvPr id="54276" name="Picture 4"/>
          <p:cNvPicPr>
            <a:picLocks noChangeAspect="1"/>
          </p:cNvPicPr>
          <p:nvPr/>
        </p:nvPicPr>
        <p:blipFill>
          <a:blip r:embed="rId3"/>
          <a:srcRect/>
          <a:stretch>
            <a:fillRect/>
          </a:stretch>
        </p:blipFill>
        <p:spPr bwMode="auto">
          <a:xfrm>
            <a:off x="76200" y="914400"/>
            <a:ext cx="2640013" cy="2895600"/>
          </a:xfrm>
          <a:prstGeom prst="rect">
            <a:avLst/>
          </a:prstGeom>
          <a:ln>
            <a:noFill/>
          </a:ln>
          <a:effectLst>
            <a:outerShdw blurRad="292100" dist="139700" dir="2700000" algn="tl" rotWithShape="0">
              <a:srgbClr val="333333">
                <a:alpha val="65000"/>
              </a:srgbClr>
            </a:outerShdw>
          </a:effectLst>
        </p:spPr>
      </p:pic>
      <p:sp>
        <p:nvSpPr>
          <p:cNvPr id="19461" name="Rectangle 1"/>
          <p:cNvSpPr>
            <a:spLocks noChangeArrowheads="1"/>
          </p:cNvSpPr>
          <p:nvPr/>
        </p:nvSpPr>
        <p:spPr bwMode="auto">
          <a:xfrm>
            <a:off x="6965950" y="6477000"/>
            <a:ext cx="217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rPr>
              <a:t>National Geographic Images</a:t>
            </a:r>
          </a:p>
        </p:txBody>
      </p:sp>
    </p:spTree>
    <p:extLst>
      <p:ext uri="{BB962C8B-B14F-4D97-AF65-F5344CB8AC3E}">
        <p14:creationId xmlns:p14="http://schemas.microsoft.com/office/powerpoint/2010/main" val="359344261"/>
      </p:ext>
    </p:extLst>
  </p:cSld>
  <p:clrMapOvr>
    <a:masterClrMapping/>
  </p:clrMapOvr>
  <p:transition xmlns:p14="http://schemas.microsoft.com/office/powerpoint/2010/mai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3200" dirty="0">
                <a:latin typeface="Calibri" charset="0"/>
              </a:rPr>
              <a:t>Fishery Impacts of Ocean Acidification</a:t>
            </a:r>
          </a:p>
        </p:txBody>
      </p:sp>
      <p:sp>
        <p:nvSpPr>
          <p:cNvPr id="20483" name="Content Placeholder 2"/>
          <p:cNvSpPr>
            <a:spLocks noGrp="1"/>
          </p:cNvSpPr>
          <p:nvPr>
            <p:ph idx="1"/>
          </p:nvPr>
        </p:nvSpPr>
        <p:spPr>
          <a:xfrm>
            <a:off x="0" y="685800"/>
            <a:ext cx="9144000" cy="8915400"/>
          </a:xfrm>
        </p:spPr>
        <p:txBody>
          <a:bodyPr/>
          <a:lstStyle/>
          <a:p>
            <a:r>
              <a:rPr lang="en-US" sz="2000">
                <a:latin typeface="Calibri" charset="0"/>
              </a:rPr>
              <a:t>The high seas of the Gulf of Alaska is critical feeding &amp; growth area for North American &amp; Asian populations of Pacific salmon.</a:t>
            </a:r>
          </a:p>
          <a:p>
            <a:r>
              <a:rPr lang="en-US" sz="2000">
                <a:latin typeface="Calibri" charset="0"/>
              </a:rPr>
              <a:t>Pteropods – major food source of food for several of these species, e.g. sockeye, pink, &amp; chum salmon, especially during winter months when other food is scarce.  </a:t>
            </a:r>
          </a:p>
          <a:p>
            <a:r>
              <a:rPr lang="en-US" sz="2000">
                <a:latin typeface="Calibri" charset="0"/>
              </a:rPr>
              <a:t>A combined bioenergetcis/food web model predicts that the effects of a 10% </a:t>
            </a:r>
            <a:r>
              <a:rPr lang="en-US" sz="2000">
                <a:latin typeface="Calibri" charset="0"/>
                <a:sym typeface="Symbol" charset="0"/>
              </a:rPr>
              <a:t></a:t>
            </a:r>
            <a:r>
              <a:rPr lang="en-US" sz="2000">
                <a:latin typeface="Calibri" charset="0"/>
              </a:rPr>
              <a:t> in pteropod production </a:t>
            </a:r>
            <a:r>
              <a:rPr lang="en-US" sz="2000">
                <a:latin typeface="Calibri" charset="0"/>
                <a:sym typeface="Wingdings" charset="0"/>
              </a:rPr>
              <a:t> </a:t>
            </a:r>
            <a:r>
              <a:rPr lang="en-US" sz="2000">
                <a:latin typeface="Calibri" charset="0"/>
              </a:rPr>
              <a:t>20% </a:t>
            </a:r>
            <a:r>
              <a:rPr lang="en-US" sz="2000">
                <a:latin typeface="Calibri" charset="0"/>
                <a:sym typeface="Symbol" charset="0"/>
              </a:rPr>
              <a:t> </a:t>
            </a:r>
            <a:r>
              <a:rPr lang="en-US" sz="2000">
                <a:latin typeface="Calibri" charset="0"/>
              </a:rPr>
              <a:t>in the weight of pink salmon returning to Prince William Sound.  </a:t>
            </a:r>
          </a:p>
          <a:p>
            <a:r>
              <a:rPr lang="en-US" sz="2000">
                <a:latin typeface="Calibri" charset="0"/>
              </a:rPr>
              <a:t>This effect is magnified as reduced feeding in the winter months prevents salmon from growing large enough to feed on more nutritious fish &amp; squid in the summer prior to returning to fisheries. </a:t>
            </a:r>
            <a:r>
              <a:rPr lang="en-US" sz="2000">
                <a:latin typeface="Calibri" charset="0"/>
                <a:sym typeface="Wingdings" charset="0"/>
              </a:rPr>
              <a:t> </a:t>
            </a:r>
            <a:endParaRPr lang="en-US" sz="2000">
              <a:latin typeface="Calibri" charset="0"/>
            </a:endParaRPr>
          </a:p>
        </p:txBody>
      </p:sp>
      <p:pic>
        <p:nvPicPr>
          <p:cNvPr id="20484" name="Picture 68" descr="AydinEtAlDeepSea_Page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733800"/>
            <a:ext cx="38274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9" descr="Salmon4"/>
          <p:cNvPicPr>
            <a:picLocks noChangeAspect="1" noChangeArrowheads="1"/>
          </p:cNvPicPr>
          <p:nvPr/>
        </p:nvPicPr>
        <p:blipFill>
          <a:blip r:embed="rId3">
            <a:clrChange>
              <a:clrFrom>
                <a:srgbClr val="0092FF"/>
              </a:clrFrom>
              <a:clrTo>
                <a:srgbClr val="0092FF">
                  <a:alpha val="0"/>
                </a:srgbClr>
              </a:clrTo>
            </a:clrChange>
            <a:extLst>
              <a:ext uri="{28A0092B-C50C-407E-A947-70E740481C1C}">
                <a14:useLocalDpi xmlns:a14="http://schemas.microsoft.com/office/drawing/2010/main" val="0"/>
              </a:ext>
            </a:extLst>
          </a:blip>
          <a:srcRect/>
          <a:stretch>
            <a:fillRect/>
          </a:stretch>
        </p:blipFill>
        <p:spPr bwMode="auto">
          <a:xfrm>
            <a:off x="914400" y="4572000"/>
            <a:ext cx="36576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4"/>
          <p:cNvPicPr>
            <a:picLocks noChangeAspect="1"/>
          </p:cNvPicPr>
          <p:nvPr/>
        </p:nvPicPr>
        <p:blipFill>
          <a:blip r:embed="rId4"/>
          <a:srcRect/>
          <a:stretch>
            <a:fillRect/>
          </a:stretch>
        </p:blipFill>
        <p:spPr bwMode="auto">
          <a:xfrm>
            <a:off x="5867400" y="5029200"/>
            <a:ext cx="625475" cy="6858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3146348385"/>
      </p:ext>
    </p:extLst>
  </p:cSld>
  <p:clrMapOvr>
    <a:masterClrMapping/>
  </p:clrMapOvr>
  <p:transition xmlns:p14="http://schemas.microsoft.com/office/powerpoint/2010/mai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5547" b="2"/>
          <a:stretch/>
        </p:blipFill>
        <p:spPr>
          <a:xfrm>
            <a:off x="3466915" y="303674"/>
            <a:ext cx="4922466" cy="6165529"/>
          </a:xfrm>
        </p:spPr>
      </p:pic>
      <p:sp>
        <p:nvSpPr>
          <p:cNvPr id="6" name="TextBox 5"/>
          <p:cNvSpPr txBox="1"/>
          <p:nvPr/>
        </p:nvSpPr>
        <p:spPr>
          <a:xfrm>
            <a:off x="82824" y="855036"/>
            <a:ext cx="3384091" cy="4893647"/>
          </a:xfrm>
          <a:prstGeom prst="rect">
            <a:avLst/>
          </a:prstGeom>
          <a:noFill/>
        </p:spPr>
        <p:txBody>
          <a:bodyPr wrap="square" rtlCol="0">
            <a:spAutoFit/>
          </a:bodyPr>
          <a:lstStyle/>
          <a:p>
            <a:pPr marL="342900" indent="-342900">
              <a:buFont typeface="Arial"/>
              <a:buChar char="•"/>
            </a:pPr>
            <a:r>
              <a:rPr lang="en-US" sz="2400" dirty="0" smtClean="0"/>
              <a:t>Ocean acidification will endanger “ecosystem services” – benefits to humans provided by healthy ecosystems, e.g. ecotourism, protection against flooding, erosion, fisheries, etc. </a:t>
            </a:r>
          </a:p>
          <a:p>
            <a:pPr marL="342900" indent="-342900">
              <a:buFont typeface="Arial"/>
              <a:buChar char="•"/>
            </a:pPr>
            <a:r>
              <a:rPr lang="en-US" sz="2400" dirty="0" smtClean="0"/>
              <a:t>2007. % Revenues from U.S. commercial fisheries ≈ $4 billion</a:t>
            </a:r>
          </a:p>
          <a:p>
            <a:pPr marL="342900" indent="-342900">
              <a:buFont typeface="Arial"/>
              <a:buChar char="•"/>
            </a:pPr>
            <a:endParaRPr lang="en-US" sz="2400" dirty="0"/>
          </a:p>
        </p:txBody>
      </p:sp>
      <p:sp>
        <p:nvSpPr>
          <p:cNvPr id="7" name="Rectangle 6"/>
          <p:cNvSpPr/>
          <p:nvPr/>
        </p:nvSpPr>
        <p:spPr>
          <a:xfrm>
            <a:off x="169387" y="6146037"/>
            <a:ext cx="4572000" cy="646331"/>
          </a:xfrm>
          <a:prstGeom prst="rect">
            <a:avLst/>
          </a:prstGeom>
        </p:spPr>
        <p:txBody>
          <a:bodyPr>
            <a:spAutoFit/>
          </a:bodyPr>
          <a:lstStyle/>
          <a:p>
            <a:r>
              <a:rPr lang="en-US" dirty="0" smtClean="0"/>
              <a:t>http://</a:t>
            </a:r>
            <a:r>
              <a:rPr lang="en-US" dirty="0" err="1" smtClean="0"/>
              <a:t>www.whoi.edu</a:t>
            </a:r>
            <a:r>
              <a:rPr lang="en-US" dirty="0" smtClean="0"/>
              <a:t>/</a:t>
            </a:r>
            <a:r>
              <a:rPr lang="en-US" dirty="0" err="1" smtClean="0"/>
              <a:t>oceanus</a:t>
            </a:r>
            <a:r>
              <a:rPr lang="en-US" dirty="0" smtClean="0"/>
              <a:t>/</a:t>
            </a:r>
            <a:r>
              <a:rPr lang="en-US" dirty="0" err="1" smtClean="0"/>
              <a:t>viewArticle.do?id</a:t>
            </a:r>
            <a:r>
              <a:rPr lang="en-US" dirty="0" smtClean="0"/>
              <a:t>=65266</a:t>
            </a:r>
            <a:endParaRPr lang="en-US" dirty="0"/>
          </a:p>
        </p:txBody>
      </p:sp>
    </p:spTree>
    <p:extLst>
      <p:ext uri="{BB962C8B-B14F-4D97-AF65-F5344CB8AC3E}">
        <p14:creationId xmlns:p14="http://schemas.microsoft.com/office/powerpoint/2010/main" val="2286963675"/>
      </p:ext>
    </p:extLst>
  </p:cSld>
  <p:clrMapOvr>
    <a:masterClrMapping/>
  </p:clrMapOvr>
  <p:transition xmlns:p14="http://schemas.microsoft.com/office/powerpoint/2010/mai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01"/>
            <a:ext cx="5560474" cy="1143000"/>
          </a:xfrm>
        </p:spPr>
        <p:txBody>
          <a:bodyPr>
            <a:normAutofit fontScale="90000"/>
          </a:bodyPr>
          <a:lstStyle/>
          <a:p>
            <a:r>
              <a:rPr lang="en-US" dirty="0" smtClean="0"/>
              <a:t>Acidification Effects – Unpredictable (at best)</a:t>
            </a:r>
            <a:endParaRPr lang="en-US" dirty="0"/>
          </a:p>
        </p:txBody>
      </p:sp>
      <p:sp>
        <p:nvSpPr>
          <p:cNvPr id="3" name="Content Placeholder 2"/>
          <p:cNvSpPr>
            <a:spLocks noGrp="1"/>
          </p:cNvSpPr>
          <p:nvPr>
            <p:ph idx="1"/>
          </p:nvPr>
        </p:nvSpPr>
        <p:spPr>
          <a:xfrm>
            <a:off x="0" y="1263424"/>
            <a:ext cx="5560474" cy="5594576"/>
          </a:xfrm>
        </p:spPr>
        <p:txBody>
          <a:bodyPr>
            <a:normAutofit/>
          </a:bodyPr>
          <a:lstStyle/>
          <a:p>
            <a:r>
              <a:rPr lang="en-US" sz="2400" dirty="0" smtClean="0"/>
              <a:t>Organism response to elevated CO</a:t>
            </a:r>
            <a:r>
              <a:rPr lang="en-US" sz="2400" baseline="-25000" dirty="0" smtClean="0"/>
              <a:t>2</a:t>
            </a:r>
            <a:r>
              <a:rPr lang="en-US" sz="2400" dirty="0" smtClean="0"/>
              <a:t> levels is complex</a:t>
            </a:r>
          </a:p>
          <a:p>
            <a:r>
              <a:rPr lang="en-US" sz="2400" dirty="0" smtClean="0"/>
              <a:t>Justin </a:t>
            </a:r>
            <a:r>
              <a:rPr lang="en-US" sz="2400" dirty="0" err="1" smtClean="0"/>
              <a:t>Ries</a:t>
            </a:r>
            <a:r>
              <a:rPr lang="en-US" sz="2400" dirty="0" smtClean="0"/>
              <a:t> &amp; co-workers studied 18 </a:t>
            </a:r>
            <a:r>
              <a:rPr lang="en-US" sz="2400" dirty="0" err="1" smtClean="0"/>
              <a:t>spp</a:t>
            </a:r>
            <a:r>
              <a:rPr lang="en-US" sz="2400" dirty="0" smtClean="0"/>
              <a:t> of marine </a:t>
            </a:r>
            <a:r>
              <a:rPr lang="en-US" sz="2400" dirty="0" err="1" smtClean="0"/>
              <a:t>calcifiers</a:t>
            </a:r>
            <a:r>
              <a:rPr lang="en-US" sz="2400" dirty="0" smtClean="0"/>
              <a:t> under varying CO</a:t>
            </a:r>
            <a:r>
              <a:rPr lang="en-US" sz="2400" baseline="-25000" dirty="0" smtClean="0"/>
              <a:t>2</a:t>
            </a:r>
            <a:r>
              <a:rPr lang="en-US" sz="2400" dirty="0" smtClean="0"/>
              <a:t> scenarios </a:t>
            </a:r>
            <a:endParaRPr lang="en-US" sz="2400" dirty="0"/>
          </a:p>
        </p:txBody>
      </p:sp>
      <p:pic>
        <p:nvPicPr>
          <p:cNvPr id="4" name="Picture 3"/>
          <p:cNvPicPr>
            <a:picLocks noChangeAspect="1"/>
          </p:cNvPicPr>
          <p:nvPr/>
        </p:nvPicPr>
        <p:blipFill>
          <a:blip r:embed="rId2"/>
          <a:stretch>
            <a:fillRect/>
          </a:stretch>
        </p:blipFill>
        <p:spPr>
          <a:xfrm>
            <a:off x="5713856" y="4426297"/>
            <a:ext cx="3026290" cy="2011060"/>
          </a:xfrm>
          <a:prstGeom prst="rect">
            <a:avLst/>
          </a:prstGeom>
        </p:spPr>
      </p:pic>
      <p:pic>
        <p:nvPicPr>
          <p:cNvPr id="5" name="Picture 4" descr="Screen shot 2011-08-01 at 1.16.47 AM.png"/>
          <p:cNvPicPr>
            <a:picLocks noChangeAspect="1"/>
          </p:cNvPicPr>
          <p:nvPr/>
        </p:nvPicPr>
        <p:blipFill rotWithShape="1">
          <a:blip r:embed="rId3">
            <a:extLst>
              <a:ext uri="{28A0092B-C50C-407E-A947-70E740481C1C}">
                <a14:useLocalDpi xmlns:a14="http://schemas.microsoft.com/office/drawing/2010/main" val="0"/>
              </a:ext>
            </a:extLst>
          </a:blip>
          <a:srcRect l="56906" r="1320" b="1644"/>
          <a:stretch/>
        </p:blipFill>
        <p:spPr>
          <a:xfrm>
            <a:off x="5560474" y="0"/>
            <a:ext cx="3583526" cy="6858000"/>
          </a:xfrm>
          <a:prstGeom prst="rect">
            <a:avLst/>
          </a:prstGeom>
        </p:spPr>
      </p:pic>
      <p:pic>
        <p:nvPicPr>
          <p:cNvPr id="6" name="Picture 5" descr="Screen shot 2011-08-01 at 1.16.47 AM.png"/>
          <p:cNvPicPr>
            <a:picLocks noChangeAspect="1"/>
          </p:cNvPicPr>
          <p:nvPr/>
        </p:nvPicPr>
        <p:blipFill rotWithShape="1">
          <a:blip r:embed="rId3">
            <a:extLst>
              <a:ext uri="{28A0092B-C50C-407E-A947-70E740481C1C}">
                <a14:useLocalDpi xmlns:a14="http://schemas.microsoft.com/office/drawing/2010/main" val="0"/>
              </a:ext>
            </a:extLst>
          </a:blip>
          <a:srcRect t="1756" r="50401" b="76652"/>
          <a:stretch/>
        </p:blipFill>
        <p:spPr>
          <a:xfrm>
            <a:off x="662592" y="3258402"/>
            <a:ext cx="4897882" cy="1733089"/>
          </a:xfrm>
          <a:prstGeom prst="rect">
            <a:avLst/>
          </a:prstGeom>
        </p:spPr>
      </p:pic>
      <p:sp>
        <p:nvSpPr>
          <p:cNvPr id="7" name="Rectangle 6"/>
          <p:cNvSpPr/>
          <p:nvPr/>
        </p:nvSpPr>
        <p:spPr>
          <a:xfrm>
            <a:off x="1116454" y="6437357"/>
            <a:ext cx="4444020" cy="369332"/>
          </a:xfrm>
          <a:prstGeom prst="rect">
            <a:avLst/>
          </a:prstGeom>
        </p:spPr>
        <p:txBody>
          <a:bodyPr wrap="none">
            <a:spAutoFit/>
          </a:bodyPr>
          <a:lstStyle/>
          <a:p>
            <a:r>
              <a:rPr lang="en-US" dirty="0" smtClean="0"/>
              <a:t>http://</a:t>
            </a:r>
            <a:r>
              <a:rPr lang="en-US" dirty="0" err="1" smtClean="0"/>
              <a:t>www.unc.edu</a:t>
            </a:r>
            <a:r>
              <a:rPr lang="en-US" dirty="0" smtClean="0"/>
              <a:t>/~</a:t>
            </a:r>
            <a:r>
              <a:rPr lang="en-US" dirty="0" err="1" smtClean="0"/>
              <a:t>jries</a:t>
            </a:r>
            <a:r>
              <a:rPr lang="en-US" dirty="0" smtClean="0"/>
              <a:t>/</a:t>
            </a:r>
            <a:r>
              <a:rPr lang="en-US" dirty="0" err="1" smtClean="0"/>
              <a:t>publications.html</a:t>
            </a:r>
            <a:endParaRPr lang="en-US" dirty="0"/>
          </a:p>
        </p:txBody>
      </p:sp>
      <p:pic>
        <p:nvPicPr>
          <p:cNvPr id="8" name="Picture 7"/>
          <p:cNvPicPr>
            <a:picLocks noChangeAspect="1"/>
          </p:cNvPicPr>
          <p:nvPr/>
        </p:nvPicPr>
        <p:blipFill>
          <a:blip r:embed="rId2"/>
          <a:stretch>
            <a:fillRect/>
          </a:stretch>
        </p:blipFill>
        <p:spPr>
          <a:xfrm>
            <a:off x="2227803" y="4991491"/>
            <a:ext cx="2253896" cy="1497781"/>
          </a:xfrm>
          <a:prstGeom prst="rect">
            <a:avLst/>
          </a:prstGeom>
          <a:ln>
            <a:noFill/>
          </a:ln>
          <a:effectLst>
            <a:softEdge rad="112500"/>
          </a:effectLst>
        </p:spPr>
      </p:pic>
    </p:spTree>
    <p:extLst>
      <p:ext uri="{BB962C8B-B14F-4D97-AF65-F5344CB8AC3E}">
        <p14:creationId xmlns:p14="http://schemas.microsoft.com/office/powerpoint/2010/main" val="2621372175"/>
      </p:ext>
    </p:extLst>
  </p:cSld>
  <p:clrMapOvr>
    <a:masterClrMapping/>
  </p:clrMapOvr>
  <p:transition xmlns:p14="http://schemas.microsoft.com/office/powerpoint/2010/mai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a:xfrm>
            <a:off x="0" y="0"/>
            <a:ext cx="9144000" cy="1173043"/>
          </a:xfrm>
        </p:spPr>
        <p:txBody>
          <a:bodyPr/>
          <a:lstStyle/>
          <a:p>
            <a:r>
              <a:rPr lang="en-US" dirty="0" smtClean="0"/>
              <a:t>Ocean Acidification (</a:t>
            </a:r>
            <a:r>
              <a:rPr lang="en-US" i="1" dirty="0" smtClean="0"/>
              <a:t>cont’d</a:t>
            </a:r>
            <a:r>
              <a:rPr lang="en-US" dirty="0" smtClean="0"/>
              <a:t>.)</a:t>
            </a:r>
          </a:p>
        </p:txBody>
      </p:sp>
      <p:sp>
        <p:nvSpPr>
          <p:cNvPr id="37891" name="Rectangle 3"/>
          <p:cNvSpPr>
            <a:spLocks noGrp="1"/>
          </p:cNvSpPr>
          <p:nvPr>
            <p:ph type="body" idx="4294967295"/>
          </p:nvPr>
        </p:nvSpPr>
        <p:spPr>
          <a:xfrm>
            <a:off x="0" y="1269948"/>
            <a:ext cx="9144000" cy="5588052"/>
          </a:xfrm>
        </p:spPr>
        <p:txBody>
          <a:bodyPr/>
          <a:lstStyle/>
          <a:p>
            <a:pPr eaLnBrk="1" hangingPunct="1"/>
            <a:r>
              <a:rPr lang="en-US" dirty="0" smtClean="0">
                <a:sym typeface="Symbol" pitchFamily="18" charset="2"/>
              </a:rPr>
              <a:t> </a:t>
            </a:r>
            <a:r>
              <a:rPr lang="en-US" dirty="0" smtClean="0"/>
              <a:t>CO</a:t>
            </a:r>
            <a:r>
              <a:rPr lang="en-US" baseline="-25000" dirty="0" smtClean="0"/>
              <a:t>2</a:t>
            </a:r>
            <a:r>
              <a:rPr lang="en-US" dirty="0" smtClean="0"/>
              <a:t> levels </a:t>
            </a:r>
            <a:r>
              <a:rPr lang="en-US" dirty="0" smtClean="0">
                <a:sym typeface="Wingdings" pitchFamily="2" charset="2"/>
              </a:rPr>
              <a:t> </a:t>
            </a:r>
            <a:r>
              <a:rPr lang="en-US" dirty="0" err="1" smtClean="0">
                <a:sym typeface="Symbol" pitchFamily="18" charset="2"/>
              </a:rPr>
              <a:t>hypercapnia</a:t>
            </a:r>
            <a:r>
              <a:rPr lang="en-US" dirty="0" smtClean="0">
                <a:sym typeface="Symbol" pitchFamily="18" charset="2"/>
              </a:rPr>
              <a:t> </a:t>
            </a:r>
            <a:r>
              <a:rPr lang="en-US" dirty="0" smtClean="0">
                <a:sym typeface="Wingdings" pitchFamily="2" charset="2"/>
              </a:rPr>
              <a:t> acidosis </a:t>
            </a:r>
          </a:p>
          <a:p>
            <a:pPr lvl="1" eaLnBrk="1" hangingPunct="1"/>
            <a:r>
              <a:rPr lang="en-US" dirty="0" smtClean="0">
                <a:sym typeface="Symbol" pitchFamily="18" charset="2"/>
              </a:rPr>
              <a:t> metabolic processes</a:t>
            </a:r>
          </a:p>
          <a:p>
            <a:pPr lvl="1" eaLnBrk="1" hangingPunct="1"/>
            <a:r>
              <a:rPr lang="en-US" dirty="0" smtClean="0">
                <a:sym typeface="Symbol" pitchFamily="18" charset="2"/>
              </a:rPr>
              <a:t> protein </a:t>
            </a:r>
          </a:p>
          <a:p>
            <a:pPr lvl="1" eaLnBrk="1" hangingPunct="1">
              <a:buFont typeface="Arial" charset="0"/>
              <a:buNone/>
            </a:pPr>
            <a:r>
              <a:rPr lang="en-US" dirty="0" smtClean="0">
                <a:sym typeface="Symbol" pitchFamily="18" charset="2"/>
              </a:rPr>
              <a:t>	biosynthesis</a:t>
            </a:r>
          </a:p>
          <a:p>
            <a:endParaRPr lang="en-US" dirty="0" smtClean="0"/>
          </a:p>
        </p:txBody>
      </p:sp>
      <p:pic>
        <p:nvPicPr>
          <p:cNvPr id="37892" name="Picture 6" descr="Acid_pH_graph"/>
          <p:cNvPicPr>
            <a:picLocks noChangeAspect="1" noChangeArrowheads="1"/>
          </p:cNvPicPr>
          <p:nvPr/>
        </p:nvPicPr>
        <p:blipFill>
          <a:blip r:embed="rId3"/>
          <a:srcRect/>
          <a:stretch>
            <a:fillRect/>
          </a:stretch>
        </p:blipFill>
        <p:spPr bwMode="auto">
          <a:xfrm>
            <a:off x="3886200" y="2379663"/>
            <a:ext cx="5257800" cy="4478337"/>
          </a:xfrm>
          <a:prstGeom prst="rect">
            <a:avLst/>
          </a:prstGeom>
          <a:noFill/>
          <a:ln w="9525">
            <a:noFill/>
            <a:miter lim="800000"/>
            <a:headEnd/>
            <a:tailEnd/>
          </a:ln>
        </p:spPr>
      </p:pic>
    </p:spTree>
    <p:extLst>
      <p:ext uri="{BB962C8B-B14F-4D97-AF65-F5344CB8AC3E}">
        <p14:creationId xmlns:p14="http://schemas.microsoft.com/office/powerpoint/2010/main" val="23647974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9218" y="5335530"/>
            <a:ext cx="5635272" cy="369332"/>
          </a:xfrm>
          <a:prstGeom prst="rect">
            <a:avLst/>
          </a:prstGeom>
        </p:spPr>
        <p:txBody>
          <a:bodyPr wrap="square">
            <a:spAutoFit/>
          </a:bodyPr>
          <a:lstStyle/>
          <a:p>
            <a:r>
              <a:rPr lang="en-US" dirty="0">
                <a:hlinkClick r:id="rId3"/>
              </a:rPr>
              <a:t>http://www.youtube.com/watch?v=</a:t>
            </a:r>
            <a:r>
              <a:rPr lang="en-US" dirty="0" smtClean="0">
                <a:hlinkClick r:id="rId3"/>
              </a:rPr>
              <a:t>nKPNcQyljds</a:t>
            </a:r>
            <a:r>
              <a:rPr lang="en-US" dirty="0" smtClean="0"/>
              <a:t> </a:t>
            </a:r>
            <a:endParaRPr lang="en-US" dirty="0"/>
          </a:p>
        </p:txBody>
      </p:sp>
      <p:sp>
        <p:nvSpPr>
          <p:cNvPr id="3" name="Title 1"/>
          <p:cNvSpPr txBox="1">
            <a:spLocks/>
          </p:cNvSpPr>
          <p:nvPr/>
        </p:nvSpPr>
        <p:spPr>
          <a:xfrm>
            <a:off x="0" y="808802"/>
            <a:ext cx="9024234" cy="1206500"/>
          </a:xfrm>
          <a:prstGeom prst="rect">
            <a:avLst/>
          </a:prstGeom>
        </p:spPr>
        <p:txBody>
          <a:bodyPr/>
          <a:lstStyle>
            <a:lvl1pPr algn="l" rtl="0" eaLnBrk="0" fontAlgn="base" hangingPunct="0">
              <a:spcBef>
                <a:spcPct val="0"/>
              </a:spcBef>
              <a:spcAft>
                <a:spcPct val="0"/>
              </a:spcAft>
              <a:defRPr sz="4000" kern="1200" cap="all" spc="-60">
                <a:solidFill>
                  <a:schemeClr val="tx2"/>
                </a:solidFill>
                <a:latin typeface="Calibri"/>
                <a:ea typeface="ＭＳ Ｐゴシック" charset="-128"/>
                <a:cs typeface="Calibri"/>
              </a:defRPr>
            </a:lvl1pPr>
            <a:lvl2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ＭＳ Ｐゴシック" charset="-128"/>
                <a:cs typeface="Calibri" pitchFamily="34" charset="0"/>
              </a:defRPr>
            </a:lvl5pPr>
            <a:lvl6pPr marL="457200" algn="l" rtl="0" fontAlgn="base">
              <a:spcBef>
                <a:spcPct val="0"/>
              </a:spcBef>
              <a:spcAft>
                <a:spcPct val="0"/>
              </a:spcAft>
              <a:defRPr sz="4000">
                <a:solidFill>
                  <a:schemeClr val="tx2"/>
                </a:solidFill>
                <a:latin typeface="Calibri" pitchFamily="34" charset="0"/>
                <a:ea typeface="ＭＳ Ｐゴシック" charset="-128"/>
              </a:defRPr>
            </a:lvl6pPr>
            <a:lvl7pPr marL="914400" algn="l" rtl="0" fontAlgn="base">
              <a:spcBef>
                <a:spcPct val="0"/>
              </a:spcBef>
              <a:spcAft>
                <a:spcPct val="0"/>
              </a:spcAft>
              <a:defRPr sz="4000">
                <a:solidFill>
                  <a:schemeClr val="tx2"/>
                </a:solidFill>
                <a:latin typeface="Calibri" pitchFamily="34" charset="0"/>
                <a:ea typeface="ＭＳ Ｐゴシック" charset="-128"/>
              </a:defRPr>
            </a:lvl7pPr>
            <a:lvl8pPr marL="1371600" algn="l" rtl="0" fontAlgn="base">
              <a:spcBef>
                <a:spcPct val="0"/>
              </a:spcBef>
              <a:spcAft>
                <a:spcPct val="0"/>
              </a:spcAft>
              <a:defRPr sz="4000">
                <a:solidFill>
                  <a:schemeClr val="tx2"/>
                </a:solidFill>
                <a:latin typeface="Calibri" pitchFamily="34" charset="0"/>
                <a:ea typeface="ＭＳ Ｐゴシック" charset="-128"/>
              </a:defRPr>
            </a:lvl8pPr>
            <a:lvl9pPr marL="1828800" algn="l" rtl="0" fontAlgn="base">
              <a:spcBef>
                <a:spcPct val="0"/>
              </a:spcBef>
              <a:spcAft>
                <a:spcPct val="0"/>
              </a:spcAft>
              <a:defRPr sz="4000">
                <a:solidFill>
                  <a:schemeClr val="tx2"/>
                </a:solidFill>
                <a:latin typeface="Calibri" pitchFamily="34" charset="0"/>
                <a:ea typeface="ＭＳ Ｐゴシック" charset="-128"/>
              </a:defRPr>
            </a:lvl9pPr>
          </a:lstStyle>
          <a:p>
            <a:r>
              <a:rPr lang="en-US" sz="3600" dirty="0" smtClean="0"/>
              <a:t>BBC Horizon: the Death of the oceans?</a:t>
            </a:r>
          </a:p>
        </p:txBody>
      </p:sp>
      <p:pic>
        <p:nvPicPr>
          <p:cNvPr id="4" name="Picture 3"/>
          <p:cNvPicPr>
            <a:picLocks noChangeAspect="1"/>
          </p:cNvPicPr>
          <p:nvPr/>
        </p:nvPicPr>
        <p:blipFill>
          <a:blip r:embed="rId4"/>
          <a:stretch>
            <a:fillRect/>
          </a:stretch>
        </p:blipFill>
        <p:spPr>
          <a:xfrm>
            <a:off x="1544873" y="1603125"/>
            <a:ext cx="5808205" cy="3335793"/>
          </a:xfrm>
          <a:prstGeom prst="rect">
            <a:avLst/>
          </a:prstGeom>
        </p:spPr>
      </p:pic>
    </p:spTree>
    <p:extLst>
      <p:ext uri="{BB962C8B-B14F-4D97-AF65-F5344CB8AC3E}">
        <p14:creationId xmlns:p14="http://schemas.microsoft.com/office/powerpoint/2010/main" val="4009438531"/>
      </p:ext>
    </p:extLst>
  </p:cSld>
  <p:clrMapOvr>
    <a:masterClrMapping/>
  </p:clrMapOvr>
  <p:transition xmlns:p14="http://schemas.microsoft.com/office/powerpoint/2010/mai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84" y="2194560"/>
            <a:ext cx="8287657" cy="1206500"/>
          </a:xfrm>
        </p:spPr>
        <p:txBody>
          <a:bodyPr/>
          <a:lstStyle/>
          <a:p>
            <a:r>
              <a:rPr lang="en-US" dirty="0" smtClean="0"/>
              <a:t>Other impacts</a:t>
            </a:r>
            <a:endParaRPr lang="en-US" dirty="0"/>
          </a:p>
        </p:txBody>
      </p:sp>
    </p:spTree>
    <p:extLst>
      <p:ext uri="{BB962C8B-B14F-4D97-AF65-F5344CB8AC3E}">
        <p14:creationId xmlns:p14="http://schemas.microsoft.com/office/powerpoint/2010/main" val="3829879031"/>
      </p:ext>
    </p:extLst>
  </p:cSld>
  <p:clrMapOvr>
    <a:masterClrMapping/>
  </p:clrMapOvr>
  <p:transition xmlns:p14="http://schemas.microsoft.com/office/powerpoint/2010/mai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smtClean="0">
                <a:ea typeface="ＭＳ Ｐゴシック" charset="-128"/>
              </a:rPr>
              <a:t>Hypoxic Zones: </a:t>
            </a:r>
            <a:r>
              <a:rPr lang="en-US" altLang="en-US" dirty="0" smtClean="0">
                <a:ea typeface="ＭＳ Ｐゴシック" charset="-128"/>
              </a:rPr>
              <a:t>“</a:t>
            </a:r>
            <a:r>
              <a:rPr lang="en-US" dirty="0" smtClean="0">
                <a:ea typeface="ＭＳ Ｐゴシック" charset="-128"/>
              </a:rPr>
              <a:t>Dead Zones</a:t>
            </a:r>
            <a:r>
              <a:rPr lang="en-US" altLang="en-US" dirty="0" smtClean="0">
                <a:ea typeface="ＭＳ Ｐゴシック" charset="-128"/>
              </a:rPr>
              <a:t>”</a:t>
            </a:r>
            <a:endParaRPr lang="en-US" dirty="0" smtClean="0">
              <a:ea typeface="ＭＳ Ｐゴシック" charset="-128"/>
            </a:endParaRPr>
          </a:p>
        </p:txBody>
      </p:sp>
      <p:sp>
        <p:nvSpPr>
          <p:cNvPr id="68610" name="Content Placeholder 2"/>
          <p:cNvSpPr>
            <a:spLocks noGrp="1"/>
          </p:cNvSpPr>
          <p:nvPr>
            <p:ph idx="1"/>
          </p:nvPr>
        </p:nvSpPr>
        <p:spPr>
          <a:xfrm>
            <a:off x="5943600" y="1069975"/>
            <a:ext cx="3200400" cy="5410200"/>
          </a:xfrm>
        </p:spPr>
        <p:txBody>
          <a:bodyPr/>
          <a:lstStyle/>
          <a:p>
            <a:r>
              <a:rPr lang="en-US" sz="2000" dirty="0" smtClean="0">
                <a:ea typeface="ＭＳ Ｐゴシック" charset="-128"/>
              </a:rPr>
              <a:t>Oceanic dead zones have hypoxic (oxygen-deficient) conditions on sea floor (benthos)</a:t>
            </a:r>
          </a:p>
          <a:p>
            <a:r>
              <a:rPr lang="en-US" sz="2000" dirty="0" smtClean="0">
                <a:ea typeface="ＭＳ Ｐゴシック" charset="-128"/>
              </a:rPr>
              <a:t>These zones are increasing in coastal areas – #</a:t>
            </a:r>
            <a:r>
              <a:rPr lang="en-US" altLang="en-US" sz="2000" dirty="0" smtClean="0">
                <a:ea typeface="ＭＳ Ｐゴシック" charset="-128"/>
              </a:rPr>
              <a:t>’</a:t>
            </a:r>
            <a:r>
              <a:rPr lang="en-US" sz="2000" dirty="0" smtClean="0">
                <a:ea typeface="ＭＳ Ｐゴシック" charset="-128"/>
              </a:rPr>
              <a:t>s have doubled every decade since 1960</a:t>
            </a:r>
            <a:r>
              <a:rPr lang="en-US" altLang="en-US" sz="2000" dirty="0" smtClean="0">
                <a:ea typeface="ＭＳ Ｐゴシック" charset="-128"/>
              </a:rPr>
              <a:t>’</a:t>
            </a:r>
            <a:r>
              <a:rPr lang="en-US" sz="2000" dirty="0" smtClean="0">
                <a:ea typeface="ＭＳ Ｐゴシック" charset="-128"/>
              </a:rPr>
              <a:t>s </a:t>
            </a:r>
          </a:p>
          <a:p>
            <a:r>
              <a:rPr lang="en-US" sz="2000" dirty="0" smtClean="0">
                <a:ea typeface="ＭＳ Ｐゴシック" charset="-128"/>
              </a:rPr>
              <a:t>Typically surround major industrial &amp; agricultural centers (</a:t>
            </a:r>
            <a:r>
              <a:rPr lang="en-US" sz="2000" dirty="0" err="1" smtClean="0">
                <a:ea typeface="ＭＳ Ｐゴシック" charset="-128"/>
              </a:rPr>
              <a:t>eutrophication</a:t>
            </a:r>
            <a:r>
              <a:rPr lang="en-US" sz="2000" dirty="0" smtClean="0">
                <a:ea typeface="ＭＳ Ｐゴシック" charset="-128"/>
              </a:rPr>
              <a:t> is also major contributor)</a:t>
            </a:r>
          </a:p>
        </p:txBody>
      </p:sp>
      <p:pic>
        <p:nvPicPr>
          <p:cNvPr id="68611" name="Picture 2" descr="Sites with dead zones (oxygen depletion on the sea bottom) (map/graphic/illustration)">
            <a:hlinkClick r:id="rId3"/>
          </p:cNvPr>
          <p:cNvPicPr>
            <a:picLocks noChangeAspect="1" noChangeArrowheads="1"/>
          </p:cNvPicPr>
          <p:nvPr/>
        </p:nvPicPr>
        <p:blipFill>
          <a:blip r:embed="rId4"/>
          <a:srcRect/>
          <a:stretch>
            <a:fillRect/>
          </a:stretch>
        </p:blipFill>
        <p:spPr bwMode="auto">
          <a:xfrm>
            <a:off x="31750" y="762000"/>
            <a:ext cx="5815013" cy="2590800"/>
          </a:xfrm>
          <a:prstGeom prst="rect">
            <a:avLst/>
          </a:prstGeom>
          <a:noFill/>
          <a:ln w="9525">
            <a:noFill/>
            <a:miter lim="800000"/>
            <a:headEnd/>
            <a:tailEnd/>
          </a:ln>
        </p:spPr>
      </p:pic>
      <p:sp>
        <p:nvSpPr>
          <p:cNvPr id="68612" name="Rectangle 2"/>
          <p:cNvSpPr>
            <a:spLocks noChangeArrowheads="1"/>
          </p:cNvSpPr>
          <p:nvPr/>
        </p:nvSpPr>
        <p:spPr bwMode="auto">
          <a:xfrm>
            <a:off x="-31750" y="6565900"/>
            <a:ext cx="7696200" cy="306388"/>
          </a:xfrm>
          <a:prstGeom prst="rect">
            <a:avLst/>
          </a:prstGeom>
          <a:noFill/>
          <a:ln w="9525">
            <a:noFill/>
            <a:miter lim="800000"/>
            <a:headEnd/>
            <a:tailEnd/>
          </a:ln>
        </p:spPr>
        <p:txBody>
          <a:bodyPr>
            <a:spAutoFit/>
          </a:bodyPr>
          <a:lstStyle/>
          <a:p>
            <a:pPr eaLnBrk="0" hangingPunct="0">
              <a:spcBef>
                <a:spcPct val="30000"/>
              </a:spcBef>
            </a:pPr>
            <a:r>
              <a:rPr lang="en-US" sz="1400" dirty="0">
                <a:latin typeface="Calibri" pitchFamily="34" charset="0"/>
              </a:rPr>
              <a:t>http://maps.grida.no/go/graphic/sites-with-dead-zones-oxygen-depletion-on-the-sea-bottom</a:t>
            </a:r>
          </a:p>
        </p:txBody>
      </p:sp>
      <p:pic>
        <p:nvPicPr>
          <p:cNvPr id="68613" name="Picture 3"/>
          <p:cNvPicPr>
            <a:picLocks noChangeAspect="1"/>
          </p:cNvPicPr>
          <p:nvPr/>
        </p:nvPicPr>
        <p:blipFill>
          <a:blip r:embed="rId5"/>
          <a:srcRect/>
          <a:stretch>
            <a:fillRect/>
          </a:stretch>
        </p:blipFill>
        <p:spPr bwMode="auto">
          <a:xfrm>
            <a:off x="0" y="3429000"/>
            <a:ext cx="5334000" cy="3165475"/>
          </a:xfrm>
          <a:prstGeom prst="rect">
            <a:avLst/>
          </a:prstGeom>
          <a:noFill/>
          <a:ln w="9525">
            <a:noFill/>
            <a:miter lim="800000"/>
            <a:headEnd/>
            <a:tailEnd/>
          </a:ln>
        </p:spPr>
      </p:pic>
      <p:sp>
        <p:nvSpPr>
          <p:cNvPr id="68614" name="Rectangle 4"/>
          <p:cNvSpPr>
            <a:spLocks noChangeArrowheads="1"/>
          </p:cNvSpPr>
          <p:nvPr/>
        </p:nvSpPr>
        <p:spPr bwMode="auto">
          <a:xfrm>
            <a:off x="5334000" y="6172200"/>
            <a:ext cx="2770630" cy="307777"/>
          </a:xfrm>
          <a:prstGeom prst="rect">
            <a:avLst/>
          </a:prstGeom>
          <a:noFill/>
          <a:ln w="9525">
            <a:noFill/>
            <a:miter lim="800000"/>
            <a:headEnd/>
            <a:tailEnd/>
          </a:ln>
        </p:spPr>
        <p:txBody>
          <a:bodyPr wrap="none">
            <a:spAutoFit/>
          </a:bodyPr>
          <a:lstStyle/>
          <a:p>
            <a:r>
              <a:rPr lang="en-US" sz="1400" dirty="0">
                <a:latin typeface="Calibri" pitchFamily="34" charset="0"/>
                <a:cs typeface="Calibri" pitchFamily="34" charset="0"/>
              </a:rPr>
              <a:t>Diaz and Rosenberg (2008). Science</a:t>
            </a:r>
          </a:p>
        </p:txBody>
      </p:sp>
    </p:spTree>
    <p:extLst>
      <p:ext uri="{BB962C8B-B14F-4D97-AF65-F5344CB8AC3E}">
        <p14:creationId xmlns:p14="http://schemas.microsoft.com/office/powerpoint/2010/main" val="29005815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0" y="152400"/>
            <a:ext cx="9144000" cy="990600"/>
          </a:xfrm>
          <a:prstGeom prst="rect">
            <a:avLst/>
          </a:prstGeom>
          <a:noFill/>
          <a:ln>
            <a:noFill/>
          </a:ln>
          <a:extLst/>
        </p:spPr>
        <p:txBody>
          <a:bodyPr anchor="ctr"/>
          <a:lstStyle/>
          <a:p>
            <a:pPr algn="ctr">
              <a:defRPr/>
            </a:pPr>
            <a:r>
              <a:rPr lang="en-US" sz="2800" dirty="0">
                <a:latin typeface="Calibri" pitchFamily="34" charset="0"/>
                <a:ea typeface="ＭＳ Ｐゴシック" charset="0"/>
                <a:cs typeface="Calibri" pitchFamily="34" charset="0"/>
              </a:rPr>
              <a:t>Hypoxic waters spreading into the California Current </a:t>
            </a:r>
          </a:p>
        </p:txBody>
      </p:sp>
      <p:pic>
        <p:nvPicPr>
          <p:cNvPr id="70658" name="Picture 7"/>
          <p:cNvPicPr>
            <a:picLocks noChangeAspect="1"/>
          </p:cNvPicPr>
          <p:nvPr/>
        </p:nvPicPr>
        <p:blipFill>
          <a:blip r:embed="rId2"/>
          <a:srcRect/>
          <a:stretch>
            <a:fillRect/>
          </a:stretch>
        </p:blipFill>
        <p:spPr bwMode="auto">
          <a:xfrm>
            <a:off x="23813" y="1371600"/>
            <a:ext cx="5432425" cy="3327400"/>
          </a:xfrm>
          <a:prstGeom prst="rect">
            <a:avLst/>
          </a:prstGeom>
          <a:noFill/>
          <a:ln w="9525">
            <a:noFill/>
            <a:miter lim="800000"/>
            <a:headEnd/>
            <a:tailEnd/>
          </a:ln>
        </p:spPr>
      </p:pic>
      <p:pic>
        <p:nvPicPr>
          <p:cNvPr id="70659" name="Picture 10"/>
          <p:cNvPicPr>
            <a:picLocks noChangeAspect="1"/>
          </p:cNvPicPr>
          <p:nvPr/>
        </p:nvPicPr>
        <p:blipFill>
          <a:blip r:embed="rId3"/>
          <a:srcRect/>
          <a:stretch>
            <a:fillRect/>
          </a:stretch>
        </p:blipFill>
        <p:spPr bwMode="auto">
          <a:xfrm>
            <a:off x="5867400" y="990600"/>
            <a:ext cx="2595563" cy="3352800"/>
          </a:xfrm>
          <a:prstGeom prst="rect">
            <a:avLst/>
          </a:prstGeom>
          <a:noFill/>
          <a:ln w="9525">
            <a:noFill/>
            <a:miter lim="800000"/>
            <a:headEnd/>
            <a:tailEnd/>
          </a:ln>
        </p:spPr>
      </p:pic>
      <p:pic>
        <p:nvPicPr>
          <p:cNvPr id="70660" name="Picture 11"/>
          <p:cNvPicPr>
            <a:picLocks noChangeAspect="1"/>
          </p:cNvPicPr>
          <p:nvPr/>
        </p:nvPicPr>
        <p:blipFill>
          <a:blip r:embed="rId4"/>
          <a:srcRect/>
          <a:stretch>
            <a:fillRect/>
          </a:stretch>
        </p:blipFill>
        <p:spPr bwMode="auto">
          <a:xfrm>
            <a:off x="5715000" y="4457700"/>
            <a:ext cx="3200400" cy="2400300"/>
          </a:xfrm>
          <a:prstGeom prst="rect">
            <a:avLst/>
          </a:prstGeom>
          <a:noFill/>
          <a:ln w="9525">
            <a:noFill/>
            <a:miter lim="800000"/>
            <a:headEnd/>
            <a:tailEnd/>
          </a:ln>
        </p:spPr>
      </p:pic>
      <p:sp>
        <p:nvSpPr>
          <p:cNvPr id="2" name="TextBox 1"/>
          <p:cNvSpPr txBox="1"/>
          <p:nvPr/>
        </p:nvSpPr>
        <p:spPr>
          <a:xfrm>
            <a:off x="1828800" y="5181600"/>
            <a:ext cx="3886200" cy="1323439"/>
          </a:xfrm>
          <a:prstGeom prst="rect">
            <a:avLst/>
          </a:prstGeom>
          <a:noFill/>
        </p:spPr>
        <p:txBody>
          <a:bodyPr>
            <a:spAutoFit/>
          </a:bodyPr>
          <a:lstStyle/>
          <a:p>
            <a:pPr>
              <a:defRPr/>
            </a:pPr>
            <a:r>
              <a:rPr lang="en-US" sz="2000" dirty="0">
                <a:latin typeface="Calibri" pitchFamily="34" charset="0"/>
                <a:ea typeface="ＭＳ Ｐゴシック" charset="0"/>
                <a:cs typeface="Calibri" pitchFamily="34" charset="0"/>
              </a:rPr>
              <a:t>Massive die-offs of crab, fish, &amp; other benthic organisms along Pacific coast benthic communities are worse than predicted</a:t>
            </a:r>
          </a:p>
        </p:txBody>
      </p:sp>
    </p:spTree>
    <p:extLst>
      <p:ext uri="{BB962C8B-B14F-4D97-AF65-F5344CB8AC3E}">
        <p14:creationId xmlns:p14="http://schemas.microsoft.com/office/powerpoint/2010/main" val="39815737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p:cNvSpPr>
          <p:nvPr>
            <p:ph type="body" idx="1"/>
          </p:nvPr>
        </p:nvSpPr>
        <p:spPr>
          <a:xfrm>
            <a:off x="0" y="5562600"/>
            <a:ext cx="9144000" cy="1295400"/>
          </a:xfrm>
        </p:spPr>
        <p:txBody>
          <a:bodyPr>
            <a:normAutofit fontScale="92500"/>
          </a:bodyPr>
          <a:lstStyle/>
          <a:p>
            <a:r>
              <a:rPr lang="en-US" sz="2000" dirty="0" smtClean="0">
                <a:ea typeface="ＭＳ Ｐゴシック" charset="-128"/>
              </a:rPr>
              <a:t>NASA</a:t>
            </a:r>
            <a:r>
              <a:rPr lang="ja-JP" altLang="en-US" sz="2000" dirty="0" smtClean="0">
                <a:ea typeface="ＭＳ Ｐゴシック" charset="-128"/>
              </a:rPr>
              <a:t>’</a:t>
            </a:r>
            <a:r>
              <a:rPr lang="en-US" altLang="ja-JP" sz="2000" dirty="0" smtClean="0">
                <a:ea typeface="ＭＳ Ｐゴシック" charset="-128"/>
              </a:rPr>
              <a:t>s Earth Observatory</a:t>
            </a:r>
            <a:r>
              <a:rPr lang="en-US" altLang="ja-JP" sz="2400" dirty="0" smtClean="0">
                <a:ea typeface="ＭＳ Ｐゴシック" charset="-128"/>
              </a:rPr>
              <a:t> </a:t>
            </a:r>
            <a:r>
              <a:rPr lang="en-US" altLang="ja-JP" sz="2400" dirty="0" smtClean="0">
                <a:ea typeface="ＭＳ Ｐゴシック" charset="-128"/>
                <a:hlinkClick r:id="rId2"/>
              </a:rPr>
              <a:t>http://earthobservatory.nasa.gov/GlobalMaps/</a:t>
            </a:r>
            <a:endParaRPr lang="en-US" altLang="ja-JP" sz="2400" dirty="0" smtClean="0">
              <a:ea typeface="ＭＳ Ｐゴシック" charset="-128"/>
            </a:endParaRPr>
          </a:p>
          <a:p>
            <a:r>
              <a:rPr lang="en-US" sz="2400" dirty="0" smtClean="0">
                <a:ea typeface="ＭＳ Ｐゴシック" charset="-128"/>
                <a:hlinkClick r:id="rId3"/>
              </a:rPr>
              <a:t>http://www.youtube.com/watch?v=a2NLxlG4VsA&amp;feature=related</a:t>
            </a:r>
            <a:endParaRPr lang="en-US" sz="2400" dirty="0" smtClean="0">
              <a:ea typeface="ＭＳ Ｐゴシック" charset="-128"/>
            </a:endParaRPr>
          </a:p>
          <a:p>
            <a:pPr>
              <a:buFont typeface="Arial" pitchFamily="34" charset="0"/>
              <a:buNone/>
            </a:pPr>
            <a:endParaRPr lang="en-US" sz="2400" dirty="0" smtClean="0">
              <a:ea typeface="ＭＳ Ｐゴシック" charset="-128"/>
            </a:endParaRPr>
          </a:p>
        </p:txBody>
      </p:sp>
      <p:pic>
        <p:nvPicPr>
          <p:cNvPr id="19458" name="Picture 4" descr="Figure 1: Line graph showing the range of projected temperature changes from 1990 to the year 2100, as published by the Intergovernmental Panel on Climate Change. In the year 2100, the range is from 1.4 to 5.8 degrees Celsius above the temperature in 1990."/>
          <p:cNvPicPr>
            <a:picLocks noChangeAspect="1" noChangeArrowheads="1"/>
          </p:cNvPicPr>
          <p:nvPr/>
        </p:nvPicPr>
        <p:blipFill>
          <a:blip r:embed="rId4"/>
          <a:srcRect/>
          <a:stretch>
            <a:fillRect/>
          </a:stretch>
        </p:blipFill>
        <p:spPr bwMode="auto">
          <a:xfrm>
            <a:off x="1676400" y="152400"/>
            <a:ext cx="5676900" cy="5446713"/>
          </a:xfrm>
          <a:prstGeom prst="rect">
            <a:avLst/>
          </a:prstGeom>
          <a:noFill/>
          <a:ln w="9525">
            <a:noFill/>
            <a:miter lim="800000"/>
            <a:headEnd/>
            <a:tailEnd/>
          </a:ln>
        </p:spPr>
      </p:pic>
    </p:spTree>
    <p:extLst>
      <p:ext uri="{BB962C8B-B14F-4D97-AF65-F5344CB8AC3E}">
        <p14:creationId xmlns:p14="http://schemas.microsoft.com/office/powerpoint/2010/main" val="29045866"/>
      </p:ext>
    </p:extLst>
  </p:cSld>
  <p:clrMapOvr>
    <a:masterClrMapping/>
  </p:clrMapOvr>
  <p:transition xmlns:p14="http://schemas.microsoft.com/office/powerpoint/2010/mai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7529"/>
          </a:xfrm>
        </p:spPr>
        <p:txBody>
          <a:bodyPr>
            <a:normAutofit fontScale="90000"/>
          </a:bodyPr>
          <a:lstStyle/>
          <a:p>
            <a:r>
              <a:rPr lang="en-US" sz="3200" dirty="0" smtClean="0">
                <a:ea typeface="ＭＳ Ｐゴシック" charset="-128"/>
              </a:rPr>
              <a:t>Harmful algal blooms increase in frequency &amp; size</a:t>
            </a:r>
          </a:p>
        </p:txBody>
      </p:sp>
      <p:sp>
        <p:nvSpPr>
          <p:cNvPr id="38914" name="Content Placeholder 2"/>
          <p:cNvSpPr>
            <a:spLocks noGrp="1"/>
          </p:cNvSpPr>
          <p:nvPr>
            <p:ph idx="1"/>
          </p:nvPr>
        </p:nvSpPr>
        <p:spPr>
          <a:xfrm>
            <a:off x="0" y="627529"/>
            <a:ext cx="9144000" cy="6230471"/>
          </a:xfrm>
        </p:spPr>
        <p:txBody>
          <a:bodyPr/>
          <a:lstStyle/>
          <a:p>
            <a:r>
              <a:rPr lang="en-US" sz="2400" dirty="0" smtClean="0">
                <a:ea typeface="ＭＳ Ｐゴシック" charset="-128"/>
              </a:rPr>
              <a:t>Causes: Sea T rise as well as eutrophication </a:t>
            </a:r>
          </a:p>
        </p:txBody>
      </p:sp>
      <p:pic>
        <p:nvPicPr>
          <p:cNvPr id="3" name="Picture 2" descr="increasing-frequency-and-area-of-harmful-algal-blooms-habs-in-the-east-china-sea_8fb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1901"/>
            <a:ext cx="9240362" cy="5526099"/>
          </a:xfrm>
          <a:prstGeom prst="rect">
            <a:avLst/>
          </a:prstGeom>
        </p:spPr>
      </p:pic>
      <p:pic>
        <p:nvPicPr>
          <p:cNvPr id="7" name="Picture 4" descr="http://oceanservice.noaa.gov/hazards/hab/hab.jpg"/>
          <p:cNvPicPr>
            <a:picLocks noChangeAspect="1" noChangeArrowheads="1"/>
          </p:cNvPicPr>
          <p:nvPr/>
        </p:nvPicPr>
        <p:blipFill>
          <a:blip r:embed="rId4" cstate="print">
            <a:extLst/>
          </a:blip>
          <a:srcRect/>
          <a:stretch>
            <a:fillRect/>
          </a:stretch>
        </p:blipFill>
        <p:spPr bwMode="auto">
          <a:xfrm>
            <a:off x="171067" y="4811059"/>
            <a:ext cx="3150577" cy="1905000"/>
          </a:xfrm>
          <a:prstGeom prst="rect">
            <a:avLst/>
          </a:prstGeom>
          <a:ln>
            <a:noFill/>
          </a:ln>
          <a:effectLst>
            <a:softEdge rad="112500"/>
          </a:effectLst>
          <a:extLst/>
        </p:spPr>
      </p:pic>
      <p:sp>
        <p:nvSpPr>
          <p:cNvPr id="4" name="Rectangle 3"/>
          <p:cNvSpPr/>
          <p:nvPr/>
        </p:nvSpPr>
        <p:spPr>
          <a:xfrm>
            <a:off x="4228353" y="6211669"/>
            <a:ext cx="4915647" cy="523220"/>
          </a:xfrm>
          <a:prstGeom prst="rect">
            <a:avLst/>
          </a:prstGeom>
        </p:spPr>
        <p:txBody>
          <a:bodyPr wrap="square">
            <a:spAutoFit/>
          </a:bodyPr>
          <a:lstStyle/>
          <a:p>
            <a:r>
              <a:rPr lang="en-US" sz="1400" dirty="0">
                <a:latin typeface="Calibri"/>
                <a:cs typeface="Calibri"/>
              </a:rPr>
              <a:t>http://</a:t>
            </a:r>
            <a:r>
              <a:rPr lang="en-US" sz="1400" dirty="0" err="1">
                <a:latin typeface="Calibri"/>
                <a:cs typeface="Calibri"/>
              </a:rPr>
              <a:t>www.grida.no</a:t>
            </a:r>
            <a:r>
              <a:rPr lang="en-US" sz="1400" dirty="0">
                <a:latin typeface="Calibri"/>
                <a:cs typeface="Calibri"/>
              </a:rPr>
              <a:t>/</a:t>
            </a:r>
            <a:r>
              <a:rPr lang="en-US" sz="1400" dirty="0" err="1">
                <a:latin typeface="Calibri"/>
                <a:cs typeface="Calibri"/>
              </a:rPr>
              <a:t>graphicslib</a:t>
            </a:r>
            <a:r>
              <a:rPr lang="en-US" sz="1400" dirty="0">
                <a:latin typeface="Calibri"/>
                <a:cs typeface="Calibri"/>
              </a:rPr>
              <a:t>/collection/global-environment-outlook-4-geo-4</a:t>
            </a:r>
          </a:p>
        </p:txBody>
      </p:sp>
    </p:spTree>
    <p:extLst>
      <p:ext uri="{BB962C8B-B14F-4D97-AF65-F5344CB8AC3E}">
        <p14:creationId xmlns:p14="http://schemas.microsoft.com/office/powerpoint/2010/main" val="25088251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sz="3600" dirty="0" smtClean="0">
                <a:ea typeface="ＭＳ Ｐゴシック" charset="-128"/>
              </a:rPr>
              <a:t>Biological Impacts of Increased Storm Intensity </a:t>
            </a:r>
          </a:p>
        </p:txBody>
      </p:sp>
      <p:sp>
        <p:nvSpPr>
          <p:cNvPr id="71682" name="Content Placeholder 2"/>
          <p:cNvSpPr>
            <a:spLocks noGrp="1"/>
          </p:cNvSpPr>
          <p:nvPr>
            <p:ph idx="1"/>
          </p:nvPr>
        </p:nvSpPr>
        <p:spPr>
          <a:xfrm>
            <a:off x="0" y="762000"/>
            <a:ext cx="9144000" cy="6096000"/>
          </a:xfrm>
        </p:spPr>
        <p:txBody>
          <a:bodyPr>
            <a:normAutofit lnSpcReduction="10000"/>
          </a:bodyPr>
          <a:lstStyle/>
          <a:p>
            <a:r>
              <a:rPr lang="en-US" dirty="0" smtClean="0">
                <a:ea typeface="ＭＳ Ｐゴシック" charset="-128"/>
              </a:rPr>
              <a:t>Physical destruction of many coastal habitats (</a:t>
            </a:r>
            <a:r>
              <a:rPr lang="en-US" dirty="0" err="1" smtClean="0">
                <a:ea typeface="ＭＳ Ｐゴシック" charset="-128"/>
              </a:rPr>
              <a:t>seagrass</a:t>
            </a:r>
            <a:r>
              <a:rPr lang="en-US" dirty="0" smtClean="0">
                <a:ea typeface="ＭＳ Ｐゴシック" charset="-128"/>
              </a:rPr>
              <a:t> beds, mangroves, rocky shores, kelp beds, coral reef, etc.)</a:t>
            </a:r>
          </a:p>
          <a:p>
            <a:r>
              <a:rPr lang="en-US" dirty="0" smtClean="0">
                <a:ea typeface="ＭＳ Ｐゴシック" charset="-128"/>
              </a:rPr>
              <a:t>Increased erosion/terrestrial run-off</a:t>
            </a:r>
          </a:p>
          <a:p>
            <a:pPr lvl="1"/>
            <a:r>
              <a:rPr lang="en-US" dirty="0" smtClean="0">
                <a:ea typeface="ＭＳ Ｐゴシック" charset="-128"/>
                <a:sym typeface="Symbol" pitchFamily="18" charset="2"/>
              </a:rPr>
              <a:t></a:t>
            </a:r>
            <a:r>
              <a:rPr lang="en-US" dirty="0" smtClean="0">
                <a:ea typeface="ＭＳ Ｐゴシック" charset="-128"/>
              </a:rPr>
              <a:t>Sedimentation</a:t>
            </a:r>
          </a:p>
          <a:p>
            <a:pPr lvl="1"/>
            <a:r>
              <a:rPr lang="en-US" dirty="0" smtClean="0">
                <a:ea typeface="ＭＳ Ｐゴシック" charset="-128"/>
                <a:sym typeface="Symbol" pitchFamily="18" charset="2"/>
              </a:rPr>
              <a:t> </a:t>
            </a:r>
            <a:r>
              <a:rPr lang="en-US" dirty="0" err="1" smtClean="0">
                <a:ea typeface="ＭＳ Ｐゴシック" charset="-128"/>
                <a:sym typeface="Symbol" pitchFamily="18" charset="2"/>
              </a:rPr>
              <a:t>E</a:t>
            </a:r>
            <a:r>
              <a:rPr lang="en-US" dirty="0" err="1" smtClean="0">
                <a:ea typeface="ＭＳ Ｐゴシック" charset="-128"/>
              </a:rPr>
              <a:t>utrophication</a:t>
            </a:r>
            <a:endParaRPr lang="en-US" dirty="0" smtClean="0">
              <a:ea typeface="ＭＳ Ｐゴシック" charset="-128"/>
            </a:endParaRPr>
          </a:p>
          <a:p>
            <a:r>
              <a:rPr lang="en-US" dirty="0" smtClean="0">
                <a:ea typeface="ＭＳ Ｐゴシック" charset="-128"/>
              </a:rPr>
              <a:t>Stormed forced upwelling – could force more organic material into deeper water </a:t>
            </a:r>
            <a:r>
              <a:rPr lang="en-US" dirty="0" smtClean="0">
                <a:ea typeface="ＭＳ Ｐゴシック" charset="-128"/>
                <a:sym typeface="Wingdings" pitchFamily="2" charset="2"/>
              </a:rPr>
              <a:t> </a:t>
            </a:r>
            <a:r>
              <a:rPr lang="en-US" dirty="0" smtClean="0">
                <a:ea typeface="ＭＳ Ｐゴシック" charset="-128"/>
                <a:sym typeface="Symbol" pitchFamily="18" charset="2"/>
              </a:rPr>
              <a:t></a:t>
            </a:r>
            <a:r>
              <a:rPr lang="en-US" dirty="0" smtClean="0">
                <a:ea typeface="ＭＳ Ｐゴシック" charset="-128"/>
                <a:sym typeface="Wingdings" pitchFamily="2" charset="2"/>
              </a:rPr>
              <a:t>hypoxic conditions</a:t>
            </a:r>
            <a:endParaRPr lang="en-US" dirty="0" smtClean="0">
              <a:ea typeface="ＭＳ Ｐゴシック" charset="-128"/>
            </a:endParaRPr>
          </a:p>
          <a:p>
            <a:r>
              <a:rPr lang="en-US" dirty="0" smtClean="0">
                <a:ea typeface="ＭＳ Ｐゴシック" charset="-128"/>
              </a:rPr>
              <a:t>Freshwater flood events </a:t>
            </a:r>
          </a:p>
          <a:p>
            <a:pPr lvl="1"/>
            <a:r>
              <a:rPr lang="en-US" dirty="0" smtClean="0">
                <a:ea typeface="ＭＳ Ｐゴシック" charset="-128"/>
              </a:rPr>
              <a:t>Esp. devastating to corals</a:t>
            </a:r>
          </a:p>
          <a:p>
            <a:pPr lvl="1"/>
            <a:r>
              <a:rPr lang="en-US" dirty="0" smtClean="0">
                <a:ea typeface="ＭＳ Ｐゴシック" charset="-128"/>
              </a:rPr>
              <a:t>Alters </a:t>
            </a:r>
            <a:r>
              <a:rPr lang="en-US" dirty="0" err="1" smtClean="0">
                <a:ea typeface="ＭＳ Ｐゴシック" charset="-128"/>
              </a:rPr>
              <a:t>spp</a:t>
            </a:r>
            <a:r>
              <a:rPr lang="en-US" dirty="0" smtClean="0">
                <a:ea typeface="ＭＳ Ｐゴシック" charset="-128"/>
              </a:rPr>
              <a:t> </a:t>
            </a:r>
            <a:r>
              <a:rPr lang="en-US" dirty="0" err="1" smtClean="0">
                <a:ea typeface="ＭＳ Ｐゴシック" charset="-128"/>
              </a:rPr>
              <a:t>zonation</a:t>
            </a:r>
            <a:endParaRPr lang="en-US" dirty="0" smtClean="0">
              <a:ea typeface="ＭＳ Ｐゴシック" charset="-128"/>
            </a:endParaRPr>
          </a:p>
          <a:p>
            <a:r>
              <a:rPr lang="en-US" dirty="0" smtClean="0">
                <a:ea typeface="ＭＳ Ｐゴシック" charset="-128"/>
              </a:rPr>
              <a:t>Loss of eggs, chicks (turtles, seabirds)</a:t>
            </a:r>
          </a:p>
          <a:p>
            <a:r>
              <a:rPr lang="en-US" dirty="0" smtClean="0">
                <a:ea typeface="ＭＳ Ｐゴシック" charset="-128"/>
              </a:rPr>
              <a:t>Change in migration &amp; foraging behaviors</a:t>
            </a:r>
          </a:p>
        </p:txBody>
      </p:sp>
    </p:spTree>
    <p:extLst>
      <p:ext uri="{BB962C8B-B14F-4D97-AF65-F5344CB8AC3E}">
        <p14:creationId xmlns:p14="http://schemas.microsoft.com/office/powerpoint/2010/main" val="1240196877"/>
      </p:ext>
    </p:extLst>
  </p:cSld>
  <p:clrMapOvr>
    <a:masterClrMapping/>
  </p:clrMapOvr>
  <p:transition xmlns:p14="http://schemas.microsoft.com/office/powerpoint/2010/mai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Content Placeholder 3"/>
          <p:cNvPicPr>
            <a:picLocks noGrp="1" noChangeAspect="1"/>
          </p:cNvPicPr>
          <p:nvPr>
            <p:ph idx="1"/>
          </p:nvPr>
        </p:nvPicPr>
        <p:blipFill>
          <a:blip r:embed="rId2"/>
          <a:srcRect t="6737" b="6737"/>
          <a:stretch>
            <a:fillRect/>
          </a:stretch>
        </p:blipFill>
        <p:spPr>
          <a:xfrm>
            <a:off x="4286955" y="3657600"/>
            <a:ext cx="4454525" cy="2895600"/>
          </a:xfrm>
        </p:spPr>
      </p:pic>
      <p:pic>
        <p:nvPicPr>
          <p:cNvPr id="72706" name="Picture 4"/>
          <p:cNvPicPr>
            <a:picLocks noChangeAspect="1"/>
          </p:cNvPicPr>
          <p:nvPr/>
        </p:nvPicPr>
        <p:blipFill>
          <a:blip r:embed="rId3"/>
          <a:srcRect/>
          <a:stretch>
            <a:fillRect/>
          </a:stretch>
        </p:blipFill>
        <p:spPr bwMode="auto">
          <a:xfrm>
            <a:off x="152400" y="206022"/>
            <a:ext cx="4475163" cy="3073400"/>
          </a:xfrm>
          <a:prstGeom prst="rect">
            <a:avLst/>
          </a:prstGeom>
          <a:noFill/>
          <a:ln w="9525">
            <a:noFill/>
            <a:miter lim="800000"/>
            <a:headEnd/>
            <a:tailEnd/>
          </a:ln>
        </p:spPr>
      </p:pic>
    </p:spTree>
    <p:extLst>
      <p:ext uri="{BB962C8B-B14F-4D97-AF65-F5344CB8AC3E}">
        <p14:creationId xmlns:p14="http://schemas.microsoft.com/office/powerpoint/2010/main" val="1748276426"/>
      </p:ext>
    </p:extLst>
  </p:cSld>
  <p:clrMapOvr>
    <a:masterClrMapping/>
  </p:clrMapOvr>
  <p:transition xmlns:p14="http://schemas.microsoft.com/office/powerpoint/2010/mai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867400" cy="914400"/>
          </a:xfrm>
        </p:spPr>
        <p:txBody>
          <a:bodyPr/>
          <a:lstStyle/>
          <a:p>
            <a:pPr>
              <a:defRPr/>
            </a:pPr>
            <a:r>
              <a:rPr lang="en-US" dirty="0" smtClean="0"/>
              <a:t>Drought in the Amazon</a:t>
            </a:r>
            <a:endParaRPr lang="en-US" dirty="0"/>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l="66" t="-119" r="-66" b="1205"/>
          <a:stretch>
            <a:fillRect/>
          </a:stretch>
        </p:blipFill>
        <p:spPr bwMode="auto">
          <a:xfrm>
            <a:off x="0" y="1976438"/>
            <a:ext cx="914400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1539" r="11539"/>
          <a:stretch>
            <a:fillRect/>
          </a:stretch>
        </p:blipFill>
        <p:spPr>
          <a:xfrm>
            <a:off x="12700" y="-23813"/>
            <a:ext cx="3084513" cy="2005013"/>
          </a:xfrm>
        </p:spPr>
      </p:pic>
      <p:sp>
        <p:nvSpPr>
          <p:cNvPr id="5" name="Oval 4"/>
          <p:cNvSpPr/>
          <p:nvPr/>
        </p:nvSpPr>
        <p:spPr>
          <a:xfrm>
            <a:off x="850900" y="1195388"/>
            <a:ext cx="152400" cy="152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3" name="Rectangle 2"/>
          <p:cNvSpPr>
            <a:spLocks noChangeArrowheads="1"/>
          </p:cNvSpPr>
          <p:nvPr/>
        </p:nvSpPr>
        <p:spPr bwMode="auto">
          <a:xfrm>
            <a:off x="3124200" y="990600"/>
            <a:ext cx="601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Calibri" charset="0"/>
                <a:hlinkClick r:id="rId4"/>
              </a:rPr>
              <a:t>http://earthobservatory.nasa.gov/IOTD/view.php?id=50136&amp;src=eoa-iotd</a:t>
            </a:r>
            <a:endParaRPr lang="en-US">
              <a:latin typeface="Calibri" charset="0"/>
            </a:endParaRPr>
          </a:p>
        </p:txBody>
      </p:sp>
    </p:spTree>
    <p:extLst>
      <p:ext uri="{BB962C8B-B14F-4D97-AF65-F5344CB8AC3E}">
        <p14:creationId xmlns:p14="http://schemas.microsoft.com/office/powerpoint/2010/main" val="3789282772"/>
      </p:ext>
    </p:extLst>
  </p:cSld>
  <p:clrMapOvr>
    <a:masterClrMapping/>
  </p:clrMapOvr>
  <p:transition xmlns:p14="http://schemas.microsoft.com/office/powerpoint/2010/mai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19051" y="304800"/>
            <a:ext cx="4552950" cy="3886200"/>
          </a:xfrm>
        </p:spPr>
        <p:txBody>
          <a:bodyPr>
            <a:normAutofit lnSpcReduction="10000"/>
          </a:bodyPr>
          <a:lstStyle/>
          <a:p>
            <a:r>
              <a:rPr lang="en-US" sz="2400" dirty="0">
                <a:latin typeface="Calibri" charset="0"/>
              </a:rPr>
              <a:t>Vegetation “greenness” (chlorophyll conc.) measured by MODIS on NASA’s Terra satellite</a:t>
            </a:r>
          </a:p>
          <a:p>
            <a:r>
              <a:rPr lang="en-US" sz="2400" dirty="0">
                <a:latin typeface="Calibri" charset="0"/>
              </a:rPr>
              <a:t>This image shows </a:t>
            </a:r>
            <a:r>
              <a:rPr lang="en-US" sz="2400" dirty="0" err="1">
                <a:latin typeface="Calibri" charset="0"/>
              </a:rPr>
              <a:t>anomolous</a:t>
            </a:r>
            <a:r>
              <a:rPr lang="en-US" sz="2400" dirty="0">
                <a:latin typeface="Calibri" charset="0"/>
              </a:rPr>
              <a:t> vegetation conditions in 2010 compared to 2000-2009 average (except other major drought in 2005) – shows low [chlorophyll] thus photosynthesis</a:t>
            </a:r>
          </a:p>
        </p:txBody>
      </p:sp>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l="66" t="-119" r="-66" b="1205"/>
          <a:stretch>
            <a:fillRect/>
          </a:stretch>
        </p:blipFill>
        <p:spPr bwMode="auto">
          <a:xfrm>
            <a:off x="4572000" y="457200"/>
            <a:ext cx="45799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txBox="1">
            <a:spLocks/>
          </p:cNvSpPr>
          <p:nvPr/>
        </p:nvSpPr>
        <p:spPr bwMode="auto">
          <a:xfrm>
            <a:off x="-23813" y="4191000"/>
            <a:ext cx="922020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a:latin typeface="Calibri" charset="0"/>
              </a:rPr>
              <a:t>This is the worst drought in recorded history of this area (&gt; 100 yrs) (GCC &amp; deforestation to blame for drought)</a:t>
            </a:r>
          </a:p>
          <a:p>
            <a:pPr>
              <a:spcBef>
                <a:spcPct val="20000"/>
              </a:spcBef>
              <a:buFont typeface="Arial" charset="0"/>
              <a:buChar char="•"/>
            </a:pPr>
            <a:r>
              <a:rPr lang="en-US">
                <a:latin typeface="Calibri" charset="0"/>
              </a:rPr>
              <a:t>Far-reaching impact</a:t>
            </a:r>
          </a:p>
          <a:p>
            <a:pPr lvl="1">
              <a:spcBef>
                <a:spcPct val="20000"/>
              </a:spcBef>
              <a:buFont typeface="Arial" charset="0"/>
              <a:buChar char="–"/>
            </a:pPr>
            <a:r>
              <a:rPr lang="en-US">
                <a:latin typeface="Calibri" charset="0"/>
              </a:rPr>
              <a:t>Tropical forests are great carbon sink. </a:t>
            </a:r>
          </a:p>
          <a:p>
            <a:pPr lvl="1">
              <a:spcBef>
                <a:spcPct val="20000"/>
              </a:spcBef>
              <a:buFont typeface="Arial" charset="0"/>
              <a:buChar char="–"/>
            </a:pPr>
            <a:r>
              <a:rPr lang="en-US">
                <a:latin typeface="Calibri" charset="0"/>
              </a:rPr>
              <a:t>No carbon removed + carbon emitted from rotting wood further increases CO</a:t>
            </a:r>
            <a:r>
              <a:rPr lang="en-US" baseline="-25000">
                <a:latin typeface="Calibri" charset="0"/>
              </a:rPr>
              <a:t>2</a:t>
            </a:r>
            <a:r>
              <a:rPr lang="en-US">
                <a:latin typeface="Calibri" charset="0"/>
              </a:rPr>
              <a:t> emission problems</a:t>
            </a:r>
          </a:p>
        </p:txBody>
      </p:sp>
    </p:spTree>
    <p:extLst>
      <p:ext uri="{BB962C8B-B14F-4D97-AF65-F5344CB8AC3E}">
        <p14:creationId xmlns:p14="http://schemas.microsoft.com/office/powerpoint/2010/main" val="3668566893"/>
      </p:ext>
    </p:extLst>
  </p:cSld>
  <p:clrMapOvr>
    <a:masterClrMapping/>
  </p:clrMapOvr>
  <p:transition xmlns:p14="http://schemas.microsoft.com/office/powerpoint/2010/mai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3200" dirty="0">
                <a:latin typeface="Calibri" charset="0"/>
              </a:rPr>
              <a:t>Overview: Climate Change &amp; Human Health</a:t>
            </a:r>
          </a:p>
        </p:txBody>
      </p:sp>
      <p:sp>
        <p:nvSpPr>
          <p:cNvPr id="6147" name="Content Placeholder 2"/>
          <p:cNvSpPr>
            <a:spLocks noGrp="1"/>
          </p:cNvSpPr>
          <p:nvPr>
            <p:ph idx="1"/>
          </p:nvPr>
        </p:nvSpPr>
        <p:spPr>
          <a:xfrm>
            <a:off x="0" y="609600"/>
            <a:ext cx="9144000" cy="6248400"/>
          </a:xfrm>
        </p:spPr>
        <p:txBody>
          <a:bodyPr>
            <a:normAutofit/>
          </a:bodyPr>
          <a:lstStyle/>
          <a:p>
            <a:r>
              <a:rPr lang="en-US" sz="2400" dirty="0">
                <a:latin typeface="Calibri" charset="0"/>
              </a:rPr>
              <a:t>The National Institute for Environmental Health Sciences (NIEHS), a subdivision of the NIH (National Institutes of Health) issued a comprehensive report in 2010 on the health implications for 11 categories of impacts of climate change</a:t>
            </a:r>
          </a:p>
          <a:p>
            <a:pPr lvl="1"/>
            <a:r>
              <a:rPr lang="en-US" sz="2000" dirty="0">
                <a:latin typeface="Calibri" charset="0"/>
              </a:rPr>
              <a:t>Heat-related morbidity &amp; mortality 	</a:t>
            </a:r>
          </a:p>
          <a:p>
            <a:pPr lvl="1"/>
            <a:r>
              <a:rPr lang="en-US" sz="2000" dirty="0">
                <a:latin typeface="Calibri" charset="0"/>
              </a:rPr>
              <a:t>Weather-related morbidity &amp; mortality </a:t>
            </a:r>
          </a:p>
          <a:p>
            <a:pPr lvl="1"/>
            <a:r>
              <a:rPr lang="en-US" sz="2000" dirty="0" err="1">
                <a:latin typeface="Calibri" charset="0"/>
              </a:rPr>
              <a:t>Vectorborne</a:t>
            </a:r>
            <a:r>
              <a:rPr lang="en-US" sz="2000" dirty="0">
                <a:latin typeface="Calibri" charset="0"/>
              </a:rPr>
              <a:t> &amp; zoonotic diseases 	</a:t>
            </a:r>
          </a:p>
          <a:p>
            <a:pPr lvl="1"/>
            <a:r>
              <a:rPr lang="en-US" sz="2000" dirty="0">
                <a:latin typeface="Calibri" charset="0"/>
              </a:rPr>
              <a:t>Asthma, respiratory allergies, &amp; airway diseases</a:t>
            </a:r>
            <a:r>
              <a:rPr lang="en-US" sz="2000" dirty="0">
                <a:solidFill>
                  <a:schemeClr val="accent3">
                    <a:lumMod val="75000"/>
                  </a:schemeClr>
                </a:solidFill>
                <a:latin typeface="Calibri" charset="0"/>
              </a:rPr>
              <a:t> </a:t>
            </a:r>
          </a:p>
          <a:p>
            <a:pPr lvl="1"/>
            <a:r>
              <a:rPr lang="en-US" sz="2000" dirty="0">
                <a:latin typeface="Calibri" charset="0"/>
              </a:rPr>
              <a:t>Waterborne diseases </a:t>
            </a:r>
          </a:p>
          <a:p>
            <a:pPr lvl="1"/>
            <a:r>
              <a:rPr lang="en-US" sz="2000" dirty="0">
                <a:latin typeface="Calibri" charset="0"/>
              </a:rPr>
              <a:t>Cancer 	</a:t>
            </a:r>
          </a:p>
          <a:p>
            <a:pPr lvl="1"/>
            <a:r>
              <a:rPr lang="en-US" sz="2000" dirty="0">
                <a:latin typeface="Calibri" charset="0"/>
              </a:rPr>
              <a:t>Cardiovascular disease &amp; stroke 	</a:t>
            </a:r>
          </a:p>
          <a:p>
            <a:pPr lvl="1"/>
            <a:r>
              <a:rPr lang="en-US" sz="2000" dirty="0">
                <a:latin typeface="Calibri" charset="0"/>
              </a:rPr>
              <a:t>Foodborne diseases &amp; nutrition 	</a:t>
            </a:r>
          </a:p>
          <a:p>
            <a:pPr lvl="1"/>
            <a:r>
              <a:rPr lang="en-US" sz="2000" dirty="0">
                <a:latin typeface="Calibri" charset="0"/>
              </a:rPr>
              <a:t>Human developmental effects 	</a:t>
            </a:r>
          </a:p>
          <a:p>
            <a:pPr lvl="1"/>
            <a:r>
              <a:rPr lang="en-US" sz="2000" dirty="0">
                <a:latin typeface="Calibri" charset="0"/>
              </a:rPr>
              <a:t>Mental health &amp; stress-related disorders 	</a:t>
            </a:r>
          </a:p>
          <a:p>
            <a:pPr lvl="1"/>
            <a:r>
              <a:rPr lang="en-US" sz="2000" dirty="0">
                <a:latin typeface="Calibri" charset="0"/>
              </a:rPr>
              <a:t>Neurological diseases &amp; disorders 		</a:t>
            </a:r>
          </a:p>
          <a:p>
            <a:pPr>
              <a:buFont typeface="Arial" charset="0"/>
              <a:buNone/>
            </a:pPr>
            <a:r>
              <a:rPr lang="en-US" sz="1600" i="1" dirty="0" smtClean="0">
                <a:latin typeface="Calibri" charset="0"/>
                <a:hlinkClick r:id="rId2"/>
              </a:rPr>
              <a:t>www.niehs.nih.gov</a:t>
            </a:r>
            <a:r>
              <a:rPr lang="en-US" sz="1600" i="1" dirty="0">
                <a:latin typeface="Calibri" charset="0"/>
                <a:hlinkClick r:id="rId2"/>
              </a:rPr>
              <a:t>/climatereport</a:t>
            </a:r>
            <a:r>
              <a:rPr lang="en-US" sz="1600" i="1" dirty="0">
                <a:latin typeface="Calibri" charset="0"/>
              </a:rPr>
              <a:t> </a:t>
            </a:r>
            <a:r>
              <a:rPr lang="en-US" sz="1600" dirty="0">
                <a:latin typeface="Calibri" charset="0"/>
              </a:rPr>
              <a:t> </a:t>
            </a:r>
          </a:p>
          <a:p>
            <a:pPr>
              <a:buFontTx/>
              <a:buChar char="•"/>
            </a:pPr>
            <a:endParaRPr lang="en-US" sz="1600" dirty="0">
              <a:latin typeface="Calibri" charset="0"/>
            </a:endParaRPr>
          </a:p>
          <a:p>
            <a:endParaRPr lang="en-US" sz="2400" dirty="0">
              <a:latin typeface="Calibri" charset="0"/>
            </a:endParaRPr>
          </a:p>
        </p:txBody>
      </p:sp>
    </p:spTree>
    <p:extLst>
      <p:ext uri="{BB962C8B-B14F-4D97-AF65-F5344CB8AC3E}">
        <p14:creationId xmlns:p14="http://schemas.microsoft.com/office/powerpoint/2010/main" val="1981468082"/>
      </p:ext>
    </p:extLst>
  </p:cSld>
  <p:clrMapOvr>
    <a:masterClrMapping/>
  </p:clrMapOvr>
  <p:transition xmlns:p14="http://schemas.microsoft.com/office/powerpoint/2010/mai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287338" y="111125"/>
            <a:ext cx="8493125" cy="1031875"/>
          </a:xfrm>
          <a:prstGeom prst="rect">
            <a:avLst/>
          </a:prstGeom>
          <a:noFill/>
          <a:ln>
            <a:noFill/>
          </a:ln>
          <a:extLst/>
        </p:spPr>
        <p:txBody>
          <a:bodyPr lIns="0" tIns="0" rIns="0" bIns="0"/>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9pPr>
          </a:lstStyle>
          <a:p>
            <a:pPr algn="ctr" eaLnBrk="1" hangingPunct="1">
              <a:defRPr/>
            </a:pPr>
            <a:r>
              <a:rPr lang="en-GB" dirty="0" smtClean="0">
                <a:solidFill>
                  <a:srgbClr val="000000"/>
                </a:solidFill>
                <a:latin typeface="Calibri"/>
                <a:cs typeface="Calibri"/>
              </a:rPr>
              <a:t>Potential Health Effects of Climate Variability and Change:</a:t>
            </a:r>
          </a:p>
          <a:p>
            <a:pPr algn="ctr" eaLnBrk="1" hangingPunct="1">
              <a:defRPr/>
            </a:pPr>
            <a:r>
              <a:rPr lang="en-GB" dirty="0" smtClean="0">
                <a:solidFill>
                  <a:srgbClr val="000000"/>
                </a:solidFill>
                <a:latin typeface="Calibri"/>
                <a:cs typeface="Calibri"/>
              </a:rPr>
              <a:t>Schematic of pathways through which climate change can affect multiple health outcomes</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275" y="6434138"/>
            <a:ext cx="110013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1046"/>
            <a:ext cx="9142413" cy="526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76" name="Text Box 4"/>
          <p:cNvSpPr txBox="1">
            <a:spLocks noChangeArrowheads="1"/>
          </p:cNvSpPr>
          <p:nvPr/>
        </p:nvSpPr>
        <p:spPr bwMode="auto">
          <a:xfrm>
            <a:off x="63500" y="6510337"/>
            <a:ext cx="3917950" cy="231775"/>
          </a:xfrm>
          <a:prstGeom prst="rect">
            <a:avLst/>
          </a:prstGeom>
          <a:noFill/>
          <a:ln>
            <a:noFill/>
          </a:ln>
          <a:extLst/>
        </p:spPr>
        <p:txBody>
          <a:bodyPr lIns="0" tIns="0" rIns="0" bIns="0"/>
          <a:lstStyle>
            <a:lvl1pPr eaLnBrk="0" hangingPunct="0">
              <a:tabLst>
                <a:tab pos="655638" algn="l"/>
                <a:tab pos="1312863" algn="l"/>
                <a:tab pos="1968500" algn="l"/>
                <a:tab pos="2625725" algn="l"/>
                <a:tab pos="3282950"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9pPr>
          </a:lstStyle>
          <a:p>
            <a:pPr eaLnBrk="1" hangingPunct="1">
              <a:defRPr/>
            </a:pPr>
            <a:r>
              <a:rPr lang="en-GB" sz="1800" dirty="0" smtClean="0">
                <a:solidFill>
                  <a:srgbClr val="000000"/>
                </a:solidFill>
                <a:latin typeface="Calibri"/>
                <a:cs typeface="Calibri"/>
              </a:rPr>
              <a:t>Haines </a:t>
            </a:r>
            <a:r>
              <a:rPr lang="en-GB" sz="1800" i="1" dirty="0" smtClean="0">
                <a:solidFill>
                  <a:srgbClr val="000000"/>
                </a:solidFill>
                <a:latin typeface="Calibri"/>
                <a:cs typeface="Calibri"/>
              </a:rPr>
              <a:t>et al</a:t>
            </a:r>
            <a:r>
              <a:rPr lang="en-GB" sz="1800" dirty="0" smtClean="0">
                <a:solidFill>
                  <a:srgbClr val="000000"/>
                </a:solidFill>
                <a:latin typeface="Calibri"/>
                <a:cs typeface="Calibri"/>
              </a:rPr>
              <a:t>.   2004.  </a:t>
            </a:r>
            <a:r>
              <a:rPr lang="en-GB" sz="1800" i="1" dirty="0" smtClean="0">
                <a:solidFill>
                  <a:srgbClr val="000000"/>
                </a:solidFill>
                <a:latin typeface="Calibri"/>
                <a:cs typeface="Calibri"/>
              </a:rPr>
              <a:t>JAMA</a:t>
            </a:r>
            <a:r>
              <a:rPr lang="en-GB" sz="1800" dirty="0" smtClean="0">
                <a:solidFill>
                  <a:srgbClr val="000000"/>
                </a:solidFill>
                <a:latin typeface="Calibri"/>
                <a:cs typeface="Calibri"/>
              </a:rPr>
              <a:t> 291: 99-103</a:t>
            </a:r>
          </a:p>
        </p:txBody>
      </p:sp>
    </p:spTree>
    <p:extLst>
      <p:ext uri="{BB962C8B-B14F-4D97-AF65-F5344CB8AC3E}">
        <p14:creationId xmlns:p14="http://schemas.microsoft.com/office/powerpoint/2010/main" val="36266436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0" y="76200"/>
            <a:ext cx="9144000" cy="6781800"/>
          </a:xfrm>
        </p:spPr>
        <p:txBody>
          <a:bodyPr/>
          <a:lstStyle/>
          <a:p>
            <a:r>
              <a:rPr lang="en-US" sz="2400" dirty="0">
                <a:latin typeface="Calibri" charset="0"/>
              </a:rPr>
              <a:t>As temperature rises, suitable habitat for insect &amp; animal vectors also increases, and reintroductions of some diseases in areas where they had been previously eradicated are likely </a:t>
            </a:r>
          </a:p>
          <a:p>
            <a:r>
              <a:rPr lang="en-US" sz="2400" dirty="0">
                <a:latin typeface="Calibri" charset="0"/>
              </a:rPr>
              <a:t>MANY cases of recent expansions of VBZD</a:t>
            </a:r>
          </a:p>
          <a:p>
            <a:r>
              <a:rPr lang="en-US" sz="2400" dirty="0">
                <a:latin typeface="Calibri" charset="0"/>
              </a:rPr>
              <a:t>Of particular concern are arthropod-borne viruses (“</a:t>
            </a:r>
            <a:r>
              <a:rPr lang="en-US" altLang="ja-JP" sz="2400" dirty="0" err="1">
                <a:latin typeface="Calibri" charset="0"/>
              </a:rPr>
              <a:t>arboviruses</a:t>
            </a:r>
            <a:r>
              <a:rPr lang="en-US" sz="2400" dirty="0">
                <a:latin typeface="Calibri" charset="0"/>
              </a:rPr>
              <a:t>”</a:t>
            </a:r>
            <a:r>
              <a:rPr lang="en-US" altLang="ja-JP" sz="2400" dirty="0">
                <a:latin typeface="Calibri" charset="0"/>
              </a:rPr>
              <a:t>)</a:t>
            </a:r>
          </a:p>
          <a:p>
            <a:pPr lvl="1"/>
            <a:r>
              <a:rPr lang="en-US" sz="2400" dirty="0">
                <a:latin typeface="Calibri" charset="0"/>
              </a:rPr>
              <a:t>Viruses transmitted from arthropods to vertebrate hosts</a:t>
            </a:r>
          </a:p>
          <a:p>
            <a:pPr lvl="1"/>
            <a:r>
              <a:rPr lang="en-US" sz="2400" dirty="0">
                <a:latin typeface="Calibri" charset="0"/>
              </a:rPr>
              <a:t>Variety of arthropod vectors, e.g. mosquitoes, ticks, fleas, sand fleas, black flies, biting midges</a:t>
            </a:r>
          </a:p>
          <a:p>
            <a:pPr lvl="1"/>
            <a:r>
              <a:rPr lang="en-US" sz="2400" dirty="0">
                <a:latin typeface="Calibri" charset="0"/>
              </a:rPr>
              <a:t>Typically RNA viruses (only DNA </a:t>
            </a:r>
            <a:r>
              <a:rPr lang="en-US" sz="2400" dirty="0" err="1">
                <a:latin typeface="Calibri" charset="0"/>
              </a:rPr>
              <a:t>arbovirus</a:t>
            </a:r>
            <a:r>
              <a:rPr lang="en-US" sz="2400" dirty="0">
                <a:latin typeface="Calibri" charset="0"/>
              </a:rPr>
              <a:t> is African swine fever virus), &gt;100 known to cause disease, e.g. West Nile Encephalitis, Yellow Fever, </a:t>
            </a:r>
            <a:r>
              <a:rPr lang="en-US" sz="2400" b="1" dirty="0">
                <a:solidFill>
                  <a:srgbClr val="000000"/>
                </a:solidFill>
                <a:latin typeface="Calibri" charset="0"/>
              </a:rPr>
              <a:t>Dengue Fever</a:t>
            </a:r>
          </a:p>
          <a:p>
            <a:pPr lvl="1"/>
            <a:endParaRPr lang="en-US" sz="2400" dirty="0">
              <a:latin typeface="Calibri" charset="0"/>
            </a:endParaRPr>
          </a:p>
          <a:p>
            <a:endParaRPr lang="en-US" sz="2400" dirty="0">
              <a:latin typeface="Calibri" charset="0"/>
            </a:endParaRPr>
          </a:p>
          <a:p>
            <a:endParaRPr lang="en-US" sz="2400" dirty="0">
              <a:latin typeface="Calibri" charset="0"/>
            </a:endParaRPr>
          </a:p>
          <a:p>
            <a:pPr>
              <a:buFont typeface="Arial" charset="0"/>
              <a:buNone/>
            </a:pPr>
            <a:endParaRPr lang="en-US" dirty="0">
              <a:latin typeface="Calibri" charset="0"/>
            </a:endParaRPr>
          </a:p>
          <a:p>
            <a:endParaRPr lang="en-US" dirty="0">
              <a:latin typeface="Calibri" charset="0"/>
            </a:endParaRPr>
          </a:p>
          <a:p>
            <a:endParaRPr lang="en-US" dirty="0">
              <a:latin typeface="Calibri" charset="0"/>
            </a:endParaRPr>
          </a:p>
        </p:txBody>
      </p:sp>
      <p:pic>
        <p:nvPicPr>
          <p:cNvPr id="17411" name="Picture 6" descr="http://www.correspondent.co/wp-content/uploads/2010/11/dengue.jpg"/>
          <p:cNvPicPr>
            <a:picLocks noChangeAspect="1" noChangeArrowheads="1"/>
          </p:cNvPicPr>
          <p:nvPr/>
        </p:nvPicPr>
        <p:blipFill>
          <a:blip r:embed="rId2">
            <a:extLst>
              <a:ext uri="{28A0092B-C50C-407E-A947-70E740481C1C}">
                <a14:useLocalDpi xmlns:a14="http://schemas.microsoft.com/office/drawing/2010/main" val="0"/>
              </a:ext>
            </a:extLst>
          </a:blip>
          <a:srcRect r="2856"/>
          <a:stretch>
            <a:fillRect/>
          </a:stretch>
        </p:blipFill>
        <p:spPr bwMode="auto">
          <a:xfrm>
            <a:off x="3581400" y="4876800"/>
            <a:ext cx="2222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p:cNvSpPr txBox="1">
            <a:spLocks noChangeArrowheads="1"/>
          </p:cNvSpPr>
          <p:nvPr/>
        </p:nvSpPr>
        <p:spPr bwMode="auto">
          <a:xfrm>
            <a:off x="-304800" y="5410200"/>
            <a:ext cx="21526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700"/>
              <a:t>bioweb.uwlax.edu</a:t>
            </a:r>
          </a:p>
        </p:txBody>
      </p:sp>
      <p:pic>
        <p:nvPicPr>
          <p:cNvPr id="17413" name="Picture 6" descr="http://www.macro-world.cz/photos/komar-pisklavy-culex-pipiens-287.jpg"/>
          <p:cNvPicPr>
            <a:picLocks noChangeAspect="1" noChangeArrowheads="1"/>
          </p:cNvPicPr>
          <p:nvPr/>
        </p:nvPicPr>
        <p:blipFill>
          <a:blip r:embed="rId3">
            <a:extLst>
              <a:ext uri="{28A0092B-C50C-407E-A947-70E740481C1C}">
                <a14:useLocalDpi xmlns:a14="http://schemas.microsoft.com/office/drawing/2010/main" val="0"/>
              </a:ext>
            </a:extLst>
          </a:blip>
          <a:srcRect t="11421" b="4826"/>
          <a:stretch>
            <a:fillRect/>
          </a:stretch>
        </p:blipFill>
        <p:spPr bwMode="auto">
          <a:xfrm>
            <a:off x="304800" y="4876800"/>
            <a:ext cx="27940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p:cNvSpPr txBox="1">
            <a:spLocks noChangeArrowheads="1"/>
          </p:cNvSpPr>
          <p:nvPr/>
        </p:nvSpPr>
        <p:spPr bwMode="auto">
          <a:xfrm>
            <a:off x="0" y="6477000"/>
            <a:ext cx="3352800" cy="298450"/>
          </a:xfrm>
          <a:prstGeom prst="rect">
            <a:avLst/>
          </a:prstGeom>
          <a:noFill/>
          <a:ln>
            <a:noFill/>
          </a:ln>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smtClean="0">
                <a:latin typeface="Calibri"/>
                <a:cs typeface="Calibri"/>
              </a:rPr>
              <a:t>Vector for West Nile Virus: </a:t>
            </a:r>
            <a:r>
              <a:rPr lang="en-US" sz="1400" i="1" dirty="0" err="1" smtClean="0">
                <a:latin typeface="Calibri"/>
                <a:cs typeface="Calibri"/>
              </a:rPr>
              <a:t>Culex</a:t>
            </a:r>
            <a:r>
              <a:rPr lang="en-US" sz="1400" i="1" dirty="0" smtClean="0">
                <a:latin typeface="Calibri"/>
                <a:cs typeface="Calibri"/>
              </a:rPr>
              <a:t> </a:t>
            </a:r>
            <a:r>
              <a:rPr lang="en-US" sz="1400" i="1" dirty="0" err="1" smtClean="0">
                <a:latin typeface="Calibri"/>
                <a:cs typeface="Calibri"/>
              </a:rPr>
              <a:t>pipiens</a:t>
            </a:r>
            <a:endParaRPr lang="en-US" sz="1400" i="1" dirty="0" smtClean="0">
              <a:latin typeface="Calibri"/>
              <a:cs typeface="Calibri"/>
            </a:endParaRPr>
          </a:p>
        </p:txBody>
      </p:sp>
      <p:sp>
        <p:nvSpPr>
          <p:cNvPr id="10" name="TextBox 7"/>
          <p:cNvSpPr txBox="1">
            <a:spLocks noChangeArrowheads="1"/>
          </p:cNvSpPr>
          <p:nvPr/>
        </p:nvSpPr>
        <p:spPr bwMode="auto">
          <a:xfrm>
            <a:off x="3657600" y="6343650"/>
            <a:ext cx="2362200" cy="514350"/>
          </a:xfrm>
          <a:prstGeom prst="rect">
            <a:avLst/>
          </a:prstGeom>
          <a:noFill/>
          <a:ln>
            <a:noFill/>
          </a:ln>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smtClean="0">
                <a:latin typeface="Calibri"/>
                <a:cs typeface="Calibri"/>
              </a:rPr>
              <a:t>Vector for Yellow &amp; Dengue Fevers: </a:t>
            </a:r>
            <a:r>
              <a:rPr lang="en-US" sz="1400" i="1" dirty="0" err="1" smtClean="0">
                <a:latin typeface="Calibri"/>
                <a:cs typeface="Calibri"/>
              </a:rPr>
              <a:t>Aedes</a:t>
            </a:r>
            <a:r>
              <a:rPr lang="en-US" sz="1400" i="1" dirty="0" smtClean="0">
                <a:latin typeface="Calibri"/>
                <a:cs typeface="Calibri"/>
              </a:rPr>
              <a:t> </a:t>
            </a:r>
            <a:r>
              <a:rPr lang="en-US" sz="1400" i="1" dirty="0" err="1" smtClean="0">
                <a:latin typeface="Calibri"/>
                <a:cs typeface="Calibri"/>
              </a:rPr>
              <a:t>aegypti</a:t>
            </a:r>
            <a:endParaRPr lang="en-US" sz="1400" i="1" dirty="0" smtClean="0">
              <a:latin typeface="Calibri"/>
              <a:cs typeface="Calibri"/>
            </a:endParaRPr>
          </a:p>
        </p:txBody>
      </p:sp>
      <p:pic>
        <p:nvPicPr>
          <p:cNvPr id="174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48200"/>
            <a:ext cx="21050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6248400" y="6019800"/>
            <a:ext cx="2514600" cy="730250"/>
          </a:xfrm>
          <a:prstGeom prst="rect">
            <a:avLst/>
          </a:prstGeom>
          <a:noFill/>
          <a:ln>
            <a:noFill/>
          </a:ln>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smtClean="0">
                <a:latin typeface="Calibri"/>
                <a:cs typeface="Calibri"/>
              </a:rPr>
              <a:t>Vector for tick-borne encephalitis as well as many other diseases: </a:t>
            </a:r>
            <a:r>
              <a:rPr lang="en-US" sz="1400" i="1" dirty="0" err="1" smtClean="0">
                <a:latin typeface="Calibri"/>
                <a:cs typeface="Calibri"/>
              </a:rPr>
              <a:t>Ixodes</a:t>
            </a:r>
            <a:r>
              <a:rPr lang="en-US" sz="1400" i="1" dirty="0" smtClean="0">
                <a:latin typeface="Calibri"/>
                <a:cs typeface="Calibri"/>
              </a:rPr>
              <a:t> sp.</a:t>
            </a:r>
          </a:p>
        </p:txBody>
      </p:sp>
    </p:spTree>
    <p:extLst>
      <p:ext uri="{BB962C8B-B14F-4D97-AF65-F5344CB8AC3E}">
        <p14:creationId xmlns:p14="http://schemas.microsoft.com/office/powerpoint/2010/main" val="11199524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1588"/>
            <a:ext cx="9053512" cy="912812"/>
          </a:xfrm>
        </p:spPr>
        <p:txBody>
          <a:bodyPr>
            <a:normAutofit/>
          </a:bodyPr>
          <a:lstStyle/>
          <a:p>
            <a:r>
              <a:rPr lang="en-US" dirty="0">
                <a:latin typeface="Calibri" charset="0"/>
              </a:rPr>
              <a:t>GCC and the Rapid Rise of VBZD</a:t>
            </a:r>
          </a:p>
        </p:txBody>
      </p:sp>
      <p:sp>
        <p:nvSpPr>
          <p:cNvPr id="3" name="Content Placeholder 2"/>
          <p:cNvSpPr>
            <a:spLocks noGrp="1"/>
          </p:cNvSpPr>
          <p:nvPr>
            <p:ph idx="1"/>
          </p:nvPr>
        </p:nvSpPr>
        <p:spPr>
          <a:xfrm>
            <a:off x="0" y="914400"/>
            <a:ext cx="9144000" cy="5943600"/>
          </a:xfrm>
        </p:spPr>
        <p:txBody>
          <a:bodyPr>
            <a:normAutofit lnSpcReduction="10000"/>
          </a:bodyPr>
          <a:lstStyle/>
          <a:p>
            <a:r>
              <a:rPr lang="en-US" sz="2400" dirty="0">
                <a:latin typeface="Calibri" charset="0"/>
              </a:rPr>
              <a:t>Spread of vectors to new geographic areas</a:t>
            </a:r>
          </a:p>
          <a:p>
            <a:r>
              <a:rPr lang="en-US" sz="2400" dirty="0">
                <a:latin typeface="Calibri" charset="0"/>
              </a:rPr>
              <a:t>Longer transmission seasons &amp; shorter diapause periods in insect hosts</a:t>
            </a:r>
          </a:p>
          <a:p>
            <a:r>
              <a:rPr lang="en-US" sz="2400" dirty="0">
                <a:latin typeface="Calibri" charset="0"/>
              </a:rPr>
              <a:t>Environment supports an increase in vector population</a:t>
            </a:r>
          </a:p>
          <a:p>
            <a:r>
              <a:rPr lang="en-US" sz="2400" dirty="0">
                <a:latin typeface="Calibri" charset="0"/>
              </a:rPr>
              <a:t>Increase of vector-host contact</a:t>
            </a:r>
          </a:p>
          <a:p>
            <a:r>
              <a:rPr lang="en-US" sz="2400" dirty="0">
                <a:latin typeface="Calibri" charset="0"/>
              </a:rPr>
              <a:t>Changes in viral/parasite genetics &amp; new virus/parasite strains</a:t>
            </a:r>
          </a:p>
          <a:p>
            <a:r>
              <a:rPr lang="en-US" sz="2400" dirty="0">
                <a:latin typeface="Calibri" charset="0"/>
              </a:rPr>
              <a:t>Increase in viral replication / shortened incubation period</a:t>
            </a:r>
          </a:p>
          <a:p>
            <a:r>
              <a:rPr lang="en-US" sz="2400" dirty="0">
                <a:latin typeface="Calibri" charset="0"/>
                <a:sym typeface="Wingdings" charset="0"/>
              </a:rPr>
              <a:t>Large-scale disruption &amp; subsequent movement of people create conditions for wider distribution of pathogens &amp; greater exposure to vector </a:t>
            </a:r>
            <a:r>
              <a:rPr lang="en-US" sz="2400" dirty="0" err="1">
                <a:latin typeface="Calibri" charset="0"/>
                <a:sym typeface="Wingdings" charset="0"/>
              </a:rPr>
              <a:t>spp</a:t>
            </a:r>
            <a:endParaRPr lang="en-US" sz="2400" dirty="0">
              <a:latin typeface="Calibri" charset="0"/>
              <a:sym typeface="Wingdings" charset="0"/>
            </a:endParaRPr>
          </a:p>
          <a:p>
            <a:r>
              <a:rPr lang="en-US" sz="2400" dirty="0">
                <a:latin typeface="Calibri" charset="0"/>
                <a:sym typeface="Wingdings" charset="0"/>
              </a:rPr>
              <a:t>Decline in biodiversity of marine &amp; terrestrial ecosystems will alter the dynamics of predator-prey AND vector-reservoir pathogen populations  increased pathogen risks</a:t>
            </a:r>
            <a:endParaRPr lang="en-US" sz="2400" dirty="0">
              <a:latin typeface="Calibri" charset="0"/>
            </a:endParaRPr>
          </a:p>
          <a:p>
            <a:endParaRPr lang="en-US" sz="2000" dirty="0">
              <a:latin typeface="Calibri" charset="0"/>
            </a:endParaRPr>
          </a:p>
        </p:txBody>
      </p:sp>
    </p:spTree>
    <p:extLst>
      <p:ext uri="{BB962C8B-B14F-4D97-AF65-F5344CB8AC3E}">
        <p14:creationId xmlns:p14="http://schemas.microsoft.com/office/powerpoint/2010/main" val="20024242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2828"/>
          </a:xfrm>
        </p:spPr>
        <p:txBody>
          <a:bodyPr>
            <a:normAutofit fontScale="90000"/>
          </a:bodyPr>
          <a:lstStyle/>
          <a:p>
            <a:r>
              <a:rPr lang="en-US" sz="3200" dirty="0">
                <a:latin typeface="Calibri" charset="0"/>
              </a:rPr>
              <a:t>Dengue Fever</a:t>
            </a:r>
          </a:p>
        </p:txBody>
      </p:sp>
      <p:sp>
        <p:nvSpPr>
          <p:cNvPr id="19459" name="Content Placeholder 2"/>
          <p:cNvSpPr>
            <a:spLocks noGrp="1"/>
          </p:cNvSpPr>
          <p:nvPr>
            <p:ph idx="1"/>
          </p:nvPr>
        </p:nvSpPr>
        <p:spPr>
          <a:xfrm>
            <a:off x="0" y="482828"/>
            <a:ext cx="9144000" cy="6375172"/>
          </a:xfrm>
        </p:spPr>
        <p:txBody>
          <a:bodyPr/>
          <a:lstStyle/>
          <a:p>
            <a:r>
              <a:rPr lang="en-US" sz="2000" dirty="0">
                <a:latin typeface="Calibri" charset="0"/>
              </a:rPr>
              <a:t>Considered the most important vector-borne viral disease in the world. </a:t>
            </a:r>
          </a:p>
          <a:p>
            <a:r>
              <a:rPr lang="en-US" sz="2000" dirty="0">
                <a:latin typeface="Calibri" charset="0"/>
              </a:rPr>
              <a:t>Transmitted by the mosquito, </a:t>
            </a:r>
            <a:r>
              <a:rPr lang="en-US" sz="2000" i="1" dirty="0" err="1">
                <a:latin typeface="Calibri" charset="0"/>
              </a:rPr>
              <a:t>Aedes</a:t>
            </a:r>
            <a:r>
              <a:rPr lang="en-US" sz="2000" i="1" dirty="0">
                <a:latin typeface="Calibri" charset="0"/>
              </a:rPr>
              <a:t> </a:t>
            </a:r>
            <a:r>
              <a:rPr lang="en-US" sz="2000" i="1" dirty="0" err="1">
                <a:latin typeface="Calibri" charset="0"/>
              </a:rPr>
              <a:t>aegypti</a:t>
            </a:r>
            <a:endParaRPr lang="en-US" sz="2000" i="1" dirty="0">
              <a:latin typeface="Calibri" charset="0"/>
            </a:endParaRPr>
          </a:p>
          <a:p>
            <a:r>
              <a:rPr lang="en-US" sz="2000" dirty="0">
                <a:latin typeface="Calibri" charset="0"/>
              </a:rPr>
              <a:t>Limited to tropical &amp; subtropical regions, because freezing temperatures kill overwintering larvae &amp; eggs </a:t>
            </a:r>
          </a:p>
          <a:p>
            <a:r>
              <a:rPr lang="en-US" sz="2000" dirty="0">
                <a:latin typeface="Calibri" charset="0"/>
              </a:rPr>
              <a:t># reported dengue cases significantly correlated </a:t>
            </a:r>
            <a:r>
              <a:rPr lang="en-US" sz="2000" dirty="0" smtClean="0">
                <a:latin typeface="Calibri" charset="0"/>
              </a:rPr>
              <a:t>with </a:t>
            </a:r>
            <a:r>
              <a:rPr lang="en-US" sz="2000" dirty="0">
                <a:latin typeface="Calibri" charset="0"/>
              </a:rPr>
              <a:t>climate-induced variations in </a:t>
            </a:r>
            <a:r>
              <a:rPr lang="en-US" sz="2000" i="1" dirty="0">
                <a:latin typeface="Calibri" charset="0"/>
              </a:rPr>
              <a:t>A. </a:t>
            </a:r>
            <a:r>
              <a:rPr lang="en-US" sz="2000" i="1" dirty="0" err="1">
                <a:latin typeface="Calibri" charset="0"/>
              </a:rPr>
              <a:t>aegypti</a:t>
            </a:r>
            <a:r>
              <a:rPr lang="en-US" sz="2000" i="1" dirty="0">
                <a:latin typeface="Calibri" charset="0"/>
              </a:rPr>
              <a:t> </a:t>
            </a:r>
            <a:r>
              <a:rPr lang="en-US" sz="2000" dirty="0">
                <a:latin typeface="Calibri" charset="0"/>
              </a:rPr>
              <a:t>population size </a:t>
            </a:r>
          </a:p>
          <a:p>
            <a:r>
              <a:rPr lang="en-US" sz="2000" dirty="0">
                <a:latin typeface="Calibri" charset="0"/>
              </a:rPr>
              <a:t># countries affected by dengue fever also on the rise</a:t>
            </a:r>
          </a:p>
          <a:p>
            <a:r>
              <a:rPr lang="en-US" sz="2000" dirty="0">
                <a:latin typeface="Calibri" charset="0"/>
              </a:rPr>
              <a:t>Models predict that 50-60% of the human population will be at risk of dengue infection, vs. 35% today. </a:t>
            </a:r>
            <a:endParaRPr lang="en-US" dirty="0">
              <a:latin typeface="Calibri" charset="0"/>
            </a:endParaRPr>
          </a:p>
        </p:txBody>
      </p:sp>
      <p:pic>
        <p:nvPicPr>
          <p:cNvPr id="194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4859" y="4305526"/>
            <a:ext cx="4143522" cy="255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l="3522" t="7204" r="4906" b="10310"/>
          <a:stretch>
            <a:fillRect/>
          </a:stretch>
        </p:blipFill>
        <p:spPr bwMode="auto">
          <a:xfrm>
            <a:off x="513771" y="4305526"/>
            <a:ext cx="3770358" cy="25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http://www.correspondent.co/wp-content/uploads/2010/11/dengue.jpg"/>
          <p:cNvPicPr>
            <a:picLocks noChangeAspect="1" noChangeArrowheads="1"/>
          </p:cNvPicPr>
          <p:nvPr/>
        </p:nvPicPr>
        <p:blipFill>
          <a:blip r:embed="rId4">
            <a:extLst>
              <a:ext uri="{28A0092B-C50C-407E-A947-70E740481C1C}">
                <a14:useLocalDpi xmlns:a14="http://schemas.microsoft.com/office/drawing/2010/main" val="0"/>
              </a:ext>
            </a:extLst>
          </a:blip>
          <a:srcRect r="2856"/>
          <a:stretch>
            <a:fillRect/>
          </a:stretch>
        </p:blipFill>
        <p:spPr bwMode="auto">
          <a:xfrm>
            <a:off x="5992506" y="4816582"/>
            <a:ext cx="1000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438532"/>
      </p:ext>
    </p:extLst>
  </p:cSld>
  <p:clrMapOvr>
    <a:masterClrMapping/>
  </p:clrMapOvr>
  <p:transition xmlns:p14="http://schemas.microsoft.com/office/powerpoint/2010/mai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derwaermung - global warming according to IPCC-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01700" y="445647"/>
            <a:ext cx="7342188" cy="5507038"/>
          </a:xfrm>
        </p:spPr>
      </p:pic>
    </p:spTree>
    <p:extLst>
      <p:ext uri="{BB962C8B-B14F-4D97-AF65-F5344CB8AC3E}">
        <p14:creationId xmlns:p14="http://schemas.microsoft.com/office/powerpoint/2010/main" val="31984993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fontScale="90000"/>
          </a:bodyPr>
          <a:lstStyle/>
          <a:p>
            <a:r>
              <a:rPr lang="en-US" sz="3200" dirty="0">
                <a:latin typeface="Calibri" charset="0"/>
              </a:rPr>
              <a:t>Malaria</a:t>
            </a:r>
          </a:p>
        </p:txBody>
      </p:sp>
      <p:sp>
        <p:nvSpPr>
          <p:cNvPr id="22531" name="Content Placeholder 2"/>
          <p:cNvSpPr>
            <a:spLocks noGrp="1"/>
          </p:cNvSpPr>
          <p:nvPr>
            <p:ph idx="1"/>
          </p:nvPr>
        </p:nvSpPr>
        <p:spPr>
          <a:xfrm>
            <a:off x="0" y="533400"/>
            <a:ext cx="9144000" cy="2133600"/>
          </a:xfrm>
        </p:spPr>
        <p:txBody>
          <a:bodyPr>
            <a:normAutofit fontScale="92500" lnSpcReduction="10000"/>
          </a:bodyPr>
          <a:lstStyle/>
          <a:p>
            <a:r>
              <a:rPr lang="en-US" sz="2000" dirty="0">
                <a:latin typeface="Calibri" charset="0"/>
              </a:rPr>
              <a:t>Afflicts 350-500 million people/</a:t>
            </a:r>
            <a:r>
              <a:rPr lang="en-US" sz="2000" dirty="0" err="1">
                <a:latin typeface="Calibri" charset="0"/>
              </a:rPr>
              <a:t>yr</a:t>
            </a:r>
            <a:r>
              <a:rPr lang="en-US" sz="2000" dirty="0">
                <a:latin typeface="Calibri" charset="0"/>
              </a:rPr>
              <a:t>, and these numbers of rising </a:t>
            </a:r>
            <a:r>
              <a:rPr lang="en-US" sz="2000" dirty="0" smtClean="0">
                <a:latin typeface="Calibri" charset="0"/>
              </a:rPr>
              <a:t>with </a:t>
            </a:r>
            <a:r>
              <a:rPr lang="en-US" sz="2000" dirty="0">
                <a:latin typeface="Calibri" charset="0"/>
              </a:rPr>
              <a:t>recent expansions not only attributed to global warming but also increased pathogen resistance to antimalarial drugs &amp; increased vector resistance to DDT</a:t>
            </a:r>
          </a:p>
          <a:p>
            <a:r>
              <a:rPr lang="en-US" sz="2000" dirty="0">
                <a:latin typeface="Calibri" charset="0"/>
              </a:rPr>
              <a:t>Complex epidemiology</a:t>
            </a:r>
          </a:p>
          <a:p>
            <a:pPr lvl="1"/>
            <a:r>
              <a:rPr lang="en-US" sz="2000" dirty="0">
                <a:latin typeface="Calibri" charset="0"/>
              </a:rPr>
              <a:t>Parasitic protozoans from 4-5 </a:t>
            </a:r>
            <a:r>
              <a:rPr lang="en-US" sz="2000" dirty="0" err="1">
                <a:latin typeface="Calibri" charset="0"/>
              </a:rPr>
              <a:t>spp</a:t>
            </a:r>
            <a:r>
              <a:rPr lang="en-US" sz="2000" dirty="0">
                <a:latin typeface="Calibri" charset="0"/>
              </a:rPr>
              <a:t> of genus </a:t>
            </a:r>
            <a:r>
              <a:rPr lang="en-US" sz="2000" i="1" dirty="0">
                <a:latin typeface="Calibri" charset="0"/>
              </a:rPr>
              <a:t>Plasmodium</a:t>
            </a:r>
            <a:r>
              <a:rPr lang="en-US" sz="2000" dirty="0">
                <a:latin typeface="Calibri" charset="0"/>
              </a:rPr>
              <a:t> cause malaria</a:t>
            </a:r>
          </a:p>
          <a:p>
            <a:pPr lvl="1"/>
            <a:r>
              <a:rPr lang="en-US" sz="2000" dirty="0">
                <a:latin typeface="Calibri" charset="0"/>
              </a:rPr>
              <a:t>Mosquitoes from 30-40 </a:t>
            </a:r>
            <a:r>
              <a:rPr lang="en-US" sz="2000" dirty="0" err="1">
                <a:latin typeface="Calibri" charset="0"/>
              </a:rPr>
              <a:t>spp</a:t>
            </a:r>
            <a:r>
              <a:rPr lang="en-US" sz="2000" dirty="0">
                <a:latin typeface="Calibri" charset="0"/>
              </a:rPr>
              <a:t> of genus </a:t>
            </a:r>
            <a:r>
              <a:rPr lang="en-US" sz="2000" i="1" dirty="0">
                <a:latin typeface="Calibri" charset="0"/>
              </a:rPr>
              <a:t>Anopheles</a:t>
            </a:r>
            <a:r>
              <a:rPr lang="en-US" sz="2000" dirty="0">
                <a:latin typeface="Calibri" charset="0"/>
              </a:rPr>
              <a:t> transmit it</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9088" y="2667000"/>
            <a:ext cx="62372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ontent Placeholder 2"/>
          <p:cNvSpPr txBox="1">
            <a:spLocks/>
          </p:cNvSpPr>
          <p:nvPr/>
        </p:nvSpPr>
        <p:spPr bwMode="auto">
          <a:xfrm>
            <a:off x="-1588" y="2667000"/>
            <a:ext cx="2820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r>
              <a:rPr lang="en-US" sz="2000" dirty="0">
                <a:latin typeface="Calibri" charset="0"/>
              </a:rPr>
              <a:t>Predicted to occur at higher altitudes as well as higher latitudes</a:t>
            </a:r>
          </a:p>
          <a:p>
            <a:pPr>
              <a:spcBef>
                <a:spcPct val="20000"/>
              </a:spcBef>
              <a:buFont typeface="Arial" charset="0"/>
              <a:buChar char="•"/>
            </a:pPr>
            <a:endParaRPr lang="en-US" sz="2800" dirty="0">
              <a:latin typeface="Calibri" charset="0"/>
            </a:endParaRPr>
          </a:p>
        </p:txBody>
      </p:sp>
      <p:pic>
        <p:nvPicPr>
          <p:cNvPr id="22534" name="Picture 2" descr="http://www.windows2universe.org/teacher_resources/online_courses/health/images/mosquito_cdc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53000"/>
            <a:ext cx="28559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http://www.educa.madrid.org/web/ies.alonsoquijano.alcala/carpetas/quienes/departamentos/ccnn/web_1_ciclo_ESO/1eso/images/tema-10/malaria-Plasmodium%20_alciparum.jpg"/>
          <p:cNvPicPr>
            <a:picLocks noChangeAspect="1" noChangeArrowheads="1"/>
          </p:cNvPicPr>
          <p:nvPr/>
        </p:nvPicPr>
        <p:blipFill>
          <a:blip r:embed="rId4">
            <a:extLst>
              <a:ext uri="{28A0092B-C50C-407E-A947-70E740481C1C}">
                <a14:useLocalDpi xmlns:a14="http://schemas.microsoft.com/office/drawing/2010/main" val="0"/>
              </a:ext>
            </a:extLst>
          </a:blip>
          <a:srcRect t="17911" r="15231" b="37312"/>
          <a:stretch>
            <a:fillRect/>
          </a:stretch>
        </p:blipFill>
        <p:spPr bwMode="auto">
          <a:xfrm>
            <a:off x="76200" y="4030830"/>
            <a:ext cx="2211388"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0474"/>
      </p:ext>
    </p:extLst>
  </p:cSld>
  <p:clrMapOvr>
    <a:masterClrMapping/>
  </p:clrMapOvr>
  <p:transition xmlns:p14="http://schemas.microsoft.com/office/powerpoint/2010/mai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10"/>
            <a:ext cx="9144000" cy="1173043"/>
          </a:xfrm>
        </p:spPr>
        <p:txBody>
          <a:bodyPr/>
          <a:lstStyle/>
          <a:p>
            <a:r>
              <a:rPr lang="en-US" dirty="0">
                <a:latin typeface="Calibri" charset="0"/>
              </a:rPr>
              <a:t>Respiratory Problems</a:t>
            </a:r>
          </a:p>
        </p:txBody>
      </p:sp>
      <p:sp>
        <p:nvSpPr>
          <p:cNvPr id="23555" name="Content Placeholder 2"/>
          <p:cNvSpPr>
            <a:spLocks noGrp="1"/>
          </p:cNvSpPr>
          <p:nvPr>
            <p:ph idx="1"/>
          </p:nvPr>
        </p:nvSpPr>
        <p:spPr>
          <a:xfrm>
            <a:off x="0" y="1416996"/>
            <a:ext cx="9144000" cy="5441004"/>
          </a:xfrm>
        </p:spPr>
        <p:txBody>
          <a:bodyPr>
            <a:normAutofit/>
          </a:bodyPr>
          <a:lstStyle/>
          <a:p>
            <a:r>
              <a:rPr lang="en-US" sz="3200" dirty="0">
                <a:latin typeface="Calibri" charset="0"/>
              </a:rPr>
              <a:t>Global rise in asthma, respiratory allergies, &amp; airway diseases</a:t>
            </a:r>
          </a:p>
          <a:p>
            <a:r>
              <a:rPr lang="en-US" sz="3200" dirty="0">
                <a:latin typeface="Calibri" charset="0"/>
              </a:rPr>
              <a:t>GCC affects air quality by increasing</a:t>
            </a:r>
          </a:p>
          <a:p>
            <a:pPr lvl="1"/>
            <a:r>
              <a:rPr lang="en-US" sz="3200" dirty="0">
                <a:latin typeface="Calibri" charset="0"/>
              </a:rPr>
              <a:t>production &amp; </a:t>
            </a:r>
            <a:r>
              <a:rPr lang="en-US" sz="3200" dirty="0" err="1">
                <a:latin typeface="Calibri" charset="0"/>
              </a:rPr>
              <a:t>allergenicity</a:t>
            </a:r>
            <a:r>
              <a:rPr lang="en-US" sz="3200" dirty="0">
                <a:latin typeface="Calibri" charset="0"/>
              </a:rPr>
              <a:t> of aeroallergens, e.g. pollens, mold spore (longer growing seasons)</a:t>
            </a:r>
          </a:p>
          <a:p>
            <a:pPr lvl="1"/>
            <a:r>
              <a:rPr lang="en-US" sz="3200" dirty="0">
                <a:latin typeface="Calibri" charset="0"/>
              </a:rPr>
              <a:t>regional ambient concentrations of ozone</a:t>
            </a:r>
          </a:p>
          <a:p>
            <a:pPr lvl="1"/>
            <a:r>
              <a:rPr lang="en-US" sz="3200" dirty="0">
                <a:latin typeface="Calibri" charset="0"/>
              </a:rPr>
              <a:t>fine particles</a:t>
            </a:r>
          </a:p>
          <a:p>
            <a:pPr lvl="1"/>
            <a:r>
              <a:rPr lang="en-US" sz="3200" dirty="0">
                <a:latin typeface="Calibri" charset="0"/>
              </a:rPr>
              <a:t>dust</a:t>
            </a:r>
          </a:p>
          <a:p>
            <a:pPr lvl="1"/>
            <a:endParaRPr lang="en-US" dirty="0">
              <a:latin typeface="Calibri" charset="0"/>
            </a:endParaRPr>
          </a:p>
        </p:txBody>
      </p:sp>
    </p:spTree>
    <p:extLst>
      <p:ext uri="{BB962C8B-B14F-4D97-AF65-F5344CB8AC3E}">
        <p14:creationId xmlns:p14="http://schemas.microsoft.com/office/powerpoint/2010/main" val="3398078880"/>
      </p:ext>
    </p:extLst>
  </p:cSld>
  <p:clrMapOvr>
    <a:masterClrMapping/>
  </p:clrMapOvr>
  <p:transition xmlns:p14="http://schemas.microsoft.com/office/powerpoint/2010/mai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12"/>
            <a:ext cx="9144000" cy="700328"/>
          </a:xfrm>
        </p:spPr>
        <p:txBody>
          <a:bodyPr>
            <a:normAutofit fontScale="90000"/>
          </a:bodyPr>
          <a:lstStyle/>
          <a:p>
            <a:r>
              <a:rPr lang="en-US" dirty="0">
                <a:latin typeface="Calibri" charset="0"/>
              </a:rPr>
              <a:t>Aeroallergens</a:t>
            </a:r>
          </a:p>
        </p:txBody>
      </p:sp>
      <p:sp>
        <p:nvSpPr>
          <p:cNvPr id="24579" name="Content Placeholder 2"/>
          <p:cNvSpPr>
            <a:spLocks noGrp="1"/>
          </p:cNvSpPr>
          <p:nvPr>
            <p:ph idx="1"/>
          </p:nvPr>
        </p:nvSpPr>
        <p:spPr>
          <a:xfrm>
            <a:off x="0" y="914400"/>
            <a:ext cx="9144000" cy="2590800"/>
          </a:xfrm>
        </p:spPr>
        <p:txBody>
          <a:bodyPr>
            <a:normAutofit fontScale="92500" lnSpcReduction="10000"/>
          </a:bodyPr>
          <a:lstStyle/>
          <a:p>
            <a:r>
              <a:rPr lang="en-US" sz="2000">
                <a:latin typeface="Calibri" charset="0"/>
              </a:rPr>
              <a:t>Airborne substances that cause an allergic reaction, e.g. pollen, mold spores</a:t>
            </a:r>
          </a:p>
          <a:p>
            <a:r>
              <a:rPr lang="en-US" sz="2000">
                <a:latin typeface="Calibri" charset="0"/>
              </a:rPr>
              <a:t>Global warming will worsen allergies for ca. 25 million Americans</a:t>
            </a:r>
          </a:p>
          <a:p>
            <a:r>
              <a:rPr lang="en-US" sz="2000">
                <a:latin typeface="Calibri" charset="0"/>
              </a:rPr>
              <a:t>Many spp of weeds &amp; trees that cause allergies have been found to be affected by </a:t>
            </a:r>
            <a:r>
              <a:rPr lang="en-US" sz="2000">
                <a:latin typeface="Calibri" charset="0"/>
                <a:sym typeface="Symbol" charset="0"/>
              </a:rPr>
              <a:t> </a:t>
            </a:r>
            <a:r>
              <a:rPr lang="en-US" sz="2000">
                <a:latin typeface="Calibri" charset="0"/>
              </a:rPr>
              <a:t>CO</a:t>
            </a:r>
            <a:r>
              <a:rPr lang="en-US" sz="2000" baseline="-25000">
                <a:latin typeface="Calibri" charset="0"/>
              </a:rPr>
              <a:t>2 </a:t>
            </a:r>
            <a:r>
              <a:rPr lang="en-US" sz="2000">
                <a:latin typeface="Calibri" charset="0"/>
              </a:rPr>
              <a:t>levels by</a:t>
            </a:r>
          </a:p>
          <a:p>
            <a:pPr lvl="1"/>
            <a:r>
              <a:rPr lang="en-US" sz="2000">
                <a:latin typeface="Calibri" charset="0"/>
                <a:sym typeface="Symbol" charset="0"/>
              </a:rPr>
              <a:t> </a:t>
            </a:r>
            <a:r>
              <a:rPr lang="en-US" sz="2000">
                <a:latin typeface="Calibri" charset="0"/>
              </a:rPr>
              <a:t>Growth rate</a:t>
            </a:r>
          </a:p>
          <a:p>
            <a:pPr lvl="1"/>
            <a:r>
              <a:rPr lang="en-US" sz="2000">
                <a:latin typeface="Calibri" charset="0"/>
                <a:sym typeface="Symbol" charset="0"/>
              </a:rPr>
              <a:t></a:t>
            </a:r>
            <a:r>
              <a:rPr lang="en-US" sz="2000" b="1">
                <a:latin typeface="Calibri" charset="0"/>
                <a:sym typeface="Symbol" charset="0"/>
              </a:rPr>
              <a:t> </a:t>
            </a:r>
            <a:r>
              <a:rPr lang="en-US" sz="2000">
                <a:latin typeface="Calibri" charset="0"/>
              </a:rPr>
              <a:t>Pollen production</a:t>
            </a:r>
          </a:p>
          <a:p>
            <a:pPr lvl="1"/>
            <a:r>
              <a:rPr lang="en-US" sz="2000">
                <a:latin typeface="Calibri" charset="0"/>
                <a:sym typeface="Symbol" charset="0"/>
              </a:rPr>
              <a:t> </a:t>
            </a:r>
            <a:r>
              <a:rPr lang="en-US" sz="2000">
                <a:latin typeface="Calibri" charset="0"/>
              </a:rPr>
              <a:t>Allergenicity of pollen</a:t>
            </a:r>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4300" y="2247900"/>
            <a:ext cx="39497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ontent Placeholder 2"/>
          <p:cNvSpPr txBox="1">
            <a:spLocks/>
          </p:cNvSpPr>
          <p:nvPr/>
        </p:nvSpPr>
        <p:spPr bwMode="auto">
          <a:xfrm>
            <a:off x="0" y="3429000"/>
            <a:ext cx="5181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r>
              <a:rPr lang="en-US" sz="2000" dirty="0">
                <a:latin typeface="Calibri" charset="0"/>
              </a:rPr>
              <a:t>Earlier onset of spring &amp; longer growing seasons </a:t>
            </a:r>
            <a:r>
              <a:rPr lang="en-US" sz="2000" dirty="0">
                <a:latin typeface="Calibri" charset="0"/>
                <a:sym typeface="Wingdings" charset="0"/>
              </a:rPr>
              <a:t> larger plants (e.g. </a:t>
            </a:r>
            <a:r>
              <a:rPr lang="en-US" sz="2000" dirty="0" err="1">
                <a:latin typeface="Calibri" charset="0"/>
                <a:sym typeface="Wingdings" charset="0"/>
              </a:rPr>
              <a:t>ragweeds</a:t>
            </a:r>
            <a:r>
              <a:rPr lang="en-US" sz="2000" dirty="0">
                <a:latin typeface="Calibri" charset="0"/>
                <a:sym typeface="Wingdings" charset="0"/>
              </a:rPr>
              <a:t>) that produce more pollen later in the fall</a:t>
            </a:r>
          </a:p>
          <a:p>
            <a:pPr>
              <a:spcBef>
                <a:spcPct val="20000"/>
              </a:spcBef>
              <a:buFont typeface="Arial" charset="0"/>
              <a:buChar char="•"/>
            </a:pPr>
            <a:r>
              <a:rPr lang="en-US" sz="2000" dirty="0">
                <a:latin typeface="Calibri" charset="0"/>
                <a:sym typeface="Wingdings" charset="0"/>
              </a:rPr>
              <a:t>More allergenic </a:t>
            </a:r>
            <a:r>
              <a:rPr lang="en-US" sz="2000" dirty="0" err="1">
                <a:latin typeface="Calibri" charset="0"/>
                <a:sym typeface="Wingdings" charset="0"/>
              </a:rPr>
              <a:t>spp</a:t>
            </a:r>
            <a:r>
              <a:rPr lang="en-US" sz="2000" dirty="0">
                <a:latin typeface="Calibri" charset="0"/>
                <a:sym typeface="Wingdings" charset="0"/>
              </a:rPr>
              <a:t> (e.g. oak &amp; hickory) will expand their distributions northward, thus replace less allergenic </a:t>
            </a:r>
            <a:r>
              <a:rPr lang="en-US" sz="2000" dirty="0" err="1">
                <a:latin typeface="Calibri" charset="0"/>
                <a:sym typeface="Wingdings" charset="0"/>
              </a:rPr>
              <a:t>spp</a:t>
            </a:r>
            <a:r>
              <a:rPr lang="en-US" sz="2000" dirty="0">
                <a:latin typeface="Calibri" charset="0"/>
                <a:sym typeface="Wingdings" charset="0"/>
              </a:rPr>
              <a:t> (e.g. pine, spruce)</a:t>
            </a:r>
          </a:p>
          <a:p>
            <a:pPr>
              <a:spcBef>
                <a:spcPct val="20000"/>
              </a:spcBef>
              <a:buFont typeface="Arial" charset="0"/>
              <a:buChar char="•"/>
            </a:pPr>
            <a:r>
              <a:rPr lang="en-US" sz="2000" dirty="0">
                <a:latin typeface="Calibri" charset="0"/>
                <a:sym typeface="Wingdings" charset="0"/>
              </a:rPr>
              <a:t>Mold growth is positively correlated w/ ambient T as well as heavy rainfall/flooding, so spore production will </a:t>
            </a:r>
            <a:r>
              <a:rPr lang="en-US" sz="2000" dirty="0">
                <a:latin typeface="Calibri" charset="0"/>
                <a:sym typeface="Symbol" charset="0"/>
              </a:rPr>
              <a:t> </a:t>
            </a:r>
            <a:r>
              <a:rPr lang="en-US" sz="2000" dirty="0" smtClean="0">
                <a:latin typeface="Calibri" charset="0"/>
                <a:sym typeface="Symbol" charset="0"/>
              </a:rPr>
              <a:t>with </a:t>
            </a:r>
            <a:r>
              <a:rPr lang="en-US" sz="2000" dirty="0">
                <a:latin typeface="Calibri" charset="0"/>
                <a:sym typeface="Symbol" charset="0"/>
              </a:rPr>
              <a:t>GCC</a:t>
            </a:r>
            <a:endParaRPr lang="en-US" sz="2000" dirty="0">
              <a:latin typeface="Calibri" charset="0"/>
            </a:endParaRPr>
          </a:p>
        </p:txBody>
      </p:sp>
    </p:spTree>
    <p:extLst>
      <p:ext uri="{BB962C8B-B14F-4D97-AF65-F5344CB8AC3E}">
        <p14:creationId xmlns:p14="http://schemas.microsoft.com/office/powerpoint/2010/main" val="3222570434"/>
      </p:ext>
    </p:extLst>
  </p:cSld>
  <p:clrMapOvr>
    <a:masterClrMapping/>
  </p:clrMapOvr>
  <p:transition xmlns:p14="http://schemas.microsoft.com/office/powerpoint/2010/mai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3"/>
            <a:ext cx="9144000" cy="689831"/>
          </a:xfrm>
        </p:spPr>
        <p:txBody>
          <a:bodyPr>
            <a:normAutofit/>
          </a:bodyPr>
          <a:lstStyle/>
          <a:p>
            <a:r>
              <a:rPr lang="en-US" sz="2800" dirty="0" smtClean="0"/>
              <a:t>Climate Change Increases Toxicity of Poisonous Plants</a:t>
            </a:r>
            <a:endParaRPr lang="en-US" sz="2800" dirty="0"/>
          </a:p>
        </p:txBody>
      </p:sp>
      <p:sp>
        <p:nvSpPr>
          <p:cNvPr id="3" name="Content Placeholder 2"/>
          <p:cNvSpPr>
            <a:spLocks noGrp="1"/>
          </p:cNvSpPr>
          <p:nvPr>
            <p:ph idx="1"/>
          </p:nvPr>
        </p:nvSpPr>
        <p:spPr>
          <a:xfrm>
            <a:off x="0" y="786189"/>
            <a:ext cx="9144000" cy="6071811"/>
          </a:xfrm>
        </p:spPr>
        <p:txBody>
          <a:bodyPr>
            <a:normAutofit/>
          </a:bodyPr>
          <a:lstStyle/>
          <a:p>
            <a:r>
              <a:rPr lang="en-US" sz="2000" dirty="0" smtClean="0"/>
              <a:t>Biomass and toxicity of poisonous plants in the sumac family (Family </a:t>
            </a:r>
            <a:r>
              <a:rPr lang="en-US" sz="2000" dirty="0" err="1" smtClean="0"/>
              <a:t>Anacardiaceae</a:t>
            </a:r>
            <a:r>
              <a:rPr lang="en-US" sz="2000" dirty="0" smtClean="0"/>
              <a:t>, </a:t>
            </a:r>
            <a:r>
              <a:rPr lang="en-US" sz="2000" i="1" dirty="0" err="1" smtClean="0"/>
              <a:t>Toxicodendron</a:t>
            </a:r>
            <a:r>
              <a:rPr lang="en-US" sz="2000" dirty="0" smtClean="0"/>
              <a:t> spp.) have been shown to increase with elevated atmospheric CO</a:t>
            </a:r>
            <a:r>
              <a:rPr lang="en-US" sz="2000" baseline="-25000" dirty="0" smtClean="0"/>
              <a:t>2</a:t>
            </a:r>
            <a:endParaRPr lang="en-US" sz="2000" dirty="0" smtClean="0"/>
          </a:p>
          <a:p>
            <a:pPr lvl="1"/>
            <a:r>
              <a:rPr lang="en-US" sz="2000" dirty="0" smtClean="0"/>
              <a:t>Increased photosynthesis, water use efficiency, growth, population biomass, increased allergenic form of </a:t>
            </a:r>
            <a:r>
              <a:rPr lang="en-US" sz="2000" u="sng" dirty="0" err="1" smtClean="0"/>
              <a:t>urushiol</a:t>
            </a:r>
            <a:endParaRPr lang="en-US" sz="2000" u="sng" dirty="0" smtClean="0"/>
          </a:p>
          <a:p>
            <a:pPr lvl="1"/>
            <a:r>
              <a:rPr lang="en-US" sz="1600" dirty="0">
                <a:hlinkClick r:id="rId3"/>
              </a:rPr>
              <a:t>http://www.pnas.org/content/103/24/</a:t>
            </a:r>
            <a:r>
              <a:rPr lang="en-US" sz="1600" dirty="0" smtClean="0">
                <a:hlinkClick r:id="rId3"/>
              </a:rPr>
              <a:t>9086</a:t>
            </a:r>
            <a:endParaRPr lang="en-US" sz="1600" dirty="0" smtClean="0"/>
          </a:p>
          <a:p>
            <a:r>
              <a:rPr lang="en-US" sz="2000" dirty="0" err="1" smtClean="0"/>
              <a:t>Urushiol</a:t>
            </a:r>
            <a:r>
              <a:rPr lang="en-US" sz="2000" dirty="0" smtClean="0"/>
              <a:t> is active (oily) compound that causes severe allergic reaction</a:t>
            </a:r>
          </a:p>
          <a:p>
            <a:r>
              <a:rPr lang="en-US" sz="2000" dirty="0" smtClean="0"/>
              <a:t>Poisonous plants: overview and U.S. </a:t>
            </a:r>
            <a:r>
              <a:rPr lang="en-US" sz="2000" dirty="0"/>
              <a:t>g</a:t>
            </a:r>
            <a:r>
              <a:rPr lang="en-US" sz="2000" dirty="0" smtClean="0"/>
              <a:t>eographic distribution</a:t>
            </a:r>
          </a:p>
          <a:p>
            <a:pPr lvl="1"/>
            <a:r>
              <a:rPr lang="en-US" sz="1600" dirty="0">
                <a:hlinkClick r:id="rId4"/>
              </a:rPr>
              <a:t>http://www.cdc.gov/niosh/topics/plants</a:t>
            </a:r>
            <a:r>
              <a:rPr lang="en-US" sz="1600" dirty="0" smtClean="0">
                <a:hlinkClick r:id="rId4"/>
              </a:rPr>
              <a:t>/</a:t>
            </a:r>
            <a:endParaRPr lang="en-US" sz="1600" dirty="0" smtClean="0"/>
          </a:p>
          <a:p>
            <a:endParaRPr lang="en-US" sz="3200" dirty="0"/>
          </a:p>
        </p:txBody>
      </p:sp>
      <p:pic>
        <p:nvPicPr>
          <p:cNvPr id="4" name="Picture 3" descr="princ_rm_photo_of_poison_ivy_oak_and_suma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55" y="3725415"/>
            <a:ext cx="4610045" cy="3132586"/>
          </a:xfrm>
          <a:prstGeom prst="rect">
            <a:avLst/>
          </a:prstGeom>
        </p:spPr>
      </p:pic>
      <p:pic>
        <p:nvPicPr>
          <p:cNvPr id="5" name="Picture 4" descr="220px-Urushiol.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659" y="4303469"/>
            <a:ext cx="2272626" cy="2365597"/>
          </a:xfrm>
          <a:prstGeom prst="rect">
            <a:avLst/>
          </a:prstGeom>
        </p:spPr>
      </p:pic>
    </p:spTree>
    <p:extLst>
      <p:ext uri="{BB962C8B-B14F-4D97-AF65-F5344CB8AC3E}">
        <p14:creationId xmlns:p14="http://schemas.microsoft.com/office/powerpoint/2010/main" val="1303295855"/>
      </p:ext>
    </p:extLst>
  </p:cSld>
  <p:clrMapOvr>
    <a:masterClrMapping/>
  </p:clrMapOvr>
  <p:transition xmlns:p14="http://schemas.microsoft.com/office/powerpoint/2010/mai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81"/>
            <a:ext cx="9144000" cy="6855757"/>
          </a:xfrm>
          <a:prstGeom prst="rect">
            <a:avLst/>
          </a:prstGeom>
        </p:spPr>
      </p:pic>
      <p:sp>
        <p:nvSpPr>
          <p:cNvPr id="3" name="Content Placeholder 2"/>
          <p:cNvSpPr>
            <a:spLocks noGrp="1"/>
          </p:cNvSpPr>
          <p:nvPr>
            <p:ph idx="1"/>
          </p:nvPr>
        </p:nvSpPr>
        <p:spPr>
          <a:xfrm>
            <a:off x="0" y="3128776"/>
            <a:ext cx="9144000" cy="3729224"/>
          </a:xfrm>
        </p:spPr>
        <p:txBody>
          <a:bodyPr>
            <a:normAutofit/>
          </a:bodyPr>
          <a:lstStyle/>
          <a:p>
            <a:pPr marL="0" indent="0" algn="ctr">
              <a:buNone/>
            </a:pPr>
            <a:r>
              <a:rPr lang="en-US" sz="4000" i="1" dirty="0" smtClean="0">
                <a:solidFill>
                  <a:schemeClr val="bg1"/>
                </a:solidFill>
                <a:effectLst>
                  <a:outerShdw blurRad="50800" dist="38100" dir="2700000" algn="tl" rotWithShape="0">
                    <a:prstClr val="black">
                      <a:alpha val="40000"/>
                    </a:prstClr>
                  </a:outerShdw>
                </a:effectLst>
              </a:rPr>
              <a:t>"We can't solve problems by using the same kind of thinking we used when we created them.</a:t>
            </a:r>
            <a:r>
              <a:rPr lang="en-US" sz="4000" dirty="0" smtClean="0">
                <a:solidFill>
                  <a:schemeClr val="bg1"/>
                </a:solidFill>
                <a:effectLst>
                  <a:outerShdw blurRad="50800" dist="38100" dir="2700000" algn="tl" rotWithShape="0">
                    <a:prstClr val="black">
                      <a:alpha val="40000"/>
                    </a:prstClr>
                  </a:outerShdw>
                </a:effectLst>
              </a:rPr>
              <a:t>" </a:t>
            </a:r>
          </a:p>
          <a:p>
            <a:pPr marL="0" indent="0">
              <a:buNone/>
            </a:pPr>
            <a:r>
              <a:rPr lang="en-US" sz="4000" dirty="0" smtClean="0">
                <a:solidFill>
                  <a:schemeClr val="bg1"/>
                </a:solidFill>
              </a:rPr>
              <a:t>	</a:t>
            </a:r>
            <a:r>
              <a:rPr lang="en-US" sz="3200" dirty="0" smtClean="0">
                <a:solidFill>
                  <a:schemeClr val="bg1"/>
                </a:solidFill>
              </a:rPr>
              <a:t>- Albert Einstein</a:t>
            </a:r>
            <a:endParaRPr lang="en-US" sz="3200" dirty="0">
              <a:solidFill>
                <a:schemeClr val="bg1"/>
              </a:solidFill>
            </a:endParaRPr>
          </a:p>
        </p:txBody>
      </p:sp>
    </p:spTree>
    <p:extLst>
      <p:ext uri="{BB962C8B-B14F-4D97-AF65-F5344CB8AC3E}">
        <p14:creationId xmlns:p14="http://schemas.microsoft.com/office/powerpoint/2010/main" val="1469750862"/>
      </p:ext>
    </p:extLst>
  </p:cSld>
  <p:clrMapOvr>
    <a:masterClrMapping/>
  </p:clrMapOvr>
  <p:transition xmlns:p14="http://schemas.microsoft.com/office/powerpoint/2010/mai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0" y="0"/>
            <a:ext cx="9144000" cy="635000"/>
          </a:xfrm>
        </p:spPr>
        <p:txBody>
          <a:bodyPr>
            <a:normAutofit fontScale="90000"/>
          </a:bodyPr>
          <a:lstStyle/>
          <a:p>
            <a:r>
              <a:rPr lang="en-US" sz="3600" dirty="0" smtClean="0">
                <a:ea typeface="ＭＳ Ｐゴシック" charset="-128"/>
              </a:rPr>
              <a:t>Climate Warming Predictions</a:t>
            </a:r>
          </a:p>
        </p:txBody>
      </p:sp>
      <p:sp>
        <p:nvSpPr>
          <p:cNvPr id="17410" name="Rectangle 3"/>
          <p:cNvSpPr>
            <a:spLocks noGrp="1"/>
          </p:cNvSpPr>
          <p:nvPr>
            <p:ph type="body" idx="1"/>
          </p:nvPr>
        </p:nvSpPr>
        <p:spPr>
          <a:xfrm>
            <a:off x="0" y="635000"/>
            <a:ext cx="9144000" cy="6223000"/>
          </a:xfrm>
        </p:spPr>
        <p:txBody>
          <a:bodyPr>
            <a:normAutofit lnSpcReduction="10000"/>
          </a:bodyPr>
          <a:lstStyle/>
          <a:p>
            <a:pPr>
              <a:lnSpc>
                <a:spcPct val="90000"/>
              </a:lnSpc>
            </a:pPr>
            <a:r>
              <a:rPr lang="en-US" sz="3200" dirty="0" smtClean="0">
                <a:ea typeface="ＭＳ Ｐゴシック" charset="-128"/>
              </a:rPr>
              <a:t>Over past 100 yrs., global mean T has </a:t>
            </a:r>
            <a:r>
              <a:rPr lang="en-US" sz="3200" dirty="0" smtClean="0">
                <a:ea typeface="ＭＳ Ｐゴシック" charset="-128"/>
                <a:sym typeface="Symbol" pitchFamily="18" charset="2"/>
              </a:rPr>
              <a:t> </a:t>
            </a:r>
            <a:r>
              <a:rPr lang="en-US" sz="3200" dirty="0" smtClean="0">
                <a:ea typeface="ＭＳ Ｐゴシック" charset="-128"/>
              </a:rPr>
              <a:t>0.6</a:t>
            </a:r>
            <a:r>
              <a:rPr lang="en-US" sz="3200" dirty="0" smtClean="0">
                <a:ea typeface="ＭＳ Ｐゴシック" charset="-128"/>
                <a:sym typeface="Symbol" pitchFamily="18" charset="2"/>
              </a:rPr>
              <a:t></a:t>
            </a:r>
            <a:r>
              <a:rPr lang="en-US" sz="3200" dirty="0" smtClean="0">
                <a:ea typeface="ＭＳ Ｐゴシック" charset="-128"/>
              </a:rPr>
              <a:t>C </a:t>
            </a:r>
          </a:p>
          <a:p>
            <a:pPr>
              <a:lnSpc>
                <a:spcPct val="90000"/>
              </a:lnSpc>
            </a:pPr>
            <a:r>
              <a:rPr lang="en-US" sz="3200" dirty="0" smtClean="0">
                <a:ea typeface="ＭＳ Ｐゴシック" charset="-128"/>
              </a:rPr>
              <a:t>IPCC (Intergovernmental Panel on Climate Change) 2007 AR4 (4</a:t>
            </a:r>
            <a:r>
              <a:rPr lang="en-US" sz="3200" baseline="30000" dirty="0" smtClean="0">
                <a:ea typeface="ＭＳ Ｐゴシック" charset="-128"/>
              </a:rPr>
              <a:t>th</a:t>
            </a:r>
            <a:r>
              <a:rPr lang="en-US" sz="3200" dirty="0" smtClean="0">
                <a:ea typeface="ＭＳ Ｐゴシック" charset="-128"/>
              </a:rPr>
              <a:t> Assessment Report) provides projections for 2100   </a:t>
            </a:r>
            <a:r>
              <a:rPr lang="en-US" sz="2400" dirty="0" smtClean="0">
                <a:ea typeface="ＭＳ Ｐゴシック" charset="-128"/>
                <a:hlinkClick r:id="rId3"/>
              </a:rPr>
              <a:t>http://www.ipcc.ch/index.htm</a:t>
            </a:r>
            <a:endParaRPr lang="en-US" sz="2400" dirty="0" smtClean="0">
              <a:ea typeface="ＭＳ Ｐゴシック" charset="-128"/>
            </a:endParaRPr>
          </a:p>
          <a:p>
            <a:pPr lvl="1">
              <a:lnSpc>
                <a:spcPct val="90000"/>
              </a:lnSpc>
            </a:pPr>
            <a:r>
              <a:rPr lang="en-US" sz="2400" dirty="0" smtClean="0">
                <a:ea typeface="ＭＳ Ｐゴシック" charset="-128"/>
              </a:rPr>
              <a:t>AR5 (5</a:t>
            </a:r>
            <a:r>
              <a:rPr lang="en-US" sz="2400" baseline="30000" dirty="0" smtClean="0">
                <a:ea typeface="ＭＳ Ｐゴシック" charset="-128"/>
              </a:rPr>
              <a:t>th</a:t>
            </a:r>
            <a:r>
              <a:rPr lang="en-US" sz="2400" dirty="0" smtClean="0">
                <a:ea typeface="ＭＳ Ｐゴシック" charset="-128"/>
              </a:rPr>
              <a:t> Assessment Report) currently </a:t>
            </a:r>
            <a:r>
              <a:rPr lang="en-US" sz="2400" dirty="0" smtClean="0">
                <a:ea typeface="ＭＳ Ｐゴシック" charset="-128"/>
              </a:rPr>
              <a:t>in final stages</a:t>
            </a:r>
            <a:endParaRPr lang="en-US" sz="2400" dirty="0" smtClean="0">
              <a:ea typeface="ＭＳ Ｐゴシック" charset="-128"/>
            </a:endParaRPr>
          </a:p>
          <a:p>
            <a:pPr>
              <a:lnSpc>
                <a:spcPct val="90000"/>
              </a:lnSpc>
            </a:pPr>
            <a:r>
              <a:rPr lang="en-US" sz="2800" dirty="0" smtClean="0">
                <a:ea typeface="ＭＳ Ｐゴシック" charset="-128"/>
              </a:rPr>
              <a:t>Mean surface </a:t>
            </a:r>
            <a:r>
              <a:rPr lang="en-US" sz="2800" dirty="0" smtClean="0">
                <a:ea typeface="ＭＳ Ｐゴシック" charset="-128"/>
              </a:rPr>
              <a:t>temperature </a:t>
            </a:r>
            <a:r>
              <a:rPr lang="en-US" sz="2800" dirty="0" smtClean="0">
                <a:ea typeface="ＭＳ Ｐゴシック" charset="-128"/>
              </a:rPr>
              <a:t>likely to </a:t>
            </a:r>
            <a:r>
              <a:rPr lang="en-US" sz="2800" dirty="0" smtClean="0">
                <a:ea typeface="ＭＳ Ｐゴシック" charset="-128"/>
                <a:sym typeface="Symbol" pitchFamily="18" charset="2"/>
              </a:rPr>
              <a:t> </a:t>
            </a:r>
            <a:r>
              <a:rPr lang="en-US" sz="2800" dirty="0" smtClean="0">
                <a:ea typeface="ＭＳ Ｐゴシック" charset="-128"/>
              </a:rPr>
              <a:t>2 - 11.5°F (1.1 - 6.4°C)</a:t>
            </a:r>
            <a:r>
              <a:rPr lang="en-US" sz="2800" dirty="0" smtClean="0">
                <a:ea typeface="ＭＳ Ｐゴシック" charset="-128"/>
                <a:sym typeface="Symbol" pitchFamily="18" charset="2"/>
              </a:rPr>
              <a:t> depending on emission scenario</a:t>
            </a:r>
          </a:p>
          <a:p>
            <a:pPr>
              <a:lnSpc>
                <a:spcPct val="90000"/>
              </a:lnSpc>
            </a:pPr>
            <a:r>
              <a:rPr lang="en-US" sz="2800" dirty="0" smtClean="0">
                <a:ea typeface="ＭＳ Ｐゴシック" charset="-128"/>
                <a:sym typeface="Symbol" pitchFamily="18" charset="2"/>
              </a:rPr>
              <a:t>Warming will be unevenly distributed in space</a:t>
            </a:r>
          </a:p>
          <a:p>
            <a:pPr lvl="1">
              <a:lnSpc>
                <a:spcPct val="110000"/>
              </a:lnSpc>
            </a:pPr>
            <a:r>
              <a:rPr lang="en-US" sz="2400" dirty="0" smtClean="0">
                <a:ea typeface="ＭＳ Ｐゴシック" charset="-128"/>
              </a:rPr>
              <a:t>Land areas will warm more than oceans in part due to water's ability to store heat.</a:t>
            </a:r>
          </a:p>
          <a:p>
            <a:pPr lvl="1">
              <a:lnSpc>
                <a:spcPct val="110000"/>
              </a:lnSpc>
            </a:pPr>
            <a:r>
              <a:rPr lang="en-US" sz="2400" dirty="0" smtClean="0">
                <a:ea typeface="ＭＳ Ｐゴシック" charset="-128"/>
              </a:rPr>
              <a:t>Hi latitudes will warm more than low latitudes in part due to positive feedback effects from melting ice.</a:t>
            </a:r>
          </a:p>
          <a:p>
            <a:r>
              <a:rPr lang="en-US" dirty="0" smtClean="0">
                <a:ea typeface="ＭＳ Ｐゴシック" charset="-128"/>
                <a:sym typeface="Symbol" pitchFamily="18" charset="2"/>
              </a:rPr>
              <a:t>Warming will differ by seasons with winters warming more than summers in most places</a:t>
            </a:r>
          </a:p>
        </p:txBody>
      </p:sp>
    </p:spTree>
    <p:extLst>
      <p:ext uri="{BB962C8B-B14F-4D97-AF65-F5344CB8AC3E}">
        <p14:creationId xmlns:p14="http://schemas.microsoft.com/office/powerpoint/2010/main" val="1629963354"/>
      </p:ext>
    </p:extLst>
  </p:cSld>
  <p:clrMapOvr>
    <a:masterClrMapping/>
  </p:clrMapOvr>
  <p:transition xmlns:p14="http://schemas.microsoft.com/office/powerpoint/2010/mai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p:cNvSpPr>
          <p:nvPr>
            <p:ph type="body" idx="1"/>
          </p:nvPr>
        </p:nvSpPr>
        <p:spPr>
          <a:xfrm>
            <a:off x="0" y="685800"/>
            <a:ext cx="9144000" cy="6172200"/>
          </a:xfrm>
        </p:spPr>
        <p:txBody>
          <a:bodyPr>
            <a:normAutofit/>
          </a:bodyPr>
          <a:lstStyle/>
          <a:p>
            <a:r>
              <a:rPr lang="en-US" dirty="0"/>
              <a:t>Will populations be able to survive to reproduce in a rapidly changing environments?</a:t>
            </a:r>
          </a:p>
          <a:p>
            <a:pPr lvl="1"/>
            <a:r>
              <a:rPr lang="en-US" dirty="0" smtClean="0">
                <a:ea typeface="ＭＳ Ｐゴシック" charset="-128"/>
              </a:rPr>
              <a:t>In </a:t>
            </a:r>
            <a:r>
              <a:rPr lang="en-US" dirty="0" smtClean="0">
                <a:ea typeface="ＭＳ Ｐゴシック" charset="-128"/>
              </a:rPr>
              <a:t>21</a:t>
            </a:r>
            <a:r>
              <a:rPr lang="en-US" baseline="30000" dirty="0" smtClean="0">
                <a:ea typeface="ＭＳ Ｐゴシック" charset="-128"/>
              </a:rPr>
              <a:t>st</a:t>
            </a:r>
            <a:r>
              <a:rPr lang="en-US" dirty="0" smtClean="0">
                <a:ea typeface="ＭＳ Ｐゴシック" charset="-128"/>
              </a:rPr>
              <a:t> C., avg. rate of warming very likely to be more than 2x as fast as in 20</a:t>
            </a:r>
            <a:r>
              <a:rPr lang="en-US" baseline="30000" dirty="0" smtClean="0">
                <a:ea typeface="ＭＳ Ｐゴシック" charset="-128"/>
              </a:rPr>
              <a:t>th</a:t>
            </a:r>
            <a:r>
              <a:rPr lang="en-US" dirty="0" smtClean="0">
                <a:ea typeface="ＭＳ Ｐゴシック" charset="-128"/>
              </a:rPr>
              <a:t> C.</a:t>
            </a:r>
          </a:p>
          <a:p>
            <a:pPr lvl="1"/>
            <a:r>
              <a:rPr lang="en-US" dirty="0" smtClean="0">
                <a:ea typeface="ＭＳ Ｐゴシック" charset="-128"/>
              </a:rPr>
              <a:t>More than 50% of all extant </a:t>
            </a:r>
            <a:r>
              <a:rPr lang="en-US" dirty="0" smtClean="0">
                <a:ea typeface="ＭＳ Ｐゴシック" charset="-128"/>
              </a:rPr>
              <a:t>species will </a:t>
            </a:r>
            <a:r>
              <a:rPr lang="en-US" dirty="0" smtClean="0">
                <a:ea typeface="ＭＳ Ｐゴシック" charset="-128"/>
              </a:rPr>
              <a:t>be extirpated or extinct by the end of 21</a:t>
            </a:r>
            <a:r>
              <a:rPr lang="en-US" baseline="30000" dirty="0" smtClean="0">
                <a:ea typeface="ＭＳ Ｐゴシック" charset="-128"/>
              </a:rPr>
              <a:t>st</a:t>
            </a:r>
            <a:r>
              <a:rPr lang="en-US" dirty="0" smtClean="0">
                <a:ea typeface="ＭＳ Ｐゴシック" charset="-128"/>
              </a:rPr>
              <a:t> C</a:t>
            </a:r>
            <a:r>
              <a:rPr lang="en-US" dirty="0" smtClean="0">
                <a:ea typeface="ＭＳ Ｐゴシック" charset="-128"/>
              </a:rPr>
              <a:t>.</a:t>
            </a:r>
          </a:p>
          <a:p>
            <a:pPr marL="274637" lvl="1" indent="0">
              <a:buNone/>
            </a:pPr>
            <a:endParaRPr lang="en-US" dirty="0" smtClean="0">
              <a:ea typeface="ＭＳ Ｐゴシック" charset="-128"/>
            </a:endParaRPr>
          </a:p>
          <a:p>
            <a:r>
              <a:rPr lang="en-US" dirty="0" smtClean="0">
                <a:ea typeface="ＭＳ Ｐゴシック" charset="-128"/>
              </a:rPr>
              <a:t>What biological evidence do we have that GCC has already impacted species?</a:t>
            </a:r>
          </a:p>
          <a:p>
            <a:pPr lvl="1"/>
            <a:endParaRPr lang="en-US" dirty="0" smtClean="0">
              <a:ea typeface="ＭＳ Ｐゴシック" charset="-128"/>
            </a:endParaRPr>
          </a:p>
          <a:p>
            <a:pPr lvl="1"/>
            <a:endParaRPr lang="en-US" dirty="0" smtClean="0">
              <a:ea typeface="ＭＳ Ｐゴシック" charset="-128"/>
            </a:endParaRPr>
          </a:p>
        </p:txBody>
      </p:sp>
    </p:spTree>
    <p:extLst>
      <p:ext uri="{BB962C8B-B14F-4D97-AF65-F5344CB8AC3E}">
        <p14:creationId xmlns:p14="http://schemas.microsoft.com/office/powerpoint/2010/main" val="3458087077"/>
      </p:ext>
    </p:extLst>
  </p:cSld>
  <p:clrMapOvr>
    <a:masterClrMapping/>
  </p:clrMapOvr>
  <p:transition xmlns:p14="http://schemas.microsoft.com/office/powerpoint/2010/mai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a:xfrm>
            <a:off x="0" y="0"/>
            <a:ext cx="9144000" cy="990600"/>
          </a:xfrm>
        </p:spPr>
        <p:txBody>
          <a:bodyPr/>
          <a:lstStyle/>
          <a:p>
            <a:r>
              <a:rPr lang="en-US" smtClean="0">
                <a:ea typeface="ＭＳ Ｐゴシック" charset="-128"/>
              </a:rPr>
              <a:t>IPCC AR4 (2007)</a:t>
            </a:r>
          </a:p>
        </p:txBody>
      </p:sp>
      <p:sp>
        <p:nvSpPr>
          <p:cNvPr id="21506" name="Rectangle 3"/>
          <p:cNvSpPr>
            <a:spLocks noGrp="1"/>
          </p:cNvSpPr>
          <p:nvPr>
            <p:ph type="body" idx="1"/>
          </p:nvPr>
        </p:nvSpPr>
        <p:spPr>
          <a:xfrm>
            <a:off x="0" y="990600"/>
            <a:ext cx="9144000" cy="5867400"/>
          </a:xfrm>
        </p:spPr>
        <p:txBody>
          <a:bodyPr/>
          <a:lstStyle/>
          <a:p>
            <a:pPr marL="342900" lvl="1" indent="-342900">
              <a:buFont typeface="Arial" pitchFamily="34" charset="0"/>
              <a:buChar char="•"/>
            </a:pPr>
            <a:r>
              <a:rPr lang="en-US" dirty="0" smtClean="0">
                <a:ea typeface="ＭＳ Ｐゴシック" charset="-128"/>
              </a:rPr>
              <a:t>Assess extent to which recent observed changes in natural biological systems have been caused by climate change</a:t>
            </a:r>
          </a:p>
          <a:p>
            <a:pPr marL="742950" lvl="2" indent="-342900"/>
            <a:r>
              <a:rPr lang="en-US" dirty="0" smtClean="0">
                <a:ea typeface="ＭＳ Ｐゴシック" charset="-128"/>
              </a:rPr>
              <a:t>Significant impact of global warming is discernable in animal &amp; plant populations</a:t>
            </a:r>
          </a:p>
          <a:p>
            <a:pPr marL="742950" lvl="2" indent="-342900"/>
            <a:r>
              <a:rPr lang="en-US" dirty="0" smtClean="0">
                <a:ea typeface="ＭＳ Ｐゴシック" charset="-128"/>
              </a:rPr>
              <a:t>More than 89% (25,810) accounts of biological changes have occurred in direction predicted in response to GCC</a:t>
            </a:r>
          </a:p>
          <a:p>
            <a:pPr marL="1200150" lvl="3" indent="-342900"/>
            <a:r>
              <a:rPr lang="en-US" sz="2800" dirty="0" smtClean="0">
                <a:latin typeface="Calibri"/>
                <a:ea typeface="ＭＳ Ｐゴシック" charset="-128"/>
                <a:cs typeface="Calibri"/>
              </a:rPr>
              <a:t>Most of these changes are </a:t>
            </a:r>
            <a:r>
              <a:rPr lang="en-US" sz="2800" dirty="0" err="1" smtClean="0">
                <a:latin typeface="Calibri"/>
                <a:ea typeface="ＭＳ Ｐゴシック" charset="-128"/>
                <a:cs typeface="Calibri"/>
              </a:rPr>
              <a:t>phenological</a:t>
            </a:r>
            <a:r>
              <a:rPr lang="en-US" sz="2800" dirty="0" smtClean="0">
                <a:latin typeface="Calibri"/>
                <a:ea typeface="ＭＳ Ｐゴシック" charset="-128"/>
                <a:cs typeface="Calibri"/>
              </a:rPr>
              <a:t>…</a:t>
            </a:r>
          </a:p>
          <a:p>
            <a:pPr marL="342900" lvl="1" indent="-342900">
              <a:buFont typeface="Arial" pitchFamily="34" charset="0"/>
              <a:buChar char="•"/>
            </a:pPr>
            <a:endParaRPr lang="en-US" dirty="0" smtClean="0">
              <a:ea typeface="ＭＳ Ｐゴシック" charset="-128"/>
            </a:endParaRPr>
          </a:p>
          <a:p>
            <a:endParaRPr lang="en-US" dirty="0" smtClean="0">
              <a:ea typeface="ＭＳ Ｐゴシック" charset="-128"/>
            </a:endParaRPr>
          </a:p>
        </p:txBody>
      </p:sp>
    </p:spTree>
    <p:extLst>
      <p:ext uri="{BB962C8B-B14F-4D97-AF65-F5344CB8AC3E}">
        <p14:creationId xmlns:p14="http://schemas.microsoft.com/office/powerpoint/2010/main" val="2820830213"/>
      </p:ext>
    </p:extLst>
  </p:cSld>
  <p:clrMapOvr>
    <a:masterClrMapping/>
  </p:clrMapOvr>
  <p:transition xmlns:p14="http://schemas.microsoft.com/office/powerpoint/2010/mai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7321</TotalTime>
  <Words>3789</Words>
  <Application>Microsoft Macintosh PowerPoint</Application>
  <PresentationFormat>On-screen Show (4:3)</PresentationFormat>
  <Paragraphs>323</Paragraphs>
  <Slides>64</Slides>
  <Notes>17</Notes>
  <HiddenSlides>0</HiddenSlides>
  <MMClips>1</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Essential</vt:lpstr>
      <vt:lpstr>Evolution &amp; climate change</vt:lpstr>
      <vt:lpstr>Anthropogenic Origin</vt:lpstr>
      <vt:lpstr>Many Lines of Evidence in Consensus </vt:lpstr>
      <vt:lpstr>PowerPoint Presentation</vt:lpstr>
      <vt:lpstr>PowerPoint Presentation</vt:lpstr>
      <vt:lpstr>PowerPoint Presentation</vt:lpstr>
      <vt:lpstr>Climate Warming Predictions</vt:lpstr>
      <vt:lpstr>PowerPoint Presentation</vt:lpstr>
      <vt:lpstr>IPCC AR4 (2007)</vt:lpstr>
      <vt:lpstr>International Union for Conservation Nature (IUCN)</vt:lpstr>
      <vt:lpstr>PowerPoint Presentation</vt:lpstr>
      <vt:lpstr>PowerPoint Presentation</vt:lpstr>
      <vt:lpstr>PowerPoint Presentation</vt:lpstr>
      <vt:lpstr>Climate Change Susceptibility Traits</vt:lpstr>
      <vt:lpstr>PowerPoint Presentation</vt:lpstr>
      <vt:lpstr>Narrow Environmental Tolerances</vt:lpstr>
      <vt:lpstr>Genetic Variation</vt:lpstr>
      <vt:lpstr>How much genetic change is needed?</vt:lpstr>
      <vt:lpstr>Phenology</vt:lpstr>
      <vt:lpstr>Examples of Historical Spring Indicators</vt:lpstr>
      <vt:lpstr>PowerPoint Presentation</vt:lpstr>
      <vt:lpstr>Marine Food Webs</vt:lpstr>
      <vt:lpstr>PowerPoint Presentation</vt:lpstr>
      <vt:lpstr>Long-distance Migrants</vt:lpstr>
      <vt:lpstr>Hibernators</vt:lpstr>
      <vt:lpstr>The Impact of Phenology</vt:lpstr>
      <vt:lpstr>Oceans</vt:lpstr>
      <vt:lpstr>Increase in Atmospheric CO2</vt:lpstr>
      <vt:lpstr>CO2 and Mass Extinction</vt:lpstr>
      <vt:lpstr>A Sixth Mass Extinction?</vt:lpstr>
      <vt:lpstr> </vt:lpstr>
      <vt:lpstr>PowerPoint Presentation</vt:lpstr>
      <vt:lpstr>PowerPoint Presentation</vt:lpstr>
      <vt:lpstr>PowerPoint Presentation</vt:lpstr>
      <vt:lpstr>PowerPoint Presentation</vt:lpstr>
      <vt:lpstr>PowerPoint Presentation</vt:lpstr>
      <vt:lpstr>PowerPoint Presentation</vt:lpstr>
      <vt:lpstr>The Marine Calcifiers</vt:lpstr>
      <vt:lpstr>PowerPoint Presentation</vt:lpstr>
      <vt:lpstr>PowerPoint Presentation</vt:lpstr>
      <vt:lpstr>PowerPoint Presentation</vt:lpstr>
      <vt:lpstr>Fishery Impacts of Ocean Acidification</vt:lpstr>
      <vt:lpstr>PowerPoint Presentation</vt:lpstr>
      <vt:lpstr>Acidification Effects – Unpredictable (at best)</vt:lpstr>
      <vt:lpstr>Ocean Acidification (cont’d.)</vt:lpstr>
      <vt:lpstr>PowerPoint Presentation</vt:lpstr>
      <vt:lpstr>Other impacts</vt:lpstr>
      <vt:lpstr>Hypoxic Zones: “Dead Zones”</vt:lpstr>
      <vt:lpstr>PowerPoint Presentation</vt:lpstr>
      <vt:lpstr>Harmful algal blooms increase in frequency &amp; size</vt:lpstr>
      <vt:lpstr>Biological Impacts of Increased Storm Intensity </vt:lpstr>
      <vt:lpstr>PowerPoint Presentation</vt:lpstr>
      <vt:lpstr>Drought in the Amazon</vt:lpstr>
      <vt:lpstr>PowerPoint Presentation</vt:lpstr>
      <vt:lpstr>Overview: Climate Change &amp; Human Health</vt:lpstr>
      <vt:lpstr>PowerPoint Presentation</vt:lpstr>
      <vt:lpstr>PowerPoint Presentation</vt:lpstr>
      <vt:lpstr>GCC and the Rapid Rise of VBZD</vt:lpstr>
      <vt:lpstr>Dengue Fever</vt:lpstr>
      <vt:lpstr>Malaria</vt:lpstr>
      <vt:lpstr>Respiratory Problems</vt:lpstr>
      <vt:lpstr>Aeroallergens</vt:lpstr>
      <vt:lpstr>Climate Change Increases Toxicity of Poisonous Plants</vt:lpstr>
      <vt:lpstr>PowerPoint Presentation</vt:lpstr>
    </vt:vector>
  </TitlesOfParts>
  <Company>CSU East Bay - Biology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Caron Inouye</dc:creator>
  <cp:lastModifiedBy>Caron Inouye</cp:lastModifiedBy>
  <cp:revision>339</cp:revision>
  <dcterms:created xsi:type="dcterms:W3CDTF">2011-06-16T02:19:34Z</dcterms:created>
  <dcterms:modified xsi:type="dcterms:W3CDTF">2013-07-19T09:22:18Z</dcterms:modified>
</cp:coreProperties>
</file>