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38"/>
  </p:notesMasterIdLst>
  <p:sldIdLst>
    <p:sldId id="256" r:id="rId2"/>
    <p:sldId id="268" r:id="rId3"/>
    <p:sldId id="304" r:id="rId4"/>
    <p:sldId id="344" r:id="rId5"/>
    <p:sldId id="345" r:id="rId6"/>
    <p:sldId id="305" r:id="rId7"/>
    <p:sldId id="297" r:id="rId8"/>
    <p:sldId id="296" r:id="rId9"/>
    <p:sldId id="298" r:id="rId10"/>
    <p:sldId id="302" r:id="rId11"/>
    <p:sldId id="308" r:id="rId12"/>
    <p:sldId id="310" r:id="rId13"/>
    <p:sldId id="311" r:id="rId14"/>
    <p:sldId id="299" r:id="rId15"/>
    <p:sldId id="300" r:id="rId16"/>
    <p:sldId id="301" r:id="rId17"/>
    <p:sldId id="313" r:id="rId18"/>
    <p:sldId id="312" r:id="rId19"/>
    <p:sldId id="282" r:id="rId20"/>
    <p:sldId id="283" r:id="rId21"/>
    <p:sldId id="284" r:id="rId22"/>
    <p:sldId id="285" r:id="rId23"/>
    <p:sldId id="281" r:id="rId24"/>
    <p:sldId id="347" r:id="rId25"/>
    <p:sldId id="348" r:id="rId26"/>
    <p:sldId id="349" r:id="rId27"/>
    <p:sldId id="350" r:id="rId28"/>
    <p:sldId id="315" r:id="rId29"/>
    <p:sldId id="316" r:id="rId30"/>
    <p:sldId id="318" r:id="rId31"/>
    <p:sldId id="286" r:id="rId32"/>
    <p:sldId id="319" r:id="rId33"/>
    <p:sldId id="307" r:id="rId34"/>
    <p:sldId id="322" r:id="rId35"/>
    <p:sldId id="323" r:id="rId36"/>
    <p:sldId id="324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AC00AC"/>
    <a:srgbClr val="EE84DE"/>
    <a:srgbClr val="7E007E"/>
    <a:srgbClr val="0900D9"/>
    <a:srgbClr val="61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3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2C785-B137-4147-BA29-08BEAE31A830}" type="datetimeFigureOut">
              <a:rPr lang="en-US" smtClean="0"/>
              <a:t>7/15/13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6C79A-FF62-9B4F-8207-ED8D5D372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9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E3B666-4232-4DFA-BBBE-6A4B52B34302}" type="datetime4">
              <a:rPr lang="en-US"/>
              <a:pPr/>
              <a:t>July 15, 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1BEFA13-1D75-452B-AA77-92973DAAAB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46087C-6274-49FA-B875-054942D44E17}" type="datetime4">
              <a:rPr lang="en-US"/>
              <a:pPr/>
              <a:t>July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493CD-1EFB-40E9-A339-848244FFC4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0A20C4-9C6A-4593-B4EC-F75839A65361}" type="datetime4">
              <a:rPr lang="en-US"/>
              <a:pPr/>
              <a:t>July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B1433-6EFE-4799-8B56-0396E8F727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13CF54-BB6A-428C-90BD-FD01412E5FA7}" type="datetime4">
              <a:rPr lang="en-US"/>
              <a:pPr/>
              <a:t>July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8ADC9-39E9-4712-9B72-B2D99A9DEA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786CE8-162E-4187-8FBE-A185E9493BBB}" type="datetime4">
              <a:rPr lang="en-US"/>
              <a:pPr/>
              <a:t>July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7408F-8FA1-4511-A727-EBCD584BDA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F663D0-6424-4F40-9C9E-8443F0A17BE7}" type="datetime4">
              <a:rPr lang="en-US"/>
              <a:pPr/>
              <a:t>July 15, 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BF182-23E8-4345-ABE3-D7EF87D836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DFFAFD-8F4B-4ED6-A107-CE0E96863149}" type="datetime4">
              <a:rPr lang="en-US"/>
              <a:pPr/>
              <a:t>July 15, 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28AAA-C01D-4768-926B-050960E5B2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646631-9A23-4B6B-9D85-3C6B8AC3CEF3}" type="datetime4">
              <a:rPr lang="en-US"/>
              <a:pPr/>
              <a:t>July 15, 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0B354-94AB-47D9-A923-56AE580E5F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7EEF04-DDCE-4F74-9A90-21926976C164}" type="datetime4">
              <a:rPr lang="en-US"/>
              <a:pPr/>
              <a:t>July 15, 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45181-18D3-455B-9980-FE29118A05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1441B6-94B6-48B6-B896-96CF5855C720}" type="datetime4">
              <a:rPr lang="en-US"/>
              <a:pPr/>
              <a:t>July 15, 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BFC78-23E4-42AD-A8D7-50AC052849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45B021-3CFA-457C-80D1-43C2EAB62379}" type="datetime4">
              <a:rPr lang="en-US"/>
              <a:pPr/>
              <a:t>July 15, 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BEA36-A94C-41EE-A6E3-2AFFB2D36F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83C2E7F3-5B07-4ED2-B039-B0E1381D81E4}" type="datetime4">
              <a:rPr lang="en-US"/>
              <a:pPr/>
              <a:t>July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fld id="{3B68698C-22C7-4C68-9562-F7EE795C25D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4001" r:id="rId9"/>
    <p:sldLayoutId id="2147483998" r:id="rId10"/>
    <p:sldLayoutId id="2147483999" r:id="rId11"/>
  </p:sldLayoutIdLst>
  <p:transition xmlns:p14="http://schemas.microsoft.com/office/powerpoint/2010/main" spd="slow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cap="all" spc="-60">
          <a:solidFill>
            <a:schemeClr val="tx2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-128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-128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-128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-128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Font typeface="Arial" pitchFamily="34" charset="0"/>
        <a:defRPr sz="3600" b="1" kern="12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36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kern="1200"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kern="12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kern="12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.xml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hyperlink" Target="http://evolution.berkeley.edu/evolibrary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3.xml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file://localhost/Volumes/EB4_IRDVD_1/Chapter_13/B_Jpeg_Images/13_Labeled_Images/13_22GeneticDrift_3-L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EB4_IRDVD_1/Chapter_13/B_Jpeg_Images/13_Labeled_Images/13_23BottleneckEffect_3-L.jpg" TargetMode="External"/><Relationship Id="rId4" Type="http://schemas.openxmlformats.org/officeDocument/2006/relationships/image" Target="../media/image21.jpeg"/><Relationship Id="rId5" Type="http://schemas.openxmlformats.org/officeDocument/2006/relationships/image" Target="file://localhost/Volumes/EB4_IRDVD_1/Chapter_13/B_Jpeg_Images/13_Labeled_Images/13_24CheetahBottleneck-L.jpg" TargetMode="External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file://localhost/Volumes/EB4_IRDVD_1/Chapter_13/B_Jpeg_Images/13_Labeled_Images/13_25_FounderEffect-L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4" Type="http://schemas.openxmlformats.org/officeDocument/2006/relationships/tags" Target="../tags/tag16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4.xml"/><Relationship Id="rId1" Type="http://schemas.openxmlformats.org/officeDocument/2006/relationships/tags" Target="../tags/tag13.xml"/><Relationship Id="rId2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file://localhost/Volumes/EB4_IRDVD_1/Chapter_13/B_Jpeg_Images/13_Labeled_Images/13_11_GalapagosFinches-L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ature.com/nature/journal/v308/n5958/abs/308447a0.html" TargetMode="External"/><Relationship Id="rId3" Type="http://schemas.openxmlformats.org/officeDocument/2006/relationships/hyperlink" Target="http://www.palaeontologyonline.com/articles/2012/fossil-focus-marsupials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EB4_IRDVD_1/Chapter_13/B_Jpeg_Images/13_Labeled_Images/13_13VariationSpecies-L.jpg" TargetMode="External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file://localhost/Volumes/EB4_IRDVD_1/Chapter_13/B_Jpeg_Images/13_Labeled_Images/13_14PesticideResist_3-L.jp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4" Type="http://schemas.openxmlformats.org/officeDocument/2006/relationships/tags" Target="../tags/tag20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5.xml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6.xml"/><Relationship Id="rId1" Type="http://schemas.openxmlformats.org/officeDocument/2006/relationships/tags" Target="../tags/tag21.xml"/><Relationship Id="rId2" Type="http://schemas.openxmlformats.org/officeDocument/2006/relationships/tags" Target="../tags/tag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4" Type="http://schemas.openxmlformats.org/officeDocument/2006/relationships/tags" Target="../tags/tag28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7.xml"/><Relationship Id="rId1" Type="http://schemas.openxmlformats.org/officeDocument/2006/relationships/tags" Target="../tags/tag25.xml"/><Relationship Id="rId2" Type="http://schemas.openxmlformats.org/officeDocument/2006/relationships/tags" Target="../tags/tag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hyperlink" Target="http://evolution.berkeley.edu/evolibrar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28587" y="190500"/>
            <a:ext cx="8890001" cy="205014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a typeface="+mj-ea"/>
              </a:rPr>
              <a:t>Mechanisms </a:t>
            </a:r>
            <a:r>
              <a:rPr lang="en-US" sz="4400" dirty="0" smtClean="0">
                <a:ea typeface="+mj-ea"/>
              </a:rPr>
              <a:t>of evolution</a:t>
            </a:r>
            <a:endParaRPr lang="en-US" sz="4400" dirty="0">
              <a:ea typeface="+mj-ea"/>
            </a:endParaRPr>
          </a:p>
        </p:txBody>
      </p:sp>
      <p:pic>
        <p:nvPicPr>
          <p:cNvPr id="13315" name="Picture 1"/>
          <p:cNvPicPr>
            <a:picLocks noChangeAspect="1"/>
          </p:cNvPicPr>
          <p:nvPr/>
        </p:nvPicPr>
        <p:blipFill>
          <a:blip r:embed="rId2" cstate="print"/>
          <a:srcRect t="8041"/>
          <a:stretch>
            <a:fillRect/>
          </a:stretch>
        </p:blipFill>
        <p:spPr bwMode="auto">
          <a:xfrm>
            <a:off x="0" y="3598751"/>
            <a:ext cx="1323975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3975" y="3587865"/>
            <a:ext cx="1571625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/>
          <p:cNvPicPr>
            <a:picLocks noChangeAspect="1"/>
          </p:cNvPicPr>
          <p:nvPr/>
        </p:nvPicPr>
        <p:blipFill>
          <a:blip r:embed="rId4" cstate="print"/>
          <a:srcRect l="10980"/>
          <a:stretch>
            <a:fillRect/>
          </a:stretch>
        </p:blipFill>
        <p:spPr bwMode="auto">
          <a:xfrm>
            <a:off x="2895600" y="3587865"/>
            <a:ext cx="1743075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8675" y="3591040"/>
            <a:ext cx="1592263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/>
          <p:cNvPicPr>
            <a:picLocks noChangeAspect="1"/>
          </p:cNvPicPr>
          <p:nvPr/>
        </p:nvPicPr>
        <p:blipFill>
          <a:blip r:embed="rId6" cstate="print"/>
          <a:srcRect t="-2" r="8699" b="2797"/>
          <a:stretch>
            <a:fillRect/>
          </a:stretch>
        </p:blipFill>
        <p:spPr bwMode="auto">
          <a:xfrm>
            <a:off x="6230938" y="3591040"/>
            <a:ext cx="1554162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9"/>
          <p:cNvPicPr>
            <a:picLocks noChangeAspect="1"/>
          </p:cNvPicPr>
          <p:nvPr/>
        </p:nvPicPr>
        <p:blipFill>
          <a:blip r:embed="rId7" cstate="print"/>
          <a:srcRect l="10760"/>
          <a:stretch>
            <a:fillRect/>
          </a:stretch>
        </p:blipFill>
        <p:spPr bwMode="auto">
          <a:xfrm>
            <a:off x="7785100" y="3598978"/>
            <a:ext cx="1233488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1286" y="6069464"/>
            <a:ext cx="19526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7405" y="6113006"/>
            <a:ext cx="12382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7447" y="5998708"/>
            <a:ext cx="657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24538" y="6069464"/>
            <a:ext cx="29622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654648" y="4874585"/>
            <a:ext cx="3973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IMSS </a:t>
            </a:r>
            <a:r>
              <a:rPr lang="en-US" dirty="0" smtClean="0"/>
              <a:t>BIOLOGY </a:t>
            </a:r>
            <a:r>
              <a:rPr lang="en-US" b="1" i="1" dirty="0" smtClean="0"/>
              <a:t>  </a:t>
            </a:r>
            <a:r>
              <a:rPr lang="en-US" dirty="0">
                <a:latin typeface="Verdana"/>
              </a:rPr>
              <a:t>~</a:t>
            </a:r>
            <a:r>
              <a:rPr lang="en-US" b="1" i="1" dirty="0">
                <a:latin typeface="Verdana"/>
              </a:rPr>
              <a:t> </a:t>
            </a:r>
            <a:r>
              <a:rPr lang="en-US" b="1" i="1" dirty="0" smtClean="0">
                <a:latin typeface="Verdana"/>
              </a:rPr>
              <a:t> </a:t>
            </a:r>
            <a:r>
              <a:rPr lang="en-US" dirty="0" smtClean="0"/>
              <a:t>SUMMER </a:t>
            </a:r>
            <a:r>
              <a:rPr lang="en-US" dirty="0" smtClean="0"/>
              <a:t>2013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PQuestion"/>
          <p:cNvSpPr>
            <a:spLocks noGrp="1" noChangeArrowheads="1"/>
          </p:cNvSpPr>
          <p:nvPr>
            <p:ph type="title"/>
          </p:nvPr>
        </p:nvSpPr>
        <p:spPr>
          <a:xfrm>
            <a:off x="0" y="574247"/>
            <a:ext cx="9144000" cy="1063758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cap="none" dirty="0" smtClean="0"/>
              <a:t>Gene flow tends to _____ genetic differences </a:t>
            </a:r>
            <a:r>
              <a:rPr lang="en-US" sz="3200" i="1" cap="none" dirty="0" smtClean="0"/>
              <a:t>between</a:t>
            </a:r>
            <a:r>
              <a:rPr lang="en-US" sz="3200" cap="none" dirty="0" smtClean="0"/>
              <a:t> populations.  </a:t>
            </a:r>
            <a:endParaRPr lang="en-US" sz="3200" cap="none" dirty="0"/>
          </a:p>
        </p:txBody>
      </p:sp>
      <p:sp>
        <p:nvSpPr>
          <p:cNvPr id="4099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1904872"/>
            <a:ext cx="5715000" cy="5181727"/>
          </a:xfrm>
        </p:spPr>
        <p:txBody>
          <a:bodyPr/>
          <a:lstStyle/>
          <a:p>
            <a:pPr marL="685800" indent="-685800" eaLnBrk="1" hangingPunct="1">
              <a:buFontTx/>
              <a:buNone/>
            </a:pPr>
            <a:r>
              <a:rPr lang="en-US" sz="3200" b="0" dirty="0"/>
              <a:t>(A) </a:t>
            </a:r>
            <a:r>
              <a:rPr lang="en-US" sz="3200" b="0" dirty="0" smtClean="0"/>
              <a:t>increase</a:t>
            </a:r>
            <a:endParaRPr lang="en-US" sz="3200" b="0" dirty="0"/>
          </a:p>
          <a:p>
            <a:pPr marL="685800" indent="-685800" eaLnBrk="1" hangingPunct="1">
              <a:buFontTx/>
              <a:buNone/>
            </a:pPr>
            <a:r>
              <a:rPr lang="en-US" sz="3200" b="0" dirty="0"/>
              <a:t>(B) </a:t>
            </a:r>
            <a:r>
              <a:rPr lang="en-US" sz="3200" b="0" dirty="0" smtClean="0"/>
              <a:t>decrease</a:t>
            </a:r>
            <a:endParaRPr lang="en-US" sz="3200" b="0" dirty="0"/>
          </a:p>
          <a:p>
            <a:pPr marL="685800" indent="-685800" eaLnBrk="1" hangingPunct="1">
              <a:buFontTx/>
              <a:buNone/>
            </a:pPr>
            <a:r>
              <a:rPr lang="en-US" sz="3200" b="0" dirty="0"/>
              <a:t>(C) </a:t>
            </a:r>
            <a:r>
              <a:rPr lang="en-US" sz="3200" b="0" dirty="0" smtClean="0"/>
              <a:t>have no effect on</a:t>
            </a:r>
            <a:endParaRPr lang="en-US" sz="3200" b="0" dirty="0"/>
          </a:p>
          <a:p>
            <a:pPr marL="685800" indent="-685800" eaLnBrk="1" hangingPunct="1">
              <a:buFontTx/>
              <a:buNone/>
            </a:pPr>
            <a:r>
              <a:rPr lang="en-US" sz="3200" b="0" dirty="0"/>
              <a:t>(D) p</a:t>
            </a:r>
            <a:r>
              <a:rPr lang="en-US" sz="3200" b="0" dirty="0" smtClean="0"/>
              <a:t>revent</a:t>
            </a:r>
          </a:p>
          <a:p>
            <a:pPr marL="685800" indent="-685800" eaLnBrk="1" hangingPunct="1">
              <a:buFontTx/>
              <a:buNone/>
            </a:pPr>
            <a:endParaRPr lang="en-US" sz="2800" b="0" dirty="0"/>
          </a:p>
        </p:txBody>
      </p:sp>
      <p:graphicFrame>
        <p:nvGraphicFramePr>
          <p:cNvPr id="7448" name="Group 280" hidden="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15925" y="6070600"/>
          <a:ext cx="8312150" cy="549275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gConfetti">
                      <a:fgClr>
                        <a:srgbClr val="000000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Countdown" hidden="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7772400" y="2316163"/>
            <a:ext cx="635000" cy="3679825"/>
            <a:chOff x="5024" y="1200"/>
            <a:chExt cx="752" cy="2775"/>
          </a:xfrm>
        </p:grpSpPr>
        <p:sp>
          <p:nvSpPr>
            <p:cNvPr id="4166" name="CDLine" hidden="1"/>
            <p:cNvSpPr>
              <a:spLocks noChangeShapeType="1"/>
            </p:cNvSpPr>
            <p:nvPr/>
          </p:nvSpPr>
          <p:spPr bwMode="auto">
            <a:xfrm>
              <a:off x="5400" y="1200"/>
              <a:ext cx="0" cy="240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7" name="CDBall" hidden="1"/>
            <p:cNvSpPr>
              <a:spLocks noChangeArrowheads="1"/>
            </p:cNvSpPr>
            <p:nvPr/>
          </p:nvSpPr>
          <p:spPr bwMode="auto">
            <a:xfrm>
              <a:off x="5024" y="3225"/>
              <a:ext cx="752" cy="750"/>
            </a:xfrm>
            <a:prstGeom prst="star24">
              <a:avLst>
                <a:gd name="adj" fmla="val 37500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Tahoma" charset="0"/>
                </a:rPr>
                <a:t>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4104184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Genetic Drift</a:t>
            </a:r>
            <a:endParaRPr lang="en-US" dirty="0"/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sz="2800" b="0" dirty="0">
                <a:latin typeface="Calibri" charset="0"/>
              </a:rPr>
              <a:t>Change in gene pool of a </a:t>
            </a:r>
            <a:r>
              <a:rPr lang="en-US" sz="2800" b="0" dirty="0" smtClean="0">
                <a:latin typeface="Calibri" charset="0"/>
              </a:rPr>
              <a:t>population </a:t>
            </a:r>
            <a:r>
              <a:rPr lang="en-US" sz="2800" b="0" dirty="0">
                <a:latin typeface="Calibri" charset="0"/>
              </a:rPr>
              <a:t>due to </a:t>
            </a:r>
            <a:r>
              <a:rPr lang="en-US" sz="2800" b="0" i="1" dirty="0" smtClean="0">
                <a:solidFill>
                  <a:srgbClr val="FF0000"/>
                </a:solidFill>
                <a:latin typeface="Calibri" charset="0"/>
              </a:rPr>
              <a:t>chance.</a:t>
            </a:r>
            <a:endParaRPr lang="en-US" sz="2800" b="0" i="1" dirty="0" smtClean="0">
              <a:solidFill>
                <a:srgbClr val="FF0000"/>
              </a:solidFill>
              <a:latin typeface="Calibri" charset="0"/>
            </a:endParaRPr>
          </a:p>
          <a:p>
            <a:pPr marL="571500" indent="-571500">
              <a:buFont typeface="Arial"/>
              <a:buChar char="•"/>
            </a:pPr>
            <a:r>
              <a:rPr lang="en-US" sz="2800" b="0" dirty="0" smtClean="0">
                <a:latin typeface="Calibri" charset="0"/>
              </a:rPr>
              <a:t>Although genetic drift is an evolutionary mechanism, it doesn’t result in </a:t>
            </a:r>
            <a:r>
              <a:rPr lang="en-US" sz="2800" b="0" dirty="0" smtClean="0">
                <a:latin typeface="Calibri" charset="0"/>
              </a:rPr>
              <a:t>adaptations.</a:t>
            </a:r>
            <a:endParaRPr lang="en-US" sz="2800" b="0" dirty="0" smtClean="0">
              <a:latin typeface="Calibri" charset="0"/>
            </a:endParaRPr>
          </a:p>
          <a:p>
            <a:pPr marL="685800" lvl="1" indent="-571500">
              <a:buFont typeface="Arial"/>
              <a:buChar char="•"/>
            </a:pPr>
            <a:r>
              <a:rPr lang="en-US" sz="2400" dirty="0" smtClean="0">
                <a:latin typeface="Calibri" charset="0"/>
              </a:rPr>
              <a:t>In each generation, some individuals may, purely by chance, leave behind a few more descendants (thus genes) than other individuals.</a:t>
            </a:r>
          </a:p>
          <a:p>
            <a:pPr marL="685800" lvl="1" indent="-571500">
              <a:buFont typeface="Arial"/>
              <a:buChar char="•"/>
            </a:pPr>
            <a:r>
              <a:rPr lang="en-US" sz="2400" b="0" dirty="0" smtClean="0">
                <a:latin typeface="Calibri" charset="0"/>
              </a:rPr>
              <a:t>The genes of the next generation will be the genes of the “lucky” individuals, not necessarily the healthier or “better” </a:t>
            </a:r>
            <a:r>
              <a:rPr lang="en-US" sz="2400" b="0" dirty="0" smtClean="0">
                <a:latin typeface="Calibri" charset="0"/>
              </a:rPr>
              <a:t>individuals.</a:t>
            </a:r>
            <a:endParaRPr lang="en-US" sz="2400" b="0" dirty="0">
              <a:latin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38" y="4541270"/>
            <a:ext cx="4533900" cy="2197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08112" y="6478101"/>
            <a:ext cx="3235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/>
                <a:cs typeface="Calibri"/>
                <a:hlinkClick r:id="rId3"/>
              </a:rPr>
              <a:t>http://evolution.berkeley.edu/evolibrary</a:t>
            </a:r>
            <a:r>
              <a:rPr lang="en-US" sz="1400" dirty="0" smtClean="0">
                <a:latin typeface="Calibri"/>
                <a:cs typeface="Calibri"/>
                <a:hlinkClick r:id="rId3"/>
              </a:rPr>
              <a:t>/</a:t>
            </a:r>
            <a:r>
              <a:rPr lang="en-US" sz="1400" dirty="0" smtClean="0">
                <a:latin typeface="Calibri"/>
                <a:cs typeface="Calibri"/>
              </a:rPr>
              <a:t> </a:t>
            </a:r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921985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PQuestion"/>
          <p:cNvSpPr>
            <a:spLocks noGrp="1" noChangeArrowheads="1"/>
          </p:cNvSpPr>
          <p:nvPr>
            <p:ph type="title"/>
          </p:nvPr>
        </p:nvSpPr>
        <p:spPr>
          <a:xfrm>
            <a:off x="0" y="436213"/>
            <a:ext cx="9144000" cy="1063758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cap="none" dirty="0" smtClean="0"/>
              <a:t>Genetic drift tends to ____ the amount of genetic variation in populations. </a:t>
            </a:r>
            <a:endParaRPr lang="en-US" sz="3600" cap="none" dirty="0"/>
          </a:p>
        </p:txBody>
      </p:sp>
      <p:sp>
        <p:nvSpPr>
          <p:cNvPr id="4099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1711624"/>
            <a:ext cx="5715000" cy="5374975"/>
          </a:xfrm>
        </p:spPr>
        <p:txBody>
          <a:bodyPr/>
          <a:lstStyle/>
          <a:p>
            <a:pPr marL="685800" indent="-685800" eaLnBrk="1" hangingPunct="1">
              <a:buFontTx/>
              <a:buNone/>
            </a:pPr>
            <a:r>
              <a:rPr lang="en-US" sz="3200" b="0" dirty="0"/>
              <a:t>(A) </a:t>
            </a:r>
            <a:r>
              <a:rPr lang="en-US" sz="3200" b="0" dirty="0" smtClean="0"/>
              <a:t>increase</a:t>
            </a:r>
            <a:endParaRPr lang="en-US" sz="3200" b="0" dirty="0"/>
          </a:p>
          <a:p>
            <a:pPr marL="685800" indent="-685800" eaLnBrk="1" hangingPunct="1">
              <a:buFontTx/>
              <a:buNone/>
            </a:pPr>
            <a:r>
              <a:rPr lang="en-US" sz="3200" b="0" dirty="0"/>
              <a:t>(B) </a:t>
            </a:r>
            <a:r>
              <a:rPr lang="en-US" sz="3200" b="0" dirty="0" smtClean="0"/>
              <a:t>decrease</a:t>
            </a:r>
            <a:endParaRPr lang="en-US" sz="3200" b="0" dirty="0"/>
          </a:p>
          <a:p>
            <a:pPr marL="685800" indent="-685800" eaLnBrk="1" hangingPunct="1">
              <a:buFontTx/>
              <a:buNone/>
            </a:pPr>
            <a:r>
              <a:rPr lang="en-US" sz="3200" b="0" dirty="0"/>
              <a:t>(C) </a:t>
            </a:r>
            <a:r>
              <a:rPr lang="en-US" sz="3200" b="0" dirty="0" smtClean="0"/>
              <a:t>have minimal effect on</a:t>
            </a:r>
            <a:endParaRPr lang="en-US" sz="3200" b="0" dirty="0"/>
          </a:p>
          <a:p>
            <a:pPr marL="685800" indent="-685800" eaLnBrk="1" hangingPunct="1">
              <a:buFontTx/>
              <a:buNone/>
            </a:pPr>
            <a:r>
              <a:rPr lang="en-US" sz="3200" b="0" dirty="0"/>
              <a:t>(D) </a:t>
            </a:r>
            <a:r>
              <a:rPr lang="en-US" sz="3200" b="0" dirty="0" smtClean="0"/>
              <a:t>prevent</a:t>
            </a:r>
            <a:endParaRPr lang="en-US" sz="3200" b="0" dirty="0" smtClean="0"/>
          </a:p>
          <a:p>
            <a:pPr marL="685800" indent="-685800" eaLnBrk="1" hangingPunct="1">
              <a:buFontTx/>
              <a:buNone/>
            </a:pPr>
            <a:endParaRPr lang="en-US" sz="2800" b="0" dirty="0"/>
          </a:p>
        </p:txBody>
      </p:sp>
      <p:graphicFrame>
        <p:nvGraphicFramePr>
          <p:cNvPr id="7448" name="Group 280" hidden="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15925" y="6070600"/>
          <a:ext cx="8312150" cy="549275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gConfetti">
                      <a:fgClr>
                        <a:srgbClr val="000000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Countdown" hidden="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7772400" y="2316163"/>
            <a:ext cx="635000" cy="3679825"/>
            <a:chOff x="5024" y="1200"/>
            <a:chExt cx="752" cy="2775"/>
          </a:xfrm>
        </p:grpSpPr>
        <p:sp>
          <p:nvSpPr>
            <p:cNvPr id="4166" name="CDLine" hidden="1"/>
            <p:cNvSpPr>
              <a:spLocks noChangeShapeType="1"/>
            </p:cNvSpPr>
            <p:nvPr/>
          </p:nvSpPr>
          <p:spPr bwMode="auto">
            <a:xfrm>
              <a:off x="5400" y="1200"/>
              <a:ext cx="0" cy="240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7" name="CDBall" hidden="1"/>
            <p:cNvSpPr>
              <a:spLocks noChangeArrowheads="1"/>
            </p:cNvSpPr>
            <p:nvPr/>
          </p:nvSpPr>
          <p:spPr bwMode="auto">
            <a:xfrm>
              <a:off x="5024" y="3225"/>
              <a:ext cx="752" cy="750"/>
            </a:xfrm>
            <a:prstGeom prst="star24">
              <a:avLst>
                <a:gd name="adj" fmla="val 37500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Tahoma" charset="0"/>
                </a:rPr>
                <a:t>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398600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 smtClean="0"/>
              <a:t>How does genetic drift reduce genetic variation in populations?</a:t>
            </a:r>
            <a:endParaRPr lang="en-US" sz="2800" dirty="0"/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794643"/>
          </a:xfrm>
        </p:spPr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sz="2000" b="0" dirty="0" smtClean="0">
                <a:latin typeface="Calibri" charset="0"/>
              </a:rPr>
              <a:t>Consider random draws from a marble bag resulted in the following ratios of </a:t>
            </a:r>
            <a:r>
              <a:rPr lang="en-US" sz="2000" b="0" dirty="0" err="1" smtClean="0">
                <a:latin typeface="Calibri" charset="0"/>
              </a:rPr>
              <a:t>brown:green</a:t>
            </a:r>
            <a:r>
              <a:rPr lang="en-US" sz="2000" b="0" dirty="0" smtClean="0">
                <a:latin typeface="Calibri" charset="0"/>
              </a:rPr>
              <a:t> </a:t>
            </a:r>
            <a:r>
              <a:rPr lang="en-US" sz="2000" b="0" dirty="0" smtClean="0">
                <a:latin typeface="Calibri" charset="0"/>
              </a:rPr>
              <a:t>marbles.</a:t>
            </a:r>
            <a:endParaRPr lang="en-US" sz="2000" b="0" dirty="0">
              <a:latin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23" y="1785243"/>
            <a:ext cx="7265899" cy="213412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4032516"/>
            <a:ext cx="9144000" cy="282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3600" b="1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/>
              <a:buChar char="•"/>
            </a:pPr>
            <a:r>
              <a:rPr lang="en-US" sz="2000" b="0" dirty="0" smtClean="0">
                <a:latin typeface="Calibri" charset="0"/>
              </a:rPr>
              <a:t>Draw #5 failed to produce any green marbles, so each draw thereafter will yield 10:0, representing the gene for green coloration drifting out of the population.  </a:t>
            </a:r>
          </a:p>
          <a:p>
            <a:pPr marL="571500" indent="-571500">
              <a:buFont typeface="Arial"/>
              <a:buChar char="•"/>
            </a:pPr>
            <a:r>
              <a:rPr lang="en-US" sz="2000" b="0" dirty="0" smtClean="0">
                <a:latin typeface="Calibri" charset="0"/>
              </a:rPr>
              <a:t>Green gene is gone for good, unless a mutation or gene flow reintroduces it.</a:t>
            </a:r>
          </a:p>
          <a:p>
            <a:pPr marL="571500" indent="-571500">
              <a:buFont typeface="Arial"/>
              <a:buChar char="•"/>
            </a:pPr>
            <a:r>
              <a:rPr lang="en-US" sz="2000" b="0" dirty="0" smtClean="0">
                <a:latin typeface="Calibri" charset="0"/>
              </a:rPr>
              <a:t>With </a:t>
            </a:r>
            <a:r>
              <a:rPr lang="en-US" sz="2000" b="0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2000" b="0" dirty="0" smtClean="0">
                <a:latin typeface="Calibri" charset="0"/>
              </a:rPr>
              <a:t>genetic variation, there’s less for natural selection to work with (selection cannot </a:t>
            </a:r>
            <a:r>
              <a:rPr lang="en-US" sz="2000" b="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000" b="0" dirty="0" smtClean="0">
                <a:latin typeface="Calibri" charset="0"/>
              </a:rPr>
              <a:t>the frequency of the green gene if it’s gone from the population).</a:t>
            </a:r>
          </a:p>
          <a:p>
            <a:pPr marL="571500" indent="-571500">
              <a:buFont typeface="Arial"/>
              <a:buChar char="•"/>
            </a:pPr>
            <a:r>
              <a:rPr lang="en-US" sz="2000" b="0" i="1" dirty="0" smtClean="0">
                <a:solidFill>
                  <a:srgbClr val="FF0000"/>
                </a:solidFill>
                <a:latin typeface="Calibri" charset="0"/>
              </a:rPr>
              <a:t>Selection cannot create variation – it can only act on what variation is already in a population.</a:t>
            </a:r>
          </a:p>
        </p:txBody>
      </p:sp>
    </p:spTree>
    <p:extLst>
      <p:ext uri="{BB962C8B-B14F-4D97-AF65-F5344CB8AC3E}">
        <p14:creationId xmlns:p14="http://schemas.microsoft.com/office/powerpoint/2010/main" val="13476660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655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/>
              <a:t>Genetic Drift </a:t>
            </a:r>
            <a:r>
              <a:rPr lang="en-US" dirty="0" smtClean="0"/>
              <a:t>(</a:t>
            </a:r>
            <a:r>
              <a:rPr lang="en-US" sz="2800" i="1" dirty="0" smtClean="0"/>
              <a:t>cont’d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0" y="616553"/>
            <a:ext cx="9144000" cy="6241447"/>
          </a:xfrm>
        </p:spPr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sz="2400" b="0" dirty="0">
                <a:latin typeface="Calibri" charset="0"/>
              </a:rPr>
              <a:t>G</a:t>
            </a:r>
            <a:r>
              <a:rPr lang="en-US" sz="2400" b="0" dirty="0" smtClean="0">
                <a:latin typeface="Calibri" charset="0"/>
              </a:rPr>
              <a:t>enetic drift happens to ALL populations</a:t>
            </a:r>
            <a:r>
              <a:rPr lang="en-US" sz="2400" b="0" dirty="0">
                <a:latin typeface="Calibri" charset="0"/>
              </a:rPr>
              <a:t>, but </a:t>
            </a:r>
            <a:r>
              <a:rPr lang="en-US" sz="2400" b="0" dirty="0" smtClean="0">
                <a:latin typeface="Calibri" charset="0"/>
              </a:rPr>
              <a:t>its effects </a:t>
            </a:r>
            <a:r>
              <a:rPr lang="en-US" sz="2400" b="0" dirty="0">
                <a:latin typeface="Calibri" charset="0"/>
              </a:rPr>
              <a:t>may be amplified in small </a:t>
            </a:r>
            <a:r>
              <a:rPr lang="en-US" sz="2400" b="0" dirty="0" smtClean="0">
                <a:latin typeface="Calibri" charset="0"/>
              </a:rPr>
              <a:t>populations</a:t>
            </a:r>
          </a:p>
          <a:p>
            <a:pPr marL="571500" indent="-571500">
              <a:buFont typeface="Arial"/>
              <a:buChar char="•"/>
            </a:pPr>
            <a:endParaRPr lang="en-US" sz="2400" b="0" dirty="0">
              <a:latin typeface="Calibri" charset="0"/>
            </a:endParaRPr>
          </a:p>
          <a:p>
            <a:pPr marL="571500" indent="-571500">
              <a:buFont typeface="Arial"/>
              <a:buChar char="•"/>
            </a:pPr>
            <a:endParaRPr lang="en-US" sz="2400" b="0" dirty="0" smtClean="0">
              <a:latin typeface="Calibri" charset="0"/>
            </a:endParaRPr>
          </a:p>
          <a:p>
            <a:pPr marL="571500" indent="-571500">
              <a:buFont typeface="Arial"/>
              <a:buChar char="•"/>
            </a:pPr>
            <a:endParaRPr lang="en-US" sz="2400" b="0" dirty="0">
              <a:latin typeface="Calibri" charset="0"/>
            </a:endParaRPr>
          </a:p>
          <a:p>
            <a:pPr marL="571500" indent="-571500">
              <a:buFont typeface="Arial"/>
              <a:buChar char="•"/>
            </a:pPr>
            <a:endParaRPr lang="en-US" sz="2400" b="0" dirty="0" smtClean="0">
              <a:latin typeface="Calibri" charset="0"/>
            </a:endParaRPr>
          </a:p>
          <a:p>
            <a:pPr marL="571500" indent="-571500">
              <a:buFont typeface="Arial"/>
              <a:buChar char="•"/>
            </a:pPr>
            <a:endParaRPr lang="en-US" sz="2400" b="0" dirty="0">
              <a:latin typeface="Calibri" charset="0"/>
            </a:endParaRPr>
          </a:p>
          <a:p>
            <a:pPr marL="0" indent="0"/>
            <a:endParaRPr lang="en-US" sz="2400" b="0" dirty="0" smtClean="0">
              <a:latin typeface="Calibri" charset="0"/>
            </a:endParaRPr>
          </a:p>
          <a:p>
            <a:pPr marL="0" indent="0"/>
            <a:endParaRPr lang="en-US" sz="2400" b="0" dirty="0">
              <a:latin typeface="Calibri" charset="0"/>
            </a:endParaRPr>
          </a:p>
          <a:p>
            <a:pPr marL="571500" indent="-571500">
              <a:buFont typeface="Arial"/>
              <a:buChar char="•"/>
            </a:pPr>
            <a:r>
              <a:rPr lang="en-US" sz="2400" b="0" dirty="0" smtClean="0">
                <a:latin typeface="Calibri" charset="0"/>
              </a:rPr>
              <a:t>Genetic variation </a:t>
            </a:r>
            <a:r>
              <a:rPr lang="en-US" sz="2400" b="0" dirty="0" smtClean="0">
                <a:latin typeface="Calibri" charset="0"/>
                <a:sym typeface="Wingdings"/>
              </a:rPr>
              <a:t> inability to adapt to new selection pressures, e.g. climate change, shift in available resources, because genetic variation that selection would act on may have drifted out of the population.</a:t>
            </a:r>
            <a:endParaRPr lang="en-US" sz="2400" b="0" dirty="0">
              <a:latin typeface="Calibri" charset="0"/>
            </a:endParaRPr>
          </a:p>
        </p:txBody>
      </p:sp>
      <p:pic>
        <p:nvPicPr>
          <p:cNvPr id="40963" name="13_22GeneticDrift_3-L.jpg" descr="/Volumes/EB4_IRDVD_1/Chapter_13/B_Jpeg_Images/13_Labeled_Images/13_22GeneticDrift_3-L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3" b="18616"/>
          <a:stretch>
            <a:fillRect/>
          </a:stretch>
        </p:blipFill>
        <p:spPr bwMode="auto">
          <a:xfrm>
            <a:off x="937843" y="1619601"/>
            <a:ext cx="7055823" cy="351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637359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Bottleneck Effect</a:t>
            </a:r>
            <a:endParaRPr lang="en-US" dirty="0"/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5217912" cy="6172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b="0" dirty="0">
                <a:latin typeface="Calibri" charset="0"/>
              </a:rPr>
              <a:t>Is an example of genetic drift</a:t>
            </a:r>
          </a:p>
          <a:p>
            <a:pPr>
              <a:buFont typeface="Arial"/>
              <a:buChar char="•"/>
            </a:pPr>
            <a:r>
              <a:rPr lang="en-US" sz="2400" b="0" dirty="0">
                <a:latin typeface="Calibri" charset="0"/>
              </a:rPr>
              <a:t>Results from a drastic reduction in population size</a:t>
            </a:r>
          </a:p>
          <a:p>
            <a:pPr>
              <a:buFont typeface="Arial"/>
              <a:buChar char="•"/>
            </a:pPr>
            <a:r>
              <a:rPr lang="en-US" sz="2400" b="0" dirty="0">
                <a:latin typeface="Calibri" charset="0"/>
              </a:rPr>
              <a:t>Usually reduces genetic variation, because at least some alleles are likely to be lost from gene </a:t>
            </a:r>
            <a:r>
              <a:rPr lang="en-US" sz="2400" b="0" dirty="0" smtClean="0">
                <a:latin typeface="Calibri" charset="0"/>
              </a:rPr>
              <a:t>pool</a:t>
            </a:r>
            <a:endParaRPr lang="en-US" sz="2400" b="0" dirty="0">
              <a:latin typeface="Calibri" charset="0"/>
            </a:endParaRPr>
          </a:p>
        </p:txBody>
      </p:sp>
      <p:pic>
        <p:nvPicPr>
          <p:cNvPr id="41987" name="13_23BottleneckEffect_3-L.jpg" descr="/Volumes/EB4_IRDVD_1/Chapter_13/B_Jpeg_Images/13_Labeled_Images/13_23BottleneckEffect_3-L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0"/>
          <a:stretch>
            <a:fillRect/>
          </a:stretch>
        </p:blipFill>
        <p:spPr bwMode="auto">
          <a:xfrm>
            <a:off x="5144291" y="119629"/>
            <a:ext cx="3885510" cy="310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13_24CheetahBottleneck-L.jpg" descr="/Volumes/EB4_IRDVD_1/Chapter_13/B_Jpeg_Images/13_Labeled_Images/13_24CheetahBottleneck-L.jpg"/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1" b="14719"/>
          <a:stretch>
            <a:fillRect/>
          </a:stretch>
        </p:blipFill>
        <p:spPr bwMode="auto">
          <a:xfrm>
            <a:off x="5494580" y="3223098"/>
            <a:ext cx="3572033" cy="2086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38696"/>
            <a:ext cx="2284281" cy="2019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192254" y="5447588"/>
            <a:ext cx="6384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E.g. Northern elephant seals experienced bottleneck due to overhunting down to 20 individuals in the 1890s.  </a:t>
            </a:r>
            <a:r>
              <a:rPr lang="en-US" dirty="0" smtClean="0">
                <a:latin typeface="Calibri"/>
                <a:cs typeface="Calibri"/>
              </a:rPr>
              <a:t>Population </a:t>
            </a:r>
            <a:r>
              <a:rPr lang="en-US" dirty="0" smtClean="0">
                <a:latin typeface="Calibri"/>
                <a:cs typeface="Calibri"/>
              </a:rPr>
              <a:t>now &gt; 30,000 but have far less genetic variation than Southern elephant seals that were not so intensely hunted.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890" y="3717313"/>
            <a:ext cx="5397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charset="0"/>
              </a:rPr>
              <a:t>E.g. cheetahs have experienced at least two genetic bottlenecks in past 10,000 yrs.; genetic variation is very low </a:t>
            </a:r>
            <a:r>
              <a:rPr lang="en-US" dirty="0">
                <a:latin typeface="Calibri" charset="0"/>
                <a:sym typeface="Wingdings"/>
              </a:rPr>
              <a:t>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dirty="0">
                <a:latin typeface="Calibri" charset="0"/>
                <a:sym typeface="Wingdings"/>
              </a:rPr>
              <a:t>risk of extinction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75348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Founder Effect</a:t>
            </a:r>
            <a:endParaRPr lang="en-US" dirty="0"/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0" y="763788"/>
            <a:ext cx="9144000" cy="6094211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b="0" dirty="0" smtClean="0">
                <a:latin typeface="Calibri" charset="0"/>
              </a:rPr>
              <a:t>Occurs when </a:t>
            </a:r>
            <a:r>
              <a:rPr lang="en-US" sz="2400" b="0" dirty="0">
                <a:latin typeface="Calibri" charset="0"/>
              </a:rPr>
              <a:t>a few individuals </a:t>
            </a:r>
            <a:r>
              <a:rPr lang="en-US" sz="2400" b="0" dirty="0" smtClean="0">
                <a:latin typeface="Calibri" charset="0"/>
              </a:rPr>
              <a:t>from an original population colonize </a:t>
            </a:r>
            <a:r>
              <a:rPr lang="en-US" sz="2400" b="0" dirty="0">
                <a:latin typeface="Calibri" charset="0"/>
              </a:rPr>
              <a:t>an isolated </a:t>
            </a:r>
            <a:r>
              <a:rPr lang="en-US" sz="2400" b="0" dirty="0" smtClean="0">
                <a:latin typeface="Calibri" charset="0"/>
              </a:rPr>
              <a:t>habitat.</a:t>
            </a:r>
            <a:endParaRPr lang="en-US" sz="2400" b="0" dirty="0">
              <a:latin typeface="Calibri" charset="0"/>
            </a:endParaRPr>
          </a:p>
          <a:p>
            <a:pPr>
              <a:buFont typeface="Arial"/>
              <a:buChar char="•"/>
            </a:pPr>
            <a:r>
              <a:rPr lang="en-US" sz="2400" b="0" dirty="0" smtClean="0">
                <a:latin typeface="Calibri" charset="0"/>
              </a:rPr>
              <a:t>Explains </a:t>
            </a:r>
            <a:r>
              <a:rPr lang="en-US" sz="2400" b="0" dirty="0">
                <a:latin typeface="Calibri" charset="0"/>
              </a:rPr>
              <a:t>the relative hi frequency of certain inherited disorders among some small human populations</a:t>
            </a:r>
          </a:p>
          <a:p>
            <a:pPr lvl="1">
              <a:buFont typeface="Arial"/>
              <a:buChar char="•"/>
            </a:pPr>
            <a:r>
              <a:rPr lang="en-US" sz="2400" b="0" dirty="0">
                <a:latin typeface="Calibri" charset="0"/>
              </a:rPr>
              <a:t>E.g. Tristan da Cunha – the world’s most remote inhabited island; genetic isolation resulted in disproportionately hi incidence of hereditary </a:t>
            </a:r>
            <a:r>
              <a:rPr lang="en-US" sz="2400" b="0" dirty="0" smtClean="0">
                <a:latin typeface="Calibri" charset="0"/>
              </a:rPr>
              <a:t>blindness</a:t>
            </a:r>
            <a:endParaRPr lang="en-US" sz="2400" b="0" dirty="0">
              <a:latin typeface="Calibri" charset="0"/>
            </a:endParaRPr>
          </a:p>
        </p:txBody>
      </p:sp>
      <p:pic>
        <p:nvPicPr>
          <p:cNvPr id="43011" name="13_25_FounderEffect-L.jpg" descr="/Volumes/EB4_IRDVD_1/Chapter_13/B_Jpeg_Images/13_Labeled_Images/13_25_FounderEffect-L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t="9358" b="5893"/>
          <a:stretch>
            <a:fillRect/>
          </a:stretch>
        </p:blipFill>
        <p:spPr bwMode="auto">
          <a:xfrm>
            <a:off x="3397888" y="3285213"/>
            <a:ext cx="5050955" cy="3480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002439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PQuestion"/>
          <p:cNvSpPr>
            <a:spLocks noGrp="1" noChangeArrowheads="1"/>
          </p:cNvSpPr>
          <p:nvPr>
            <p:ph type="title"/>
          </p:nvPr>
        </p:nvSpPr>
        <p:spPr>
          <a:xfrm>
            <a:off x="0" y="288977"/>
            <a:ext cx="9144000" cy="1063758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cap="none" dirty="0" smtClean="0"/>
              <a:t>Natural selection</a:t>
            </a:r>
            <a:endParaRPr lang="en-US" sz="3600" cap="none" dirty="0"/>
          </a:p>
        </p:txBody>
      </p:sp>
      <p:sp>
        <p:nvSpPr>
          <p:cNvPr id="4099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1435556"/>
            <a:ext cx="5715000" cy="5651043"/>
          </a:xfrm>
        </p:spPr>
        <p:txBody>
          <a:bodyPr/>
          <a:lstStyle/>
          <a:p>
            <a:pPr marL="685800" indent="-685800" eaLnBrk="1" hangingPunct="1">
              <a:buFontTx/>
              <a:buNone/>
            </a:pPr>
            <a:r>
              <a:rPr lang="en-US" sz="2800" b="0" dirty="0"/>
              <a:t>(A) e</a:t>
            </a:r>
            <a:r>
              <a:rPr lang="en-US" sz="2800" b="0" dirty="0" smtClean="0"/>
              <a:t>nables organisms to evolve </a:t>
            </a:r>
            <a:r>
              <a:rPr lang="en-US" sz="2800" b="0" dirty="0" smtClean="0"/>
              <a:t>the structures they </a:t>
            </a:r>
            <a:r>
              <a:rPr lang="en-US" sz="2800" b="0" dirty="0" smtClean="0"/>
              <a:t>need</a:t>
            </a:r>
            <a:endParaRPr lang="en-US" sz="2800" b="0" dirty="0"/>
          </a:p>
          <a:p>
            <a:pPr marL="685800" indent="-685800" eaLnBrk="1" hangingPunct="1">
              <a:buFontTx/>
              <a:buNone/>
            </a:pPr>
            <a:r>
              <a:rPr lang="en-US" sz="2800" b="0" dirty="0"/>
              <a:t>(B) e</a:t>
            </a:r>
            <a:r>
              <a:rPr lang="en-US" sz="2800" b="0" dirty="0" smtClean="0"/>
              <a:t>liminates non-heritable traits in a species.</a:t>
            </a:r>
            <a:endParaRPr lang="en-US" sz="2800" b="0" dirty="0"/>
          </a:p>
          <a:p>
            <a:pPr marL="685800" indent="-685800" eaLnBrk="1" hangingPunct="1">
              <a:buFontTx/>
              <a:buNone/>
            </a:pPr>
            <a:r>
              <a:rPr lang="en-US" sz="2800" b="0" dirty="0"/>
              <a:t>(C) w</a:t>
            </a:r>
            <a:r>
              <a:rPr lang="en-US" sz="2800" b="0" dirty="0" smtClean="0"/>
              <a:t>orks on variation already present in a population.</a:t>
            </a:r>
            <a:endParaRPr lang="en-US" sz="2800" b="0" dirty="0"/>
          </a:p>
          <a:p>
            <a:pPr marL="685800" indent="-685800" eaLnBrk="1" hangingPunct="1">
              <a:buFontTx/>
              <a:buNone/>
            </a:pPr>
            <a:r>
              <a:rPr lang="en-US" sz="2800" b="0" dirty="0"/>
              <a:t>(D) r</a:t>
            </a:r>
            <a:r>
              <a:rPr lang="en-US" sz="2800" b="0" dirty="0" smtClean="0"/>
              <a:t>esults in organisms that are perfectly adapted for their environments.</a:t>
            </a:r>
          </a:p>
          <a:p>
            <a:pPr marL="685800" indent="-685800" eaLnBrk="1" hangingPunct="1">
              <a:buFontTx/>
              <a:buNone/>
            </a:pPr>
            <a:r>
              <a:rPr lang="en-US" sz="2800" b="0" dirty="0" smtClean="0"/>
              <a:t>(E) does all of the above.</a:t>
            </a:r>
          </a:p>
          <a:p>
            <a:pPr marL="685800" indent="-685800" eaLnBrk="1" hangingPunct="1">
              <a:buFontTx/>
              <a:buNone/>
            </a:pPr>
            <a:endParaRPr lang="en-US" sz="2800" b="0" dirty="0"/>
          </a:p>
        </p:txBody>
      </p:sp>
      <p:graphicFrame>
        <p:nvGraphicFramePr>
          <p:cNvPr id="7448" name="Group 280" hidden="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15925" y="6070600"/>
          <a:ext cx="8312150" cy="549275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gConfetti">
                      <a:fgClr>
                        <a:srgbClr val="000000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Countdown" hidden="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7772400" y="2316163"/>
            <a:ext cx="635000" cy="3679825"/>
            <a:chOff x="5024" y="1200"/>
            <a:chExt cx="752" cy="2775"/>
          </a:xfrm>
        </p:grpSpPr>
        <p:sp>
          <p:nvSpPr>
            <p:cNvPr id="4166" name="CDLine" hidden="1"/>
            <p:cNvSpPr>
              <a:spLocks noChangeShapeType="1"/>
            </p:cNvSpPr>
            <p:nvPr/>
          </p:nvSpPr>
          <p:spPr bwMode="auto">
            <a:xfrm>
              <a:off x="5400" y="1200"/>
              <a:ext cx="0" cy="240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7" name="CDBall" hidden="1"/>
            <p:cNvSpPr>
              <a:spLocks noChangeArrowheads="1"/>
            </p:cNvSpPr>
            <p:nvPr/>
          </p:nvSpPr>
          <p:spPr bwMode="auto">
            <a:xfrm>
              <a:off x="5024" y="3225"/>
              <a:ext cx="752" cy="750"/>
            </a:xfrm>
            <a:prstGeom prst="star24">
              <a:avLst>
                <a:gd name="adj" fmla="val 37500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Tahoma" charset="0"/>
                </a:rPr>
                <a:t>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9833634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Natural Selection</a:t>
            </a:r>
            <a:endParaRPr lang="en-US" dirty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b="0" dirty="0">
                <a:latin typeface="Calibri" charset="0"/>
              </a:rPr>
              <a:t>Darwin noted the close relationship between adaptation to the environment and the origin of new </a:t>
            </a:r>
            <a:r>
              <a:rPr lang="en-US" sz="2800" b="0" dirty="0" smtClean="0">
                <a:latin typeface="Calibri" charset="0"/>
              </a:rPr>
              <a:t>species.</a:t>
            </a:r>
            <a:endParaRPr lang="en-US" sz="3600" b="0" dirty="0">
              <a:latin typeface="Calibri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-33338" y="1676400"/>
            <a:ext cx="33099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dirty="0" smtClean="0">
                <a:latin typeface="Calibri" charset="0"/>
              </a:rPr>
              <a:t>Prime e.g. finches on the Galapagos Islands – beak size &amp; shape adapted for certain diets</a:t>
            </a:r>
          </a:p>
          <a:p>
            <a:pPr marL="0" indent="0">
              <a:buNone/>
              <a:defRPr/>
            </a:pPr>
            <a:r>
              <a:rPr lang="en-US" sz="2800" dirty="0" smtClean="0">
                <a:latin typeface="Calibri" charset="0"/>
              </a:rPr>
              <a:t>     a. large, seed-      	cracking bill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latin typeface="Calibri" charset="0"/>
              </a:rPr>
              <a:t>     b. pincer-like bill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latin typeface="Calibri" charset="0"/>
              </a:rPr>
              <a:t>     c. probing bill</a:t>
            </a:r>
          </a:p>
        </p:txBody>
      </p:sp>
      <p:pic>
        <p:nvPicPr>
          <p:cNvPr id="28676" name="13_11_GalapagosFinches-L.jpg" descr="/Volumes/EB4_IRDVD_1/Chapter_13/B_Jpeg_Images/13_Labeled_Images/13_11_GalapagosFinches-L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r="5096"/>
          <a:stretch>
            <a:fillRect/>
          </a:stretch>
        </p:blipFill>
        <p:spPr bwMode="auto">
          <a:xfrm>
            <a:off x="3281363" y="1752600"/>
            <a:ext cx="5845175" cy="50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012263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Darwin’s Finches</a:t>
            </a:r>
            <a:endParaRPr lang="en-US" sz="2800" dirty="0"/>
          </a:p>
        </p:txBody>
      </p:sp>
      <p:sp>
        <p:nvSpPr>
          <p:cNvPr id="29698" name="Content Placeholder 7"/>
          <p:cNvSpPr>
            <a:spLocks noGrp="1"/>
          </p:cNvSpPr>
          <p:nvPr>
            <p:ph idx="1"/>
          </p:nvPr>
        </p:nvSpPr>
        <p:spPr>
          <a:xfrm>
            <a:off x="0" y="4800600"/>
            <a:ext cx="9144000" cy="20574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b="0" dirty="0">
                <a:latin typeface="Calibri" charset="0"/>
              </a:rPr>
              <a:t>Darwin first described the 14 </a:t>
            </a:r>
            <a:r>
              <a:rPr lang="en-US" sz="2000" b="0" dirty="0" err="1">
                <a:latin typeface="Calibri" charset="0"/>
              </a:rPr>
              <a:t>spp</a:t>
            </a:r>
            <a:r>
              <a:rPr lang="en-US" sz="2000" b="0" dirty="0">
                <a:latin typeface="Calibri" charset="0"/>
              </a:rPr>
              <a:t> of closely related finches during his voyage on the HMS Beagle (1835).  These </a:t>
            </a:r>
            <a:r>
              <a:rPr lang="en-US" sz="2000" b="0" dirty="0" err="1">
                <a:latin typeface="Calibri" charset="0"/>
              </a:rPr>
              <a:t>spp</a:t>
            </a:r>
            <a:r>
              <a:rPr lang="en-US" sz="2000" b="0" dirty="0">
                <a:latin typeface="Calibri" charset="0"/>
              </a:rPr>
              <a:t> show a remarkable degree of diversity in bill shape &amp; size that are adapted for different food sources in an otherwise scarce environ.  </a:t>
            </a:r>
          </a:p>
          <a:p>
            <a:pPr>
              <a:buFont typeface="Arial"/>
              <a:buChar char="•"/>
            </a:pPr>
            <a:r>
              <a:rPr lang="en-US" sz="2000" b="0" dirty="0">
                <a:latin typeface="Calibri" charset="0"/>
              </a:rPr>
              <a:t>These finches to this day remain the key example of many important evolutionary processes – niche partitioning, morphological adaptation, speciation, &amp; species ecology</a:t>
            </a:r>
          </a:p>
        </p:txBody>
      </p:sp>
      <p:pic>
        <p:nvPicPr>
          <p:cNvPr id="2969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5120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6"/>
          <p:cNvSpPr txBox="1">
            <a:spLocks noChangeArrowheads="1"/>
          </p:cNvSpPr>
          <p:nvPr/>
        </p:nvSpPr>
        <p:spPr bwMode="auto">
          <a:xfrm rot="-5400000">
            <a:off x="-800100" y="3009900"/>
            <a:ext cx="289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www.pbs.org</a:t>
            </a:r>
          </a:p>
        </p:txBody>
      </p:sp>
    </p:spTree>
    <p:extLst>
      <p:ext uri="{BB962C8B-B14F-4D97-AF65-F5344CB8AC3E}">
        <p14:creationId xmlns:p14="http://schemas.microsoft.com/office/powerpoint/2010/main" val="3142191298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130629" y="1759857"/>
            <a:ext cx="8556171" cy="4272642"/>
          </a:xfrm>
        </p:spPr>
        <p:txBody>
          <a:bodyPr/>
          <a:lstStyle/>
          <a:p>
            <a:pPr marL="571500" lvl="1" indent="-457200">
              <a:buFont typeface="Arial"/>
              <a:buChar char="•"/>
            </a:pPr>
            <a:endParaRPr lang="en-US" sz="2800" dirty="0">
              <a:latin typeface="Calibri" charset="0"/>
            </a:endParaRPr>
          </a:p>
          <a:p>
            <a:pPr marL="571500" lvl="1" indent="-457200">
              <a:buFont typeface="Arial"/>
              <a:buChar char="•"/>
            </a:pPr>
            <a:r>
              <a:rPr lang="en-US" sz="2800" b="0" dirty="0" smtClean="0">
                <a:latin typeface="Calibri" charset="0"/>
              </a:rPr>
              <a:t>Fossil marsupials in northern Africa </a:t>
            </a:r>
            <a:r>
              <a:rPr lang="en-US" sz="2800" dirty="0" smtClean="0">
                <a:latin typeface="Calibri" charset="0"/>
                <a:hlinkClick r:id="rId2"/>
              </a:rPr>
              <a:t>http</a:t>
            </a:r>
            <a:r>
              <a:rPr lang="en-US" sz="2800" dirty="0">
                <a:latin typeface="Calibri" charset="0"/>
                <a:hlinkClick r:id="rId2"/>
              </a:rPr>
              <a:t>://www.nature.com/nature/journal/v308/n5958/abs/308447a0.</a:t>
            </a:r>
            <a:r>
              <a:rPr lang="en-US" sz="2800" dirty="0" smtClean="0">
                <a:latin typeface="Calibri" charset="0"/>
                <a:hlinkClick r:id="rId2"/>
              </a:rPr>
              <a:t>html</a:t>
            </a:r>
            <a:endParaRPr lang="en-US" sz="2800" dirty="0" smtClean="0">
              <a:latin typeface="Calibri" charset="0"/>
            </a:endParaRPr>
          </a:p>
          <a:p>
            <a:pPr marL="571500" lvl="1" indent="-457200">
              <a:buFont typeface="Arial"/>
              <a:buChar char="•"/>
            </a:pPr>
            <a:r>
              <a:rPr lang="en-US" sz="2800" dirty="0">
                <a:latin typeface="Calibri" charset="0"/>
                <a:hlinkClick r:id="rId3"/>
              </a:rPr>
              <a:t>http://www.palaeontologyonline.com/articles/2012/fossil-focus-marsupials</a:t>
            </a:r>
            <a:r>
              <a:rPr lang="en-US" sz="2800" dirty="0" smtClean="0">
                <a:latin typeface="Calibri" charset="0"/>
                <a:hlinkClick r:id="rId3"/>
              </a:rPr>
              <a:t>/</a:t>
            </a:r>
            <a:endParaRPr lang="en-US" sz="2800" dirty="0" smtClean="0">
              <a:latin typeface="Calibri" charset="0"/>
            </a:endParaRPr>
          </a:p>
          <a:p>
            <a:pPr marL="571500" lvl="1" indent="-457200">
              <a:buFont typeface="Arial"/>
              <a:buChar char="•"/>
            </a:pPr>
            <a:endParaRPr lang="en-US" sz="2800" dirty="0" smtClean="0">
              <a:latin typeface="Calibri" charset="0"/>
            </a:endParaRPr>
          </a:p>
          <a:p>
            <a:pPr marL="571500" lvl="1" indent="-457200">
              <a:buFont typeface="Arial"/>
              <a:buChar char="•"/>
            </a:pPr>
            <a:endParaRPr lang="en-US" sz="2800" b="0" dirty="0">
              <a:latin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Darwin’s Theory</a:t>
            </a:r>
            <a:endParaRPr lang="en-US" dirty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marL="457200" indent="-457200">
              <a:buFont typeface="Arial"/>
              <a:buChar char="•"/>
              <a:defRPr/>
            </a:pPr>
            <a:r>
              <a:rPr lang="en-US" sz="2800" b="0" dirty="0" smtClean="0">
                <a:latin typeface="Calibri" charset="0"/>
              </a:rPr>
              <a:t>Darwin based his theory of </a:t>
            </a:r>
            <a:r>
              <a:rPr lang="en-US" sz="2800" b="0" dirty="0" smtClean="0">
                <a:solidFill>
                  <a:srgbClr val="FF0000"/>
                </a:solidFill>
                <a:latin typeface="Calibri" charset="0"/>
              </a:rPr>
              <a:t>natural selection </a:t>
            </a:r>
            <a:r>
              <a:rPr lang="en-US" sz="2800" b="0" dirty="0" smtClean="0">
                <a:solidFill>
                  <a:srgbClr val="FF0000"/>
                </a:solidFill>
                <a:latin typeface="Calibri" charset="0"/>
              </a:rPr>
              <a:t>                     </a:t>
            </a:r>
            <a:r>
              <a:rPr lang="en-US" sz="2800" b="0" dirty="0" smtClean="0">
                <a:latin typeface="Calibri" charset="0"/>
              </a:rPr>
              <a:t>on </a:t>
            </a:r>
            <a:r>
              <a:rPr lang="en-US" sz="2800" b="0" dirty="0" smtClean="0">
                <a:latin typeface="Calibri" charset="0"/>
              </a:rPr>
              <a:t>two key observations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>
                <a:latin typeface="Calibri" charset="0"/>
              </a:rPr>
              <a:t>Overproduction &amp; competition</a:t>
            </a:r>
          </a:p>
          <a:p>
            <a:pPr marL="914400" lvl="1" indent="-514350">
              <a:defRPr/>
            </a:pPr>
            <a:r>
              <a:rPr lang="en-US" sz="2800" dirty="0" smtClean="0">
                <a:latin typeface="Calibri" charset="0"/>
              </a:rPr>
              <a:t>All species have potential to produce more offspring than can be supported in a given </a:t>
            </a:r>
            <a:r>
              <a:rPr lang="en-US" sz="2800" dirty="0" smtClean="0">
                <a:latin typeface="Calibri" charset="0"/>
              </a:rPr>
              <a:t>environment.</a:t>
            </a:r>
            <a:endParaRPr lang="en-US" sz="2800" dirty="0" smtClean="0">
              <a:latin typeface="Calibri" charset="0"/>
            </a:endParaRPr>
          </a:p>
          <a:p>
            <a:pPr marL="914400" lvl="1" indent="-514350">
              <a:defRPr/>
            </a:pPr>
            <a:r>
              <a:rPr lang="en-US" sz="2800" dirty="0" smtClean="0">
                <a:latin typeface="Calibri" charset="0"/>
              </a:rPr>
              <a:t>This overproduction is basis for competition (“struggle for existence”</a:t>
            </a:r>
            <a:r>
              <a:rPr lang="en-US" sz="2800" dirty="0" smtClean="0">
                <a:latin typeface="Calibri" charset="0"/>
              </a:rPr>
              <a:t>).</a:t>
            </a:r>
            <a:endParaRPr lang="en-US" sz="2800" dirty="0" smtClean="0">
              <a:latin typeface="Calibri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>
                <a:latin typeface="Calibri" charset="0"/>
              </a:rPr>
              <a:t>Individual variation</a:t>
            </a:r>
          </a:p>
          <a:p>
            <a:pPr marL="914400" lvl="1" indent="-514350">
              <a:defRPr/>
            </a:pPr>
            <a:r>
              <a:rPr lang="en-US" sz="2800" dirty="0" smtClean="0">
                <a:latin typeface="Calibri" charset="0"/>
              </a:rPr>
              <a:t>Individuals in a population </a:t>
            </a:r>
          </a:p>
          <a:p>
            <a:pPr marL="400050" lvl="1" indent="0">
              <a:buFont typeface="Arial" charset="0"/>
              <a:buNone/>
              <a:defRPr/>
            </a:pPr>
            <a:r>
              <a:rPr lang="en-US" sz="2800" dirty="0">
                <a:latin typeface="Calibri" charset="0"/>
              </a:rPr>
              <a:t> </a:t>
            </a:r>
            <a:r>
              <a:rPr lang="en-US" sz="2800" dirty="0" smtClean="0">
                <a:latin typeface="Calibri" charset="0"/>
              </a:rPr>
              <a:t>     vary in many heritable traits.</a:t>
            </a:r>
          </a:p>
        </p:txBody>
      </p:sp>
      <p:pic>
        <p:nvPicPr>
          <p:cNvPr id="30723" name="13_13VariationSpecies-L.jpg" descr="/Volumes/EB4_IRDVD_1/Chapter_13/B_Jpeg_Images/13_Labeled_Images/13_13VariationSpecies-L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" t="7005" r="6996" b="18915"/>
          <a:stretch>
            <a:fillRect/>
          </a:stretch>
        </p:blipFill>
        <p:spPr bwMode="auto">
          <a:xfrm>
            <a:off x="5334000" y="3810000"/>
            <a:ext cx="3814763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13_03aDarwinPortrait-L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8" r="22919"/>
          <a:stretch/>
        </p:blipFill>
        <p:spPr>
          <a:xfrm>
            <a:off x="7195105" y="0"/>
            <a:ext cx="1737757" cy="2448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7281308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9262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Darwin’s Conclusion Defines Natural Selection</a:t>
            </a:r>
            <a:endParaRPr lang="en-US" sz="3200" dirty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3200" b="0" dirty="0">
                <a:latin typeface="Calibri" charset="0"/>
              </a:rPr>
              <a:t>Differential survival &amp; reproduction drives the evolution of species</a:t>
            </a:r>
          </a:p>
          <a:p>
            <a:pPr lvl="1"/>
            <a:r>
              <a:rPr lang="en-US" sz="2800" dirty="0">
                <a:latin typeface="Calibri" charset="0"/>
              </a:rPr>
              <a:t>Those individuals w/ heritable traits best suited to the local environment generally survive to reproduce, thus leave a larger share of surviving, fertile </a:t>
            </a:r>
            <a:r>
              <a:rPr lang="en-US" sz="2800" dirty="0" err="1" smtClean="0">
                <a:latin typeface="Calibri" charset="0"/>
              </a:rPr>
              <a:t>offpsring</a:t>
            </a:r>
            <a:endParaRPr lang="en-US" sz="2800" dirty="0" smtClean="0">
              <a:latin typeface="Calibri" charset="0"/>
            </a:endParaRPr>
          </a:p>
          <a:p>
            <a:pPr lvl="1"/>
            <a:endParaRPr lang="en-US" sz="2800" dirty="0">
              <a:latin typeface="Calibri" charset="0"/>
            </a:endParaRPr>
          </a:p>
          <a:p>
            <a:pPr lvl="1"/>
            <a:endParaRPr lang="en-US" sz="2800" dirty="0" smtClean="0">
              <a:latin typeface="Calibri" charset="0"/>
            </a:endParaRPr>
          </a:p>
          <a:p>
            <a:pPr lvl="1"/>
            <a:endParaRPr lang="en-US" sz="2800" dirty="0" smtClean="0">
              <a:latin typeface="Calibri" charset="0"/>
            </a:endParaRPr>
          </a:p>
          <a:p>
            <a:pPr lvl="1"/>
            <a:r>
              <a:rPr lang="en-US" sz="2800" i="1" dirty="0" smtClean="0">
                <a:solidFill>
                  <a:srgbClr val="FF0000"/>
                </a:solidFill>
                <a:latin typeface="Calibri" charset="0"/>
              </a:rPr>
              <a:t>Misconception: The environment does the selecting in natural selection.  Species evolve due to “want” or “need.”</a:t>
            </a:r>
          </a:p>
          <a:p>
            <a:endParaRPr lang="en-US" sz="2800" dirty="0">
              <a:latin typeface="Calibri" charset="0"/>
            </a:endParaRPr>
          </a:p>
          <a:p>
            <a:endParaRPr lang="en-US" sz="2800" dirty="0">
              <a:latin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378" y="3893320"/>
            <a:ext cx="53213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02301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Misconceptions Dispelled</a:t>
            </a:r>
            <a:endParaRPr lang="en-US" dirty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b="0" dirty="0">
                <a:latin typeface="Calibri" charset="0"/>
              </a:rPr>
              <a:t>Biological diversity exists, and selective pressure from the environment determines who survives to </a:t>
            </a:r>
            <a:r>
              <a:rPr lang="en-US" sz="2800" b="0" dirty="0" smtClean="0">
                <a:latin typeface="Calibri" charset="0"/>
              </a:rPr>
              <a:t>reproduce.</a:t>
            </a:r>
            <a:endParaRPr lang="en-US" sz="2800" b="0" dirty="0">
              <a:latin typeface="Calibri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800" b="0" dirty="0">
                <a:latin typeface="Calibri" charset="0"/>
              </a:rPr>
              <a:t>Evolution is NOT goal directed and does NOT lead to perfectly adapted </a:t>
            </a:r>
            <a:r>
              <a:rPr lang="en-US" sz="2800" b="0" dirty="0" smtClean="0">
                <a:latin typeface="Calibri" charset="0"/>
              </a:rPr>
              <a:t>organisms.</a:t>
            </a:r>
            <a:endParaRPr lang="en-US" sz="2800" b="0" dirty="0">
              <a:latin typeface="Calibri" charset="0"/>
            </a:endParaRPr>
          </a:p>
          <a:p>
            <a:pPr lvl="1"/>
            <a:r>
              <a:rPr lang="en-US" sz="2800" dirty="0">
                <a:latin typeface="Calibri" charset="0"/>
              </a:rPr>
              <a:t>Evolutionary change is consequence of immediate advantage NOT a distant goal.</a:t>
            </a:r>
          </a:p>
          <a:p>
            <a:pPr lvl="1"/>
            <a:r>
              <a:rPr lang="en-US" sz="2800" dirty="0">
                <a:latin typeface="Calibri" charset="0"/>
              </a:rPr>
              <a:t>Evolutionary change only reflects improvement in the context of the immediate environment (what is good today may not be so tomorrow</a:t>
            </a:r>
            <a:r>
              <a:rPr lang="en-US" sz="2800" dirty="0" smtClean="0">
                <a:latin typeface="Calibri" charset="0"/>
              </a:rPr>
              <a:t>).</a:t>
            </a:r>
            <a:endParaRPr lang="en-US" sz="2800" dirty="0">
              <a:latin typeface="Calibri" charset="0"/>
            </a:endParaRPr>
          </a:p>
          <a:p>
            <a:pPr lvl="1"/>
            <a:r>
              <a:rPr lang="en-US" sz="2800" dirty="0">
                <a:latin typeface="Calibri" charset="0"/>
              </a:rPr>
              <a:t>Thus, </a:t>
            </a:r>
            <a:r>
              <a:rPr lang="en-US" sz="2800" dirty="0" smtClean="0">
                <a:latin typeface="Calibri" charset="0"/>
              </a:rPr>
              <a:t>species do </a:t>
            </a:r>
            <a:r>
              <a:rPr lang="en-US" sz="2800" dirty="0">
                <a:latin typeface="Calibri" charset="0"/>
              </a:rPr>
              <a:t>not steadily get better, they respond evolutionarily to the environment or go extinct.</a:t>
            </a:r>
          </a:p>
        </p:txBody>
      </p:sp>
    </p:spTree>
    <p:extLst>
      <p:ext uri="{BB962C8B-B14F-4D97-AF65-F5344CB8AC3E}">
        <p14:creationId xmlns:p14="http://schemas.microsoft.com/office/powerpoint/2010/main" val="571235895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The “bad” gene</a:t>
            </a:r>
            <a:endParaRPr lang="en-US" sz="3600" dirty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88900" y="980272"/>
            <a:ext cx="9055100" cy="1572427"/>
          </a:xfrm>
        </p:spPr>
        <p:txBody>
          <a:bodyPr/>
          <a:lstStyle/>
          <a:p>
            <a:pPr marL="0" indent="0"/>
            <a:r>
              <a:rPr lang="en-US" sz="3200" b="0" dirty="0" smtClean="0">
                <a:latin typeface="Calibri" charset="0"/>
              </a:rPr>
              <a:t>Why do deleterious alleles remain in some populations?  What keeps natural selection from eliminating them?</a:t>
            </a:r>
          </a:p>
          <a:p>
            <a:pPr marL="457200" indent="-457200">
              <a:buFont typeface="Arial"/>
              <a:buChar char="•"/>
            </a:pPr>
            <a:r>
              <a:rPr lang="en-US" sz="3200" b="0" dirty="0" smtClean="0">
                <a:latin typeface="Calibri" charset="0"/>
              </a:rPr>
              <a:t>Heterozygote advantage</a:t>
            </a:r>
          </a:p>
          <a:p>
            <a:pPr marL="457200" indent="-457200">
              <a:buFont typeface="Arial"/>
              <a:buChar char="•"/>
            </a:pPr>
            <a:r>
              <a:rPr lang="en-US" sz="3200" b="0" dirty="0" smtClean="0">
                <a:latin typeface="Calibri" charset="0"/>
              </a:rPr>
              <a:t>Mutation</a:t>
            </a:r>
          </a:p>
          <a:p>
            <a:pPr marL="457200" indent="-457200">
              <a:buFont typeface="Arial"/>
              <a:buChar char="•"/>
            </a:pPr>
            <a:r>
              <a:rPr lang="en-US" sz="3200" b="0" dirty="0" smtClean="0">
                <a:latin typeface="Calibri" charset="0"/>
              </a:rPr>
              <a:t>Gene flow</a:t>
            </a:r>
          </a:p>
          <a:p>
            <a:pPr marL="457200" indent="-457200">
              <a:buFont typeface="Arial"/>
              <a:buChar char="•"/>
            </a:pPr>
            <a:r>
              <a:rPr lang="en-US" sz="3200" b="0" dirty="0" smtClean="0">
                <a:latin typeface="Calibri" charset="0"/>
              </a:rPr>
              <a:t>Don’t </a:t>
            </a:r>
            <a:r>
              <a:rPr lang="en-US" sz="3200" b="0" dirty="0" smtClean="0">
                <a:latin typeface="Calibri" charset="0"/>
              </a:rPr>
              <a:t>reduce fitness</a:t>
            </a:r>
            <a:endParaRPr lang="en-US" sz="3200" b="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182990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2496"/>
            <a:ext cx="9144001" cy="73122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Heterozygote advantage – real world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1029"/>
            <a:ext cx="9144000" cy="5976972"/>
          </a:xfrm>
        </p:spPr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sz="3200" b="0" dirty="0"/>
              <a:t>Found in recessive genetic diseases that have a higher than predicted occurrence in a population</a:t>
            </a:r>
          </a:p>
          <a:p>
            <a:pPr marL="571500" indent="-571500">
              <a:buFont typeface="Arial"/>
              <a:buChar char="•"/>
            </a:pPr>
            <a:r>
              <a:rPr lang="en-US" sz="3200" b="0" dirty="0" smtClean="0"/>
              <a:t>Heterozygote individuals (“carriers”) have higher fitness than homozygotes.  </a:t>
            </a:r>
          </a:p>
          <a:p>
            <a:pPr marL="571500" indent="-571500">
              <a:buFont typeface="Arial"/>
              <a:buChar char="•"/>
            </a:pPr>
            <a:r>
              <a:rPr lang="en-US" sz="3200" b="0" dirty="0" smtClean="0"/>
              <a:t>Examples in humans</a:t>
            </a:r>
          </a:p>
          <a:p>
            <a:pPr marL="685800" lvl="1" indent="-571500">
              <a:buFont typeface="Arial"/>
              <a:buChar char="•"/>
            </a:pPr>
            <a:r>
              <a:rPr lang="en-US" sz="3200" dirty="0" smtClean="0"/>
              <a:t>Cystic fibrosis</a:t>
            </a:r>
          </a:p>
          <a:p>
            <a:pPr marL="685800" lvl="1" indent="-571500">
              <a:buFont typeface="Arial"/>
              <a:buChar char="•"/>
            </a:pPr>
            <a:r>
              <a:rPr lang="en-US" sz="3200" b="0" dirty="0" smtClean="0"/>
              <a:t>Sickle cell anemia</a:t>
            </a:r>
          </a:p>
          <a:p>
            <a:pPr marL="685800" lvl="1" indent="-571500">
              <a:buFont typeface="Arial"/>
              <a:buChar char="•"/>
            </a:pPr>
            <a:r>
              <a:rPr lang="en-US" sz="3200" dirty="0"/>
              <a:t>Thalassemia</a:t>
            </a:r>
          </a:p>
          <a:p>
            <a:pPr marL="685800" lvl="1" indent="-571500">
              <a:buFont typeface="Arial"/>
              <a:buChar char="•"/>
            </a:pPr>
            <a:r>
              <a:rPr lang="en-US" sz="3200" dirty="0" err="1" smtClean="0"/>
              <a:t>Connexin</a:t>
            </a:r>
            <a:r>
              <a:rPr lang="en-US" sz="3200" dirty="0" smtClean="0"/>
              <a:t> 26 deafness</a:t>
            </a:r>
          </a:p>
          <a:p>
            <a:pPr marL="114300" lvl="1" indent="0">
              <a:buNone/>
            </a:pPr>
            <a:endParaRPr lang="en-US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1031243868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2496"/>
            <a:ext cx="9144001" cy="73122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Cystic fibrosis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3725"/>
            <a:ext cx="7017780" cy="6114276"/>
          </a:xfrm>
        </p:spPr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sz="2800" b="0" dirty="0" smtClean="0"/>
              <a:t>Caused by mutation in CFTR gene, responsible for transport of ions (thus water) into/out of cells.</a:t>
            </a:r>
          </a:p>
          <a:p>
            <a:pPr marL="571500" indent="-571500">
              <a:buFont typeface="Arial"/>
              <a:buChar char="•"/>
            </a:pPr>
            <a:r>
              <a:rPr lang="en-US" sz="2800" b="0" dirty="0" smtClean="0"/>
              <a:t>Disease alters production of sweat, digestive juices, and mucus which lead to difficulty digesting food/pancreatic obstruction, thickened lung secretions/lung infections.</a:t>
            </a:r>
          </a:p>
          <a:p>
            <a:pPr marL="571500" indent="-571500">
              <a:buFont typeface="Arial"/>
              <a:buChar char="•"/>
            </a:pPr>
            <a:r>
              <a:rPr lang="en-US" sz="2800" b="0" dirty="0" smtClean="0"/>
              <a:t>Highest prevalence in Ireland (1 in 19)</a:t>
            </a:r>
          </a:p>
          <a:p>
            <a:pPr marL="571500" indent="-571500">
              <a:buFont typeface="Arial"/>
              <a:buChar char="•"/>
            </a:pPr>
            <a:r>
              <a:rPr lang="en-US" sz="2800" b="0" dirty="0" smtClean="0"/>
              <a:t>Heterozygotes don’t suffer from fluid loss caused by the diarrhea associated with typhoid and cholera.</a:t>
            </a:r>
          </a:p>
          <a:p>
            <a:pPr marL="571500" indent="-571500">
              <a:buFont typeface="Arial"/>
              <a:buChar char="•"/>
            </a:pPr>
            <a:endParaRPr lang="en-US" sz="2800" b="0" dirty="0" smtClean="0"/>
          </a:p>
          <a:p>
            <a:pPr marL="685800" lvl="1" indent="-571500">
              <a:buFont typeface="Arial"/>
              <a:buChar char="•"/>
            </a:pPr>
            <a:endParaRPr lang="en-US" sz="2800" b="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546" y="554729"/>
            <a:ext cx="2244299" cy="460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15239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2497"/>
            <a:ext cx="9144001" cy="6484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Sickle-cell anemia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60958"/>
            <a:ext cx="6967653" cy="5976972"/>
          </a:xfrm>
        </p:spPr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sz="2600" b="0" dirty="0" smtClean="0"/>
              <a:t>Heterozygotes have greater resistance to malarial infection and greater chance of surviving to reproduce than either homozygote—exposure to pathogen triggers sickle cell reaction </a:t>
            </a:r>
            <a:r>
              <a:rPr lang="en-US" sz="2600" b="0" dirty="0" smtClean="0">
                <a:sym typeface="Wingdings"/>
              </a:rPr>
              <a:t> rapid removal of infected cells.</a:t>
            </a:r>
            <a:endParaRPr lang="en-US" sz="2600" b="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664" y="12496"/>
            <a:ext cx="1731336" cy="3246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654" b="5345"/>
          <a:stretch/>
        </p:blipFill>
        <p:spPr>
          <a:xfrm>
            <a:off x="167090" y="3111167"/>
            <a:ext cx="8788935" cy="37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28430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2496"/>
            <a:ext cx="9144001" cy="73122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Sickle-cell anemia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3419" y="743725"/>
            <a:ext cx="9144000" cy="6114275"/>
          </a:xfrm>
        </p:spPr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sz="2600" b="0" dirty="0" smtClean="0"/>
              <a:t>Distribution of malaria and of sickle cell anemia overlap in areas of Africa, southern Asia, and the Mediterranean.  </a:t>
            </a:r>
            <a:r>
              <a:rPr lang="en-US" sz="2600" b="0" dirty="0" err="1" smtClean="0"/>
              <a:t>HbS</a:t>
            </a:r>
            <a:r>
              <a:rPr lang="en-US" sz="2600" b="0" dirty="0" smtClean="0"/>
              <a:t> allele persists because heterozygous individuals are resistant to malaria.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423174"/>
            <a:ext cx="9110580" cy="40550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82984" y="6478222"/>
            <a:ext cx="32610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latin typeface="Calibri"/>
                <a:cs typeface="Calibri"/>
              </a:rPr>
              <a:t>Credit: </a:t>
            </a:r>
            <a:r>
              <a:rPr lang="en-US" sz="1600" i="1" dirty="0" err="1">
                <a:latin typeface="Calibri"/>
                <a:cs typeface="Calibri"/>
              </a:rPr>
              <a:t>Encyclopædia</a:t>
            </a:r>
            <a:r>
              <a:rPr lang="en-US" sz="1600" i="1" dirty="0">
                <a:latin typeface="Calibri"/>
                <a:cs typeface="Calibri"/>
              </a:rPr>
              <a:t> Britannica, Inc.</a:t>
            </a:r>
          </a:p>
        </p:txBody>
      </p:sp>
    </p:spTree>
    <p:extLst>
      <p:ext uri="{BB962C8B-B14F-4D97-AF65-F5344CB8AC3E}">
        <p14:creationId xmlns:p14="http://schemas.microsoft.com/office/powerpoint/2010/main" val="1407498226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405"/>
            <a:ext cx="91440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Mutation</a:t>
            </a:r>
            <a:endParaRPr lang="en-US" sz="3600" dirty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0" y="688381"/>
            <a:ext cx="9144000" cy="954583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400" b="0" dirty="0" smtClean="0">
                <a:latin typeface="Calibri" charset="0"/>
              </a:rPr>
              <a:t>Mutation producing deleterious alleles may keep appearing in a population, even if selection weeds it out</a:t>
            </a:r>
            <a:endParaRPr lang="en-US" sz="2400" b="0" dirty="0">
              <a:latin typeface="Calibri" charset="0"/>
            </a:endParaRPr>
          </a:p>
          <a:p>
            <a:pPr marL="571500" lvl="1" indent="-457200">
              <a:buFont typeface="Arial"/>
              <a:buChar char="•"/>
            </a:pPr>
            <a:r>
              <a:rPr lang="en-US" sz="2400" dirty="0" smtClean="0">
                <a:latin typeface="Calibri" charset="0"/>
              </a:rPr>
              <a:t>E.g. neurofibromatosis – genetic disorder causing tumors of the nervous system (actually affects all neural crest cells)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991" y="2410999"/>
            <a:ext cx="4083327" cy="439412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2526589"/>
            <a:ext cx="4628942" cy="332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3600" b="1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0" lvl="2" indent="-457200">
              <a:buFont typeface="Arial"/>
              <a:buChar char="•"/>
            </a:pPr>
            <a:r>
              <a:rPr lang="en-US" sz="2400" dirty="0" smtClean="0">
                <a:latin typeface="Calibri" charset="0"/>
              </a:rPr>
              <a:t>Has hi mutation rate: natural selection cannot completely get rid of the gene, because new mutations arise 1 in 4,000 gametes</a:t>
            </a:r>
            <a:r>
              <a:rPr lang="en-US" sz="900" dirty="0" smtClean="0">
                <a:latin typeface="Calibri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504513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Gene flow</a:t>
            </a:r>
            <a:endParaRPr lang="en-US" sz="3600" dirty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954583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400" b="0" dirty="0" smtClean="0">
                <a:latin typeface="Calibri" charset="0"/>
              </a:rPr>
              <a:t>Allele may be common but not deleterious in a nearby habitat, and gene flow from this population is common</a:t>
            </a:r>
          </a:p>
          <a:p>
            <a:pPr marL="571500" lvl="1" indent="-457200">
              <a:buFont typeface="Arial"/>
              <a:buChar char="•"/>
            </a:pPr>
            <a:r>
              <a:rPr lang="en-US" sz="2400" dirty="0" smtClean="0">
                <a:latin typeface="Calibri" charset="0"/>
              </a:rPr>
              <a:t>E.g. Sickle cell anemia allele is found in populations throughout the world due to gene flow</a:t>
            </a:r>
            <a:endParaRPr lang="en-US" sz="2400" b="0" dirty="0">
              <a:latin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1703"/>
          <a:stretch/>
        </p:blipFill>
        <p:spPr>
          <a:xfrm>
            <a:off x="1785314" y="2438400"/>
            <a:ext cx="5707686" cy="441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50576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Misconception: individuals evolve.</a:t>
            </a:r>
            <a:endParaRPr lang="en-US" sz="3200" dirty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r>
              <a:rPr lang="en-US" sz="3200" dirty="0" smtClean="0">
                <a:latin typeface="Calibri" charset="0"/>
              </a:rPr>
              <a:t>Correct </a:t>
            </a:r>
            <a:r>
              <a:rPr lang="en-US" sz="3200" dirty="0" smtClean="0">
                <a:latin typeface="Calibri" charset="0"/>
              </a:rPr>
              <a:t>concept: </a:t>
            </a:r>
            <a:r>
              <a:rPr lang="en-US" sz="3200" i="1" dirty="0">
                <a:latin typeface="Calibri" charset="0"/>
              </a:rPr>
              <a:t>Populations</a:t>
            </a:r>
            <a:r>
              <a:rPr lang="en-US" sz="3200" dirty="0">
                <a:latin typeface="Calibri" charset="0"/>
              </a:rPr>
              <a:t> are the units of </a:t>
            </a:r>
            <a:r>
              <a:rPr lang="en-US" sz="3200" dirty="0" smtClean="0">
                <a:latin typeface="Calibri" charset="0"/>
              </a:rPr>
              <a:t>evolution.</a:t>
            </a:r>
            <a:endParaRPr lang="en-US" sz="3200" dirty="0">
              <a:latin typeface="Calibri" charset="0"/>
            </a:endParaRPr>
          </a:p>
          <a:p>
            <a:pPr>
              <a:buFont typeface="Arial"/>
              <a:buChar char="•"/>
            </a:pPr>
            <a:r>
              <a:rPr lang="en-US" sz="3200" b="0" dirty="0" smtClean="0">
                <a:latin typeface="Calibri" charset="0"/>
              </a:rPr>
              <a:t>I</a:t>
            </a:r>
            <a:r>
              <a:rPr lang="en-US" sz="3200" b="0" dirty="0" smtClean="0">
                <a:latin typeface="Calibri" charset="0"/>
              </a:rPr>
              <a:t>ndividuals </a:t>
            </a:r>
            <a:r>
              <a:rPr lang="en-US" sz="3200" b="0" dirty="0" smtClean="0">
                <a:latin typeface="Calibri" charset="0"/>
              </a:rPr>
              <a:t>do not have </a:t>
            </a:r>
            <a:r>
              <a:rPr lang="en-US" sz="3200" b="0" dirty="0">
                <a:latin typeface="Calibri" charset="0"/>
              </a:rPr>
              <a:t>diversity from which to </a:t>
            </a:r>
            <a:r>
              <a:rPr lang="en-US" sz="3200" b="0" dirty="0" smtClean="0">
                <a:latin typeface="Calibri" charset="0"/>
              </a:rPr>
              <a:t>select.</a:t>
            </a:r>
            <a:endParaRPr lang="en-US" sz="3200" b="0" dirty="0" smtClean="0">
              <a:latin typeface="Calibri" charset="0"/>
            </a:endParaRPr>
          </a:p>
          <a:p>
            <a:pPr>
              <a:buFont typeface="Arial"/>
              <a:buChar char="•"/>
            </a:pPr>
            <a:r>
              <a:rPr lang="en-US" sz="3200" b="0" dirty="0">
                <a:latin typeface="Calibri" charset="0"/>
              </a:rPr>
              <a:t>C</a:t>
            </a:r>
            <a:r>
              <a:rPr lang="en-US" sz="3200" b="0" dirty="0" smtClean="0">
                <a:latin typeface="Calibri" charset="0"/>
              </a:rPr>
              <a:t>hanges </a:t>
            </a:r>
            <a:r>
              <a:rPr lang="en-US" sz="3200" b="0" dirty="0">
                <a:latin typeface="Calibri" charset="0"/>
              </a:rPr>
              <a:t>in an individual over time, e.g. muscle size due to increased </a:t>
            </a:r>
            <a:r>
              <a:rPr lang="en-US" sz="3200" b="0" dirty="0" smtClean="0">
                <a:latin typeface="Calibri" charset="0"/>
              </a:rPr>
              <a:t>workouts</a:t>
            </a:r>
            <a:r>
              <a:rPr lang="en-US" sz="3200" b="0" dirty="0">
                <a:latin typeface="Calibri" charset="0"/>
              </a:rPr>
              <a:t>, are NOT passed on to offspring (this is Lamarckian evolution</a:t>
            </a:r>
            <a:r>
              <a:rPr lang="en-US" sz="3200" b="0" dirty="0" smtClean="0">
                <a:latin typeface="Calibri" charset="0"/>
              </a:rPr>
              <a:t>!)--we need to re-evaluate this statement in light of what we know about the inheritance of acquired epigenetic modifications; still, not all acquired phenotypic changes are heritable.</a:t>
            </a:r>
            <a:endParaRPr lang="en-US" sz="3200" b="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75441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No effect on fitness</a:t>
            </a:r>
            <a:endParaRPr lang="en-US" sz="3600" dirty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0" y="874216"/>
            <a:ext cx="9144000" cy="954583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b="0" dirty="0" smtClean="0">
                <a:latin typeface="Calibri" charset="0"/>
              </a:rPr>
              <a:t>Some genetic disorders only exert effects late in life, after reproduction has occurred.</a:t>
            </a:r>
          </a:p>
          <a:p>
            <a:pPr marL="571500" lvl="1" indent="-457200">
              <a:buFont typeface="Arial"/>
              <a:buChar char="•"/>
            </a:pPr>
            <a:r>
              <a:rPr lang="en-US" sz="2800" dirty="0" smtClean="0">
                <a:latin typeface="Calibri" charset="0"/>
              </a:rPr>
              <a:t>E.g. allele causing adult-onset Huntington’s disease – a degenerative brain disorder.  Symptoms typically develop in mid-40’s.</a:t>
            </a:r>
          </a:p>
          <a:p>
            <a:pPr marL="571500" lvl="1" indent="-457200">
              <a:buFont typeface="Arial"/>
              <a:buChar char="•"/>
            </a:pPr>
            <a:r>
              <a:rPr lang="en-US" sz="2800" dirty="0" smtClean="0">
                <a:latin typeface="Calibri" charset="0"/>
              </a:rPr>
              <a:t>Fitness: how good a particular genotype is at leaving </a:t>
            </a:r>
            <a:r>
              <a:rPr lang="en-US" sz="2800" dirty="0" err="1" smtClean="0">
                <a:latin typeface="Calibri" charset="0"/>
              </a:rPr>
              <a:t>offpsring</a:t>
            </a:r>
            <a:r>
              <a:rPr lang="en-US" sz="2800" dirty="0" smtClean="0">
                <a:latin typeface="Calibri" charset="0"/>
              </a:rPr>
              <a:t> in the next generation relative to other genotypes.  Which beetle genotype has the greater </a:t>
            </a:r>
            <a:r>
              <a:rPr lang="en-US" sz="2800" dirty="0" smtClean="0">
                <a:latin typeface="Calibri" charset="0"/>
              </a:rPr>
              <a:t>fitness</a:t>
            </a:r>
            <a:r>
              <a:rPr lang="en-US" sz="2800" dirty="0" smtClean="0">
                <a:latin typeface="Calibri" charset="0"/>
              </a:rPr>
              <a:t>?</a:t>
            </a:r>
          </a:p>
          <a:p>
            <a:pPr marL="1257300" lvl="2" indent="-457200">
              <a:buFont typeface="Arial"/>
              <a:buChar char="•"/>
            </a:pPr>
            <a:endParaRPr lang="en-US" sz="1000" b="0" dirty="0">
              <a:latin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948" y="5006131"/>
            <a:ext cx="38227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70249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66"/>
            <a:ext cx="8006320" cy="95187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Natural Selection in Action</a:t>
            </a:r>
            <a:endParaRPr lang="en-US" dirty="0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0" y="966240"/>
            <a:ext cx="4224024" cy="5891760"/>
          </a:xfrm>
        </p:spPr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sz="3200" b="0" dirty="0" smtClean="0">
                <a:latin typeface="Calibri" charset="0"/>
              </a:rPr>
              <a:t>Examples </a:t>
            </a:r>
            <a:r>
              <a:rPr lang="en-US" sz="3200" b="0" dirty="0">
                <a:latin typeface="Calibri" charset="0"/>
              </a:rPr>
              <a:t>of natural selection include the evolution of</a:t>
            </a:r>
          </a:p>
          <a:p>
            <a:pPr lvl="1"/>
            <a:r>
              <a:rPr lang="en-US" sz="2800" dirty="0">
                <a:latin typeface="Calibri" charset="0"/>
              </a:rPr>
              <a:t>Pesticide resistance in insects</a:t>
            </a:r>
          </a:p>
          <a:p>
            <a:pPr lvl="1"/>
            <a:r>
              <a:rPr lang="en-US" sz="2800" dirty="0">
                <a:latin typeface="Calibri" charset="0"/>
              </a:rPr>
              <a:t>Antibiotic resistance in bacteria</a:t>
            </a:r>
          </a:p>
          <a:p>
            <a:pPr lvl="1"/>
            <a:r>
              <a:rPr lang="en-US" sz="2800" dirty="0">
                <a:latin typeface="Calibri" charset="0"/>
              </a:rPr>
              <a:t>Drug resistance in strains of HIV</a:t>
            </a:r>
          </a:p>
        </p:txBody>
      </p:sp>
      <p:pic>
        <p:nvPicPr>
          <p:cNvPr id="33795" name="13_14PesticideResist_3-L.jpg" descr="/Volumes/EB4_IRDVD_1/Chapter_13/B_Jpeg_Images/13_Labeled_Images/13_14PesticideResist_3-L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9" r="14597"/>
          <a:stretch>
            <a:fillRect/>
          </a:stretch>
        </p:blipFill>
        <p:spPr bwMode="auto">
          <a:xfrm>
            <a:off x="4495800" y="1182687"/>
            <a:ext cx="4648200" cy="49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055666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PQuestion"/>
          <p:cNvSpPr>
            <a:spLocks noGrp="1" noChangeArrowheads="1"/>
          </p:cNvSpPr>
          <p:nvPr>
            <p:ph type="title"/>
          </p:nvPr>
        </p:nvSpPr>
        <p:spPr>
          <a:xfrm>
            <a:off x="0" y="436213"/>
            <a:ext cx="9144000" cy="1063758"/>
          </a:xfrm>
        </p:spPr>
        <p:txBody>
          <a:bodyPr>
            <a:noAutofit/>
          </a:bodyPr>
          <a:lstStyle/>
          <a:p>
            <a:pPr eaLnBrk="1" hangingPunct="1"/>
            <a:r>
              <a:rPr lang="en-US" cap="none" dirty="0" smtClean="0"/>
              <a:t>Natural selection is</a:t>
            </a:r>
            <a:endParaRPr lang="en-US" cap="none" dirty="0"/>
          </a:p>
        </p:txBody>
      </p:sp>
      <p:sp>
        <p:nvSpPr>
          <p:cNvPr id="4099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57675" y="1785242"/>
            <a:ext cx="5715000" cy="5374975"/>
          </a:xfrm>
        </p:spPr>
        <p:txBody>
          <a:bodyPr/>
          <a:lstStyle/>
          <a:p>
            <a:pPr marL="685800" indent="-685800" eaLnBrk="1" hangingPunct="1">
              <a:buFontTx/>
              <a:buNone/>
            </a:pPr>
            <a:r>
              <a:rPr lang="en-US" b="0" dirty="0"/>
              <a:t>(A) </a:t>
            </a:r>
            <a:r>
              <a:rPr lang="en-US" b="0" dirty="0" smtClean="0"/>
              <a:t>random</a:t>
            </a:r>
            <a:endParaRPr lang="en-US" b="0" dirty="0"/>
          </a:p>
          <a:p>
            <a:pPr marL="685800" indent="-685800" eaLnBrk="1" hangingPunct="1">
              <a:buFontTx/>
              <a:buNone/>
            </a:pPr>
            <a:r>
              <a:rPr lang="en-US" b="0" dirty="0"/>
              <a:t>(B) </a:t>
            </a:r>
            <a:r>
              <a:rPr lang="en-US" b="0" dirty="0" smtClean="0"/>
              <a:t>non-random</a:t>
            </a:r>
            <a:endParaRPr lang="en-US" b="0" dirty="0"/>
          </a:p>
          <a:p>
            <a:pPr marL="685800" indent="-685800" eaLnBrk="1" hangingPunct="1">
              <a:buFontTx/>
              <a:buNone/>
            </a:pPr>
            <a:endParaRPr lang="en-US" sz="2800" b="0" dirty="0"/>
          </a:p>
        </p:txBody>
      </p:sp>
      <p:graphicFrame>
        <p:nvGraphicFramePr>
          <p:cNvPr id="7448" name="Group 280" hidden="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15925" y="6070600"/>
          <a:ext cx="8312150" cy="549275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gConfetti">
                      <a:fgClr>
                        <a:srgbClr val="000000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Countdown" hidden="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7772400" y="2316163"/>
            <a:ext cx="635000" cy="3679825"/>
            <a:chOff x="5024" y="1200"/>
            <a:chExt cx="752" cy="2775"/>
          </a:xfrm>
        </p:grpSpPr>
        <p:sp>
          <p:nvSpPr>
            <p:cNvPr id="4166" name="CDLine" hidden="1"/>
            <p:cNvSpPr>
              <a:spLocks noChangeShapeType="1"/>
            </p:cNvSpPr>
            <p:nvPr/>
          </p:nvSpPr>
          <p:spPr bwMode="auto">
            <a:xfrm>
              <a:off x="5400" y="1200"/>
              <a:ext cx="0" cy="240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7" name="CDBall" hidden="1"/>
            <p:cNvSpPr>
              <a:spLocks noChangeArrowheads="1"/>
            </p:cNvSpPr>
            <p:nvPr/>
          </p:nvSpPr>
          <p:spPr bwMode="auto">
            <a:xfrm>
              <a:off x="5024" y="3225"/>
              <a:ext cx="752" cy="750"/>
            </a:xfrm>
            <a:prstGeom prst="star24">
              <a:avLst>
                <a:gd name="adj" fmla="val 37500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Tahoma" charset="0"/>
                </a:rPr>
                <a:t>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0218494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Natural selection is not random</a:t>
            </a:r>
            <a:endParaRPr lang="en-US" dirty="0"/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0" y="1104274"/>
            <a:ext cx="9144000" cy="5753726"/>
          </a:xfrm>
        </p:spPr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sz="2800" b="0" dirty="0" smtClean="0">
                <a:solidFill>
                  <a:srgbClr val="FF0000"/>
                </a:solidFill>
                <a:latin typeface="Calibri" charset="0"/>
              </a:rPr>
              <a:t>Misconception: natural selection is a random process.</a:t>
            </a:r>
            <a:endParaRPr lang="en-US" sz="2800" i="1" dirty="0">
              <a:solidFill>
                <a:srgbClr val="FF0000"/>
              </a:solidFill>
              <a:latin typeface="Calibri" charset="0"/>
            </a:endParaRPr>
          </a:p>
          <a:p>
            <a:pPr marL="571500" indent="-571500">
              <a:buFont typeface="Arial"/>
              <a:buChar char="•"/>
            </a:pPr>
            <a:r>
              <a:rPr lang="en-US" sz="2800" b="0" dirty="0" smtClean="0">
                <a:latin typeface="Calibri" charset="0"/>
              </a:rPr>
              <a:t>Selection acts on genetic variation in a very non-random way</a:t>
            </a:r>
          </a:p>
          <a:p>
            <a:pPr marL="685800" lvl="1" indent="-571500">
              <a:buFont typeface="Arial"/>
              <a:buChar char="•"/>
            </a:pPr>
            <a:r>
              <a:rPr lang="en-US" sz="2400" dirty="0" smtClean="0">
                <a:latin typeface="Calibri" charset="0"/>
              </a:rPr>
              <a:t>Genetic variants that aid survival &amp; reproduction are much more likely to increase in frequency in a population than variants that don’t</a:t>
            </a:r>
            <a:endParaRPr lang="en-US" sz="2400" b="0" dirty="0" smtClean="0">
              <a:latin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3878578"/>
            <a:ext cx="5956300" cy="133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4820" y="5363051"/>
            <a:ext cx="6386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population of organisms undergoes random mutation and non-random selection. The result is non-random evolutionary change.</a:t>
            </a:r>
          </a:p>
        </p:txBody>
      </p:sp>
    </p:spTree>
    <p:extLst>
      <p:ext uri="{BB962C8B-B14F-4D97-AF65-F5344CB8AC3E}">
        <p14:creationId xmlns:p14="http://schemas.microsoft.com/office/powerpoint/2010/main" val="2180176010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PQuestion"/>
          <p:cNvSpPr>
            <a:spLocks noGrp="1" noChangeArrowheads="1"/>
          </p:cNvSpPr>
          <p:nvPr>
            <p:ph type="title"/>
          </p:nvPr>
        </p:nvSpPr>
        <p:spPr>
          <a:xfrm>
            <a:off x="0" y="436213"/>
            <a:ext cx="9144000" cy="1063758"/>
          </a:xfrm>
        </p:spPr>
        <p:txBody>
          <a:bodyPr>
            <a:noAutofit/>
          </a:bodyPr>
          <a:lstStyle/>
          <a:p>
            <a:pPr eaLnBrk="1" hangingPunct="1"/>
            <a:r>
              <a:rPr lang="en-US" cap="none" dirty="0" smtClean="0"/>
              <a:t>Which of the following can create new alleles?</a:t>
            </a:r>
            <a:endParaRPr lang="en-US" cap="none" dirty="0"/>
          </a:p>
        </p:txBody>
      </p:sp>
      <p:sp>
        <p:nvSpPr>
          <p:cNvPr id="4099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2824" y="1785242"/>
            <a:ext cx="5889851" cy="5374975"/>
          </a:xfrm>
        </p:spPr>
        <p:txBody>
          <a:bodyPr/>
          <a:lstStyle/>
          <a:p>
            <a:pPr marL="685800" indent="-685800" eaLnBrk="1" hangingPunct="1">
              <a:buFontTx/>
              <a:buNone/>
            </a:pPr>
            <a:r>
              <a:rPr lang="en-US" b="0" dirty="0"/>
              <a:t>(A) </a:t>
            </a:r>
            <a:r>
              <a:rPr lang="en-US" b="0" dirty="0" smtClean="0"/>
              <a:t>Sexual reproduction</a:t>
            </a:r>
            <a:endParaRPr lang="en-US" b="0" dirty="0"/>
          </a:p>
          <a:p>
            <a:pPr marL="685800" indent="-685800" eaLnBrk="1" hangingPunct="1">
              <a:buFontTx/>
              <a:buNone/>
            </a:pPr>
            <a:r>
              <a:rPr lang="en-US" b="0" dirty="0"/>
              <a:t>(B) </a:t>
            </a:r>
            <a:r>
              <a:rPr lang="en-US" b="0" dirty="0" smtClean="0"/>
              <a:t>Mutation</a:t>
            </a:r>
          </a:p>
          <a:p>
            <a:pPr marL="685800" indent="-685800" eaLnBrk="1" hangingPunct="1">
              <a:buFontTx/>
              <a:buNone/>
            </a:pPr>
            <a:r>
              <a:rPr lang="en-US" b="0" dirty="0" smtClean="0"/>
              <a:t>(C) Natural selection</a:t>
            </a:r>
          </a:p>
          <a:p>
            <a:pPr marL="685800" indent="-685800" eaLnBrk="1" hangingPunct="1">
              <a:buFontTx/>
              <a:buNone/>
            </a:pPr>
            <a:r>
              <a:rPr lang="en-US" b="0" dirty="0" smtClean="0"/>
              <a:t>(D) Sexual recombination</a:t>
            </a:r>
          </a:p>
          <a:p>
            <a:pPr marL="685800" indent="-685800" eaLnBrk="1" hangingPunct="1">
              <a:buFontTx/>
              <a:buNone/>
            </a:pPr>
            <a:r>
              <a:rPr lang="en-US" b="0" dirty="0" smtClean="0"/>
              <a:t>(E) Genetic drift</a:t>
            </a:r>
            <a:endParaRPr lang="en-US" b="0" dirty="0"/>
          </a:p>
          <a:p>
            <a:pPr marL="685800" indent="-685800" eaLnBrk="1" hangingPunct="1">
              <a:buFontTx/>
              <a:buNone/>
            </a:pPr>
            <a:endParaRPr lang="en-US" sz="2800" b="0" dirty="0"/>
          </a:p>
        </p:txBody>
      </p:sp>
      <p:graphicFrame>
        <p:nvGraphicFramePr>
          <p:cNvPr id="7448" name="Group 280" hidden="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15925" y="6070600"/>
          <a:ext cx="8312150" cy="549275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gConfetti">
                      <a:fgClr>
                        <a:srgbClr val="000000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Countdown" hidden="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7772400" y="2316163"/>
            <a:ext cx="635000" cy="3679825"/>
            <a:chOff x="5024" y="1200"/>
            <a:chExt cx="752" cy="2775"/>
          </a:xfrm>
        </p:grpSpPr>
        <p:sp>
          <p:nvSpPr>
            <p:cNvPr id="4166" name="CDLine" hidden="1"/>
            <p:cNvSpPr>
              <a:spLocks noChangeShapeType="1"/>
            </p:cNvSpPr>
            <p:nvPr/>
          </p:nvSpPr>
          <p:spPr bwMode="auto">
            <a:xfrm>
              <a:off x="5400" y="1200"/>
              <a:ext cx="0" cy="240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7" name="CDBall" hidden="1"/>
            <p:cNvSpPr>
              <a:spLocks noChangeArrowheads="1"/>
            </p:cNvSpPr>
            <p:nvPr/>
          </p:nvSpPr>
          <p:spPr bwMode="auto">
            <a:xfrm>
              <a:off x="5024" y="3225"/>
              <a:ext cx="752" cy="750"/>
            </a:xfrm>
            <a:prstGeom prst="star24">
              <a:avLst>
                <a:gd name="adj" fmla="val 37500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Tahoma" charset="0"/>
                </a:rPr>
                <a:t>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4633853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Sources of genetic variation</a:t>
            </a:r>
            <a:endParaRPr lang="en-US" dirty="0"/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0" y="1104274"/>
            <a:ext cx="9144000" cy="5753726"/>
          </a:xfrm>
        </p:spPr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sz="3200" b="0" dirty="0">
                <a:latin typeface="Calibri" charset="0"/>
              </a:rPr>
              <a:t>Gene flow: already discussed</a:t>
            </a:r>
          </a:p>
          <a:p>
            <a:pPr marL="571500" indent="-571500">
              <a:buFont typeface="Arial"/>
              <a:buChar char="•"/>
            </a:pPr>
            <a:r>
              <a:rPr lang="en-US" sz="3200" b="0" dirty="0" smtClean="0">
                <a:latin typeface="Calibri" charset="0"/>
              </a:rPr>
              <a:t>Mutation: random changes in DNA that can result in new alleles (</a:t>
            </a:r>
            <a:r>
              <a:rPr lang="en-US" sz="3200" b="0" dirty="0">
                <a:latin typeface="Calibri" charset="0"/>
              </a:rPr>
              <a:t>more details later) </a:t>
            </a:r>
            <a:endParaRPr lang="en-US" sz="3200" b="0" dirty="0" smtClean="0">
              <a:latin typeface="Calibri" charset="0"/>
            </a:endParaRPr>
          </a:p>
          <a:p>
            <a:pPr marL="571500" indent="-571500">
              <a:buFont typeface="Arial"/>
              <a:buChar char="•"/>
            </a:pPr>
            <a:r>
              <a:rPr lang="en-US" sz="3200" b="0" dirty="0" smtClean="0">
                <a:latin typeface="Calibri" charset="0"/>
              </a:rPr>
              <a:t>Sex: can introduce new gene combinations into a population (more details later)</a:t>
            </a:r>
            <a:endParaRPr lang="en-US" sz="2800" b="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158961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PQuestion"/>
          <p:cNvSpPr>
            <a:spLocks noGrp="1" noChangeArrowheads="1"/>
          </p:cNvSpPr>
          <p:nvPr>
            <p:ph type="title"/>
          </p:nvPr>
        </p:nvSpPr>
        <p:spPr>
          <a:xfrm>
            <a:off x="0" y="288977"/>
            <a:ext cx="9144000" cy="1063758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cap="none" dirty="0" smtClean="0"/>
              <a:t>Natural selection</a:t>
            </a:r>
            <a:endParaRPr lang="en-US" sz="3600" cap="none" dirty="0"/>
          </a:p>
        </p:txBody>
      </p:sp>
      <p:sp>
        <p:nvSpPr>
          <p:cNvPr id="4099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1435556"/>
            <a:ext cx="5715000" cy="5651043"/>
          </a:xfrm>
        </p:spPr>
        <p:txBody>
          <a:bodyPr/>
          <a:lstStyle/>
          <a:p>
            <a:pPr marL="685800" indent="-685800" eaLnBrk="1" hangingPunct="1">
              <a:buFontTx/>
              <a:buNone/>
            </a:pPr>
            <a:r>
              <a:rPr lang="en-US" sz="2800" b="0" dirty="0"/>
              <a:t>(A) e</a:t>
            </a:r>
            <a:r>
              <a:rPr lang="en-US" sz="2800" b="0" dirty="0" smtClean="0"/>
              <a:t>nables organisms to evolve structures that they need.</a:t>
            </a:r>
            <a:endParaRPr lang="en-US" sz="2800" b="0" dirty="0"/>
          </a:p>
          <a:p>
            <a:pPr marL="685800" indent="-685800" eaLnBrk="1" hangingPunct="1">
              <a:buFontTx/>
              <a:buNone/>
            </a:pPr>
            <a:r>
              <a:rPr lang="en-US" sz="2800" b="0" dirty="0"/>
              <a:t>(B) e</a:t>
            </a:r>
            <a:r>
              <a:rPr lang="en-US" sz="2800" b="0" dirty="0" smtClean="0"/>
              <a:t>liminates non-heritable traits in a species.</a:t>
            </a:r>
            <a:endParaRPr lang="en-US" sz="2800" b="0" dirty="0"/>
          </a:p>
          <a:p>
            <a:pPr marL="685800" indent="-685800" eaLnBrk="1" hangingPunct="1">
              <a:buFontTx/>
              <a:buNone/>
            </a:pPr>
            <a:r>
              <a:rPr lang="en-US" sz="2800" b="0" dirty="0"/>
              <a:t>(C) w</a:t>
            </a:r>
            <a:r>
              <a:rPr lang="en-US" sz="2800" b="0" dirty="0" smtClean="0"/>
              <a:t>orks on variation already present in a population.</a:t>
            </a:r>
            <a:endParaRPr lang="en-US" sz="2800" b="0" dirty="0"/>
          </a:p>
          <a:p>
            <a:pPr marL="685800" indent="-685800" eaLnBrk="1" hangingPunct="1">
              <a:buFontTx/>
              <a:buNone/>
            </a:pPr>
            <a:r>
              <a:rPr lang="en-US" sz="2800" b="0" dirty="0"/>
              <a:t>(D) r</a:t>
            </a:r>
            <a:r>
              <a:rPr lang="en-US" sz="2800" b="0" dirty="0" smtClean="0"/>
              <a:t>esults in organisms that are perfectly adapted for their environments.</a:t>
            </a:r>
          </a:p>
          <a:p>
            <a:pPr marL="685800" indent="-685800" eaLnBrk="1" hangingPunct="1">
              <a:buFontTx/>
              <a:buNone/>
            </a:pPr>
            <a:r>
              <a:rPr lang="en-US" sz="2800" b="0" dirty="0" smtClean="0"/>
              <a:t>(E) does all of the above.</a:t>
            </a:r>
          </a:p>
          <a:p>
            <a:pPr marL="685800" indent="-685800" eaLnBrk="1" hangingPunct="1">
              <a:buFontTx/>
              <a:buNone/>
            </a:pPr>
            <a:endParaRPr lang="en-US" sz="2800" b="0" dirty="0"/>
          </a:p>
        </p:txBody>
      </p:sp>
      <p:graphicFrame>
        <p:nvGraphicFramePr>
          <p:cNvPr id="7448" name="Group 280" hidden="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15925" y="6070600"/>
          <a:ext cx="8312150" cy="549275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gConfetti">
                      <a:fgClr>
                        <a:srgbClr val="000000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Countdown" hidden="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7772400" y="2316163"/>
            <a:ext cx="635000" cy="3679825"/>
            <a:chOff x="5024" y="1200"/>
            <a:chExt cx="752" cy="2775"/>
          </a:xfrm>
        </p:grpSpPr>
        <p:sp>
          <p:nvSpPr>
            <p:cNvPr id="4166" name="CDLine" hidden="1"/>
            <p:cNvSpPr>
              <a:spLocks noChangeShapeType="1"/>
            </p:cNvSpPr>
            <p:nvPr/>
          </p:nvSpPr>
          <p:spPr bwMode="auto">
            <a:xfrm>
              <a:off x="5400" y="1200"/>
              <a:ext cx="0" cy="240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7" name="CDBall" hidden="1"/>
            <p:cNvSpPr>
              <a:spLocks noChangeArrowheads="1"/>
            </p:cNvSpPr>
            <p:nvPr/>
          </p:nvSpPr>
          <p:spPr bwMode="auto">
            <a:xfrm>
              <a:off x="5024" y="3225"/>
              <a:ext cx="752" cy="750"/>
            </a:xfrm>
            <a:prstGeom prst="star24">
              <a:avLst>
                <a:gd name="adj" fmla="val 37500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Tahoma" charset="0"/>
                </a:rPr>
                <a:t>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0231502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0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Is it a population?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1803400" y="914400"/>
            <a:ext cx="7340600" cy="1612900"/>
          </a:xfrm>
        </p:spPr>
        <p:txBody>
          <a:bodyPr/>
          <a:lstStyle/>
          <a:p>
            <a:pPr marL="274637" lvl="1" indent="0">
              <a:buNone/>
            </a:pPr>
            <a:r>
              <a:rPr lang="en-US" sz="2400" dirty="0" smtClean="0">
                <a:latin typeface="Calibri" charset="0"/>
              </a:rPr>
              <a:t>Listed below are organisms that are considered to be a population and organisms that are not considered to be a population.  Put an </a:t>
            </a:r>
            <a:r>
              <a:rPr lang="en-US" sz="2400" b="1" dirty="0" smtClean="0">
                <a:latin typeface="Calibri" charset="0"/>
              </a:rPr>
              <a:t>X</a:t>
            </a:r>
            <a:r>
              <a:rPr lang="en-US" sz="2400" dirty="0" smtClean="0">
                <a:latin typeface="Calibri" charset="0"/>
              </a:rPr>
              <a:t> next to each of the organisms that you consider to be a population.  </a:t>
            </a:r>
            <a:endParaRPr lang="en-US" sz="2400" dirty="0">
              <a:latin typeface="Calibri" charset="0"/>
            </a:endParaRPr>
          </a:p>
          <a:p>
            <a:pPr lvl="1"/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26" y="1003300"/>
            <a:ext cx="1497874" cy="12192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2527300"/>
            <a:ext cx="91440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3600" b="1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7" lvl="1" indent="0">
              <a:buFont typeface="Arial" pitchFamily="34" charset="0"/>
              <a:buNone/>
            </a:pPr>
            <a:r>
              <a:rPr lang="en-US" sz="2400" dirty="0" smtClean="0">
                <a:latin typeface="Calibri" charset="0"/>
              </a:rPr>
              <a:t>___ </a:t>
            </a:r>
            <a:r>
              <a:rPr lang="en-US" sz="2000" dirty="0" smtClean="0">
                <a:latin typeface="Calibri" charset="0"/>
              </a:rPr>
              <a:t>a group of Dungeness Crabs in a eelgrass bed off the San Francisco Bay</a:t>
            </a:r>
          </a:p>
          <a:p>
            <a:pPr marL="274637" lvl="1" indent="0">
              <a:buNone/>
            </a:pPr>
            <a:r>
              <a:rPr lang="en-US" sz="2000" dirty="0">
                <a:latin typeface="Calibri" charset="0"/>
              </a:rPr>
              <a:t>___ </a:t>
            </a:r>
            <a:r>
              <a:rPr lang="en-US" sz="2000" dirty="0" smtClean="0">
                <a:latin typeface="Calibri" charset="0"/>
              </a:rPr>
              <a:t> all species of crabs in the Pacific ocean</a:t>
            </a:r>
          </a:p>
          <a:p>
            <a:pPr marL="274637" lvl="1" indent="0">
              <a:buNone/>
            </a:pPr>
            <a:r>
              <a:rPr lang="en-US" sz="2000" dirty="0">
                <a:latin typeface="Calibri" charset="0"/>
              </a:rPr>
              <a:t>___  all </a:t>
            </a:r>
            <a:r>
              <a:rPr lang="en-US" sz="2000" dirty="0" smtClean="0">
                <a:latin typeface="Calibri" charset="0"/>
              </a:rPr>
              <a:t>the different herds of animals gathering at a watering hole in Africa</a:t>
            </a:r>
          </a:p>
          <a:p>
            <a:pPr marL="274637" lvl="1" indent="0">
              <a:buNone/>
            </a:pPr>
            <a:r>
              <a:rPr lang="en-US" sz="2000" dirty="0">
                <a:latin typeface="Calibri" charset="0"/>
              </a:rPr>
              <a:t>___  all species of crabs in the </a:t>
            </a:r>
            <a:r>
              <a:rPr lang="en-US" sz="2000" dirty="0" smtClean="0">
                <a:latin typeface="Calibri" charset="0"/>
              </a:rPr>
              <a:t>ocean</a:t>
            </a:r>
          </a:p>
          <a:p>
            <a:pPr marL="274637" lvl="1" indent="0">
              <a:buNone/>
            </a:pPr>
            <a:r>
              <a:rPr lang="en-US" sz="2000" dirty="0">
                <a:latin typeface="Calibri" charset="0"/>
              </a:rPr>
              <a:t>___  all the humans </a:t>
            </a:r>
            <a:r>
              <a:rPr lang="en-US" sz="2000" dirty="0" smtClean="0">
                <a:latin typeface="Calibri" charset="0"/>
              </a:rPr>
              <a:t>at a mall </a:t>
            </a:r>
            <a:endParaRPr lang="en-US" sz="2000" dirty="0">
              <a:latin typeface="Calibri" charset="0"/>
            </a:endParaRPr>
          </a:p>
          <a:p>
            <a:pPr marL="274637" lvl="1" indent="0">
              <a:buNone/>
            </a:pPr>
            <a:r>
              <a:rPr lang="en-US" sz="2000" dirty="0">
                <a:latin typeface="Calibri" charset="0"/>
              </a:rPr>
              <a:t>___  </a:t>
            </a:r>
            <a:r>
              <a:rPr lang="en-US" sz="2000" dirty="0" smtClean="0">
                <a:latin typeface="Calibri" charset="0"/>
              </a:rPr>
              <a:t>Grizzly Bears and Coho Salmon in a river</a:t>
            </a:r>
            <a:endParaRPr lang="en-US" sz="2000" dirty="0">
              <a:latin typeface="Calibri" charset="0"/>
            </a:endParaRPr>
          </a:p>
          <a:p>
            <a:pPr marL="274637" lvl="1" indent="0">
              <a:buNone/>
            </a:pPr>
            <a:r>
              <a:rPr lang="en-US" sz="2000" dirty="0">
                <a:latin typeface="Calibri" charset="0"/>
              </a:rPr>
              <a:t>___  </a:t>
            </a:r>
            <a:r>
              <a:rPr lang="en-US" sz="2000" dirty="0" smtClean="0">
                <a:latin typeface="Calibri" charset="0"/>
              </a:rPr>
              <a:t>a school of Coho Salmon swimming in a river</a:t>
            </a:r>
            <a:endParaRPr lang="en-US" sz="2000" dirty="0">
              <a:latin typeface="Calibri" charset="0"/>
            </a:endParaRPr>
          </a:p>
          <a:p>
            <a:pPr marL="274637" lvl="1" indent="0">
              <a:buNone/>
            </a:pPr>
            <a:r>
              <a:rPr lang="en-US" sz="2000" dirty="0">
                <a:latin typeface="Calibri" charset="0"/>
              </a:rPr>
              <a:t>___  all </a:t>
            </a:r>
            <a:r>
              <a:rPr lang="en-US" sz="2000" dirty="0" smtClean="0">
                <a:latin typeface="Calibri" charset="0"/>
              </a:rPr>
              <a:t>the humans on Earth</a:t>
            </a:r>
          </a:p>
          <a:p>
            <a:pPr marL="274637" lvl="1" indent="0">
              <a:buNone/>
            </a:pPr>
            <a:endParaRPr lang="en-US" sz="2000" dirty="0" smtClean="0">
              <a:latin typeface="Calibri" charset="0"/>
            </a:endParaRPr>
          </a:p>
          <a:p>
            <a:pPr marL="274637" lvl="1" indent="0">
              <a:buNone/>
            </a:pPr>
            <a:r>
              <a:rPr lang="en-US" sz="2400" dirty="0" smtClean="0">
                <a:latin typeface="Calibri" charset="0"/>
              </a:rPr>
              <a:t>Explain your thinking.  Describe your rule for justifying what a population is.  </a:t>
            </a:r>
            <a:endParaRPr lang="en-US" sz="2400" dirty="0">
              <a:latin typeface="Calibri" charset="0"/>
            </a:endParaRPr>
          </a:p>
          <a:p>
            <a:pPr marL="274637" lvl="1" indent="0">
              <a:buNone/>
            </a:pPr>
            <a:endParaRPr lang="en-US" sz="2000" dirty="0" smtClean="0">
              <a:latin typeface="Calibri" charset="0"/>
            </a:endParaRPr>
          </a:p>
          <a:p>
            <a:pPr marL="274637" lvl="1" indent="0">
              <a:buFont typeface="Arial" pitchFamily="34" charset="0"/>
              <a:buNone/>
            </a:pPr>
            <a:endParaRPr lang="en-US" sz="2000" dirty="0" smtClean="0">
              <a:latin typeface="Calibri" charset="0"/>
            </a:endParaRPr>
          </a:p>
          <a:p>
            <a:pPr lvl="1"/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48329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Defining “population”</a:t>
            </a:r>
            <a:endParaRPr lang="en-US" dirty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r>
              <a:rPr lang="en-US" sz="3200" b="0" dirty="0" smtClean="0">
                <a:latin typeface="Calibri" charset="0"/>
              </a:rPr>
              <a:t>A population is </a:t>
            </a:r>
            <a:r>
              <a:rPr lang="en-US" sz="3200" b="0" dirty="0" smtClean="0">
                <a:latin typeface="Calibri" charset="0"/>
              </a:rPr>
              <a:t>a </a:t>
            </a:r>
          </a:p>
          <a:p>
            <a:pPr marL="457200" indent="-457200">
              <a:buFont typeface="Arial"/>
              <a:buChar char="•"/>
            </a:pPr>
            <a:r>
              <a:rPr lang="en-US" sz="3200" b="0" dirty="0" smtClean="0">
                <a:latin typeface="Calibri" charset="0"/>
              </a:rPr>
              <a:t>group of interbreeding </a:t>
            </a:r>
            <a:r>
              <a:rPr lang="en-US" sz="3200" b="0" dirty="0">
                <a:latin typeface="Calibri" charset="0"/>
              </a:rPr>
              <a:t>individuals of the same </a:t>
            </a:r>
            <a:r>
              <a:rPr lang="en-US" sz="3200" b="0" dirty="0" smtClean="0">
                <a:latin typeface="Calibri" charset="0"/>
              </a:rPr>
              <a:t>species, </a:t>
            </a:r>
            <a:r>
              <a:rPr lang="en-US" sz="3200" b="0" dirty="0">
                <a:latin typeface="Calibri" charset="0"/>
              </a:rPr>
              <a:t>living in the same </a:t>
            </a:r>
            <a:r>
              <a:rPr lang="en-US" sz="3200" b="0" dirty="0" smtClean="0">
                <a:latin typeface="Calibri" charset="0"/>
              </a:rPr>
              <a:t>place, </a:t>
            </a:r>
            <a:r>
              <a:rPr lang="en-US" sz="3200" b="0" dirty="0">
                <a:latin typeface="Calibri" charset="0"/>
              </a:rPr>
              <a:t>at the same </a:t>
            </a:r>
            <a:r>
              <a:rPr lang="en-US" sz="3200" b="0" dirty="0" smtClean="0">
                <a:latin typeface="Calibri" charset="0"/>
              </a:rPr>
              <a:t>time</a:t>
            </a:r>
          </a:p>
          <a:p>
            <a:pPr marL="457200" indent="-457200">
              <a:buFont typeface="Arial"/>
              <a:buChar char="•"/>
            </a:pPr>
            <a:r>
              <a:rPr lang="en-US" sz="3200" b="0" dirty="0" smtClean="0">
                <a:latin typeface="Calibri" charset="0"/>
              </a:rPr>
              <a:t>the smallest </a:t>
            </a:r>
            <a:r>
              <a:rPr lang="en-US" sz="3200" b="0" dirty="0">
                <a:latin typeface="Calibri" charset="0"/>
              </a:rPr>
              <a:t>biological unit that can evolve </a:t>
            </a:r>
            <a:endParaRPr lang="en-US" sz="3200" b="0" dirty="0" smtClean="0">
              <a:latin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48" y="3602312"/>
            <a:ext cx="2992864" cy="2244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590" y="3628227"/>
            <a:ext cx="2992864" cy="2244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641" y="3213574"/>
            <a:ext cx="2648022" cy="3533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933834" y="6337942"/>
            <a:ext cx="13008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latin typeface="Calibri"/>
                <a:cs typeface="Calibri"/>
              </a:rPr>
              <a:t>seattletimes.com</a:t>
            </a:r>
            <a:r>
              <a:rPr lang="en-US" sz="1200" dirty="0"/>
              <a:t>/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3416" y="5872875"/>
            <a:ext cx="21980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libri"/>
                <a:cs typeface="Calibri"/>
              </a:rPr>
              <a:t>http://</a:t>
            </a:r>
            <a:r>
              <a:rPr lang="en-US" sz="1200" dirty="0" err="1">
                <a:latin typeface="Calibri"/>
                <a:cs typeface="Calibri"/>
              </a:rPr>
              <a:t>sglov.tripod.com</a:t>
            </a:r>
            <a:r>
              <a:rPr lang="en-US" sz="1200" dirty="0">
                <a:latin typeface="Calibri"/>
                <a:cs typeface="Calibri"/>
              </a:rPr>
              <a:t>/animal/</a:t>
            </a:r>
          </a:p>
        </p:txBody>
      </p:sp>
    </p:spTree>
    <p:extLst>
      <p:ext uri="{BB962C8B-B14F-4D97-AF65-F5344CB8AC3E}">
        <p14:creationId xmlns:p14="http://schemas.microsoft.com/office/powerpoint/2010/main" val="295035568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The Gene Pool</a:t>
            </a:r>
            <a:endParaRPr lang="en-US" dirty="0"/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b="0" dirty="0">
                <a:latin typeface="Calibri" charset="0"/>
              </a:rPr>
              <a:t>The total collection of alleles in a population at any one time</a:t>
            </a:r>
          </a:p>
          <a:p>
            <a:pPr lvl="1"/>
            <a:r>
              <a:rPr lang="en-US" sz="2800" b="1" dirty="0">
                <a:latin typeface="Calibri" charset="0"/>
              </a:rPr>
              <a:t>Microevolution occurs when the relative frequency of alleles changes over a number of </a:t>
            </a:r>
            <a:r>
              <a:rPr lang="en-US" sz="2800" b="1" dirty="0" smtClean="0">
                <a:latin typeface="Calibri" charset="0"/>
              </a:rPr>
              <a:t>generations.</a:t>
            </a:r>
            <a:endParaRPr lang="en-US" sz="2800" b="1" dirty="0">
              <a:latin typeface="Calibri" charset="0"/>
            </a:endParaRPr>
          </a:p>
          <a:p>
            <a:pPr lvl="1"/>
            <a:r>
              <a:rPr lang="en-US" sz="2800" dirty="0">
                <a:latin typeface="Calibri" charset="0"/>
              </a:rPr>
              <a:t>For many genes, there are 2 or more alleles in gene </a:t>
            </a:r>
            <a:r>
              <a:rPr lang="en-US" sz="2800" dirty="0" smtClean="0">
                <a:latin typeface="Calibri" charset="0"/>
              </a:rPr>
              <a:t>pool.</a:t>
            </a:r>
            <a:endParaRPr lang="en-US" sz="2800" dirty="0">
              <a:latin typeface="Calibri" charset="0"/>
            </a:endParaRPr>
          </a:p>
          <a:p>
            <a:pPr lvl="1"/>
            <a:r>
              <a:rPr lang="en-US" sz="2800" i="1" dirty="0">
                <a:latin typeface="Calibri" charset="0"/>
              </a:rPr>
              <a:t>Can you imagine a scenario in which an environmental “pressure” could change allele frequencies in a population?</a:t>
            </a:r>
          </a:p>
          <a:p>
            <a:pPr marL="457200" indent="-457200">
              <a:buFont typeface="Arial"/>
              <a:buChar char="•"/>
            </a:pPr>
            <a:r>
              <a:rPr lang="en-US" sz="2800" b="0" dirty="0">
                <a:latin typeface="Calibri" charset="0"/>
              </a:rPr>
              <a:t>There is variation amongst individuals in a given population, but</a:t>
            </a:r>
          </a:p>
          <a:p>
            <a:pPr lvl="1"/>
            <a:r>
              <a:rPr lang="en-US" sz="2800" dirty="0">
                <a:latin typeface="Calibri" charset="0"/>
              </a:rPr>
              <a:t>not all variation in a </a:t>
            </a:r>
            <a:r>
              <a:rPr lang="en-US" sz="2800" dirty="0" smtClean="0">
                <a:latin typeface="Calibri" charset="0"/>
              </a:rPr>
              <a:t>population </a:t>
            </a:r>
            <a:r>
              <a:rPr lang="en-US" sz="2800" dirty="0">
                <a:latin typeface="Calibri" charset="0"/>
              </a:rPr>
              <a:t>is </a:t>
            </a:r>
            <a:r>
              <a:rPr lang="en-US" sz="2800" dirty="0" smtClean="0">
                <a:latin typeface="Calibri" charset="0"/>
              </a:rPr>
              <a:t>heritable.</a:t>
            </a:r>
            <a:endParaRPr lang="en-US" sz="2800" dirty="0">
              <a:latin typeface="Calibri" charset="0"/>
            </a:endParaRPr>
          </a:p>
          <a:p>
            <a:pPr lvl="1"/>
            <a:r>
              <a:rPr lang="en-US" sz="2800" dirty="0">
                <a:latin typeface="Calibri" charset="0"/>
              </a:rPr>
              <a:t>only the </a:t>
            </a:r>
            <a:r>
              <a:rPr lang="en-US" sz="2800" dirty="0" smtClean="0">
                <a:latin typeface="Calibri" charset="0"/>
              </a:rPr>
              <a:t>heritable component </a:t>
            </a:r>
            <a:r>
              <a:rPr lang="en-US" sz="2800" dirty="0">
                <a:latin typeface="Calibri" charset="0"/>
              </a:rPr>
              <a:t>of variation is relevant to natural </a:t>
            </a:r>
            <a:r>
              <a:rPr lang="en-US" sz="2800" dirty="0" smtClean="0">
                <a:latin typeface="Calibri" charset="0"/>
              </a:rPr>
              <a:t>selection.</a:t>
            </a:r>
            <a:endParaRPr lang="en-US" sz="2800" dirty="0">
              <a:latin typeface="Calibri" charset="0"/>
            </a:endParaRPr>
          </a:p>
          <a:p>
            <a:pPr lvl="1"/>
            <a:endParaRPr lang="en-US" dirty="0">
              <a:latin typeface="Calibri" charset="0"/>
            </a:endParaRPr>
          </a:p>
          <a:p>
            <a:pPr lvl="1"/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3030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PQuestion"/>
          <p:cNvSpPr>
            <a:spLocks noGrp="1" noChangeArrowheads="1"/>
          </p:cNvSpPr>
          <p:nvPr>
            <p:ph type="title"/>
          </p:nvPr>
        </p:nvSpPr>
        <p:spPr>
          <a:xfrm>
            <a:off x="0" y="574247"/>
            <a:ext cx="9144000" cy="1229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cap="none" dirty="0" smtClean="0"/>
              <a:t>Evolution is defined as descent with modification from a common ancestor.  What exactly has evolution modified over time?</a:t>
            </a:r>
            <a:endParaRPr lang="en-US" sz="3200" cap="none" dirty="0"/>
          </a:p>
        </p:txBody>
      </p:sp>
      <p:sp>
        <p:nvSpPr>
          <p:cNvPr id="4099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1904872"/>
            <a:ext cx="5715000" cy="5181727"/>
          </a:xfrm>
        </p:spPr>
        <p:txBody>
          <a:bodyPr/>
          <a:lstStyle/>
          <a:p>
            <a:pPr marL="685800" indent="-685800" eaLnBrk="1" hangingPunct="1">
              <a:buFontTx/>
              <a:buNone/>
            </a:pPr>
            <a:r>
              <a:rPr lang="en-US" sz="3200" b="0" dirty="0"/>
              <a:t>(A) </a:t>
            </a:r>
            <a:r>
              <a:rPr lang="en-US" sz="3200" b="0" dirty="0" smtClean="0"/>
              <a:t>Homologous structures</a:t>
            </a:r>
            <a:endParaRPr lang="en-US" sz="3200" b="0" dirty="0"/>
          </a:p>
          <a:p>
            <a:pPr marL="685800" indent="-685800" eaLnBrk="1" hangingPunct="1">
              <a:buFontTx/>
              <a:buNone/>
            </a:pPr>
            <a:r>
              <a:rPr lang="en-US" sz="3200" b="0" dirty="0"/>
              <a:t>(B) </a:t>
            </a:r>
            <a:r>
              <a:rPr lang="en-US" sz="3200" b="0" dirty="0" smtClean="0"/>
              <a:t>Any anatomical feature </a:t>
            </a:r>
            <a:endParaRPr lang="en-US" sz="3200" b="0" dirty="0"/>
          </a:p>
          <a:p>
            <a:pPr marL="685800" indent="-685800" eaLnBrk="1" hangingPunct="1">
              <a:buFontTx/>
              <a:buNone/>
            </a:pPr>
            <a:r>
              <a:rPr lang="en-US" sz="3200" b="0" dirty="0"/>
              <a:t>(C) </a:t>
            </a:r>
            <a:r>
              <a:rPr lang="en-US" sz="3200" b="0" dirty="0" smtClean="0"/>
              <a:t>Individual organism’s genome</a:t>
            </a:r>
            <a:endParaRPr lang="en-US" sz="3200" b="0" dirty="0"/>
          </a:p>
          <a:p>
            <a:pPr marL="685800" indent="-685800" eaLnBrk="1" hangingPunct="1">
              <a:buFontTx/>
              <a:buNone/>
            </a:pPr>
            <a:r>
              <a:rPr lang="en-US" sz="3200" b="0" dirty="0"/>
              <a:t>(D) </a:t>
            </a:r>
            <a:r>
              <a:rPr lang="en-US" sz="3200" b="0" dirty="0" smtClean="0"/>
              <a:t>Proportion of genes passed from generation to generation</a:t>
            </a:r>
          </a:p>
          <a:p>
            <a:pPr marL="685800" indent="-685800" eaLnBrk="1" hangingPunct="1">
              <a:buFontTx/>
              <a:buNone/>
            </a:pPr>
            <a:r>
              <a:rPr lang="en-US" sz="3200" b="0" dirty="0" smtClean="0"/>
              <a:t>(E) Gene frequency within a population</a:t>
            </a:r>
            <a:endParaRPr lang="en-US" sz="3200" b="0" dirty="0"/>
          </a:p>
        </p:txBody>
      </p:sp>
      <p:graphicFrame>
        <p:nvGraphicFramePr>
          <p:cNvPr id="7448" name="Group 280" hidden="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15925" y="6070600"/>
          <a:ext cx="8312150" cy="549275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gConfetti">
                      <a:fgClr>
                        <a:srgbClr val="000000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Countdown" hidden="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7772400" y="2316163"/>
            <a:ext cx="635000" cy="3679825"/>
            <a:chOff x="5024" y="1200"/>
            <a:chExt cx="752" cy="2775"/>
          </a:xfrm>
        </p:grpSpPr>
        <p:sp>
          <p:nvSpPr>
            <p:cNvPr id="4166" name="CDLine" hidden="1"/>
            <p:cNvSpPr>
              <a:spLocks noChangeShapeType="1"/>
            </p:cNvSpPr>
            <p:nvPr/>
          </p:nvSpPr>
          <p:spPr bwMode="auto">
            <a:xfrm>
              <a:off x="5400" y="1200"/>
              <a:ext cx="0" cy="240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7" name="CDBall" hidden="1"/>
            <p:cNvSpPr>
              <a:spLocks noChangeArrowheads="1"/>
            </p:cNvSpPr>
            <p:nvPr/>
          </p:nvSpPr>
          <p:spPr bwMode="auto">
            <a:xfrm>
              <a:off x="5024" y="3225"/>
              <a:ext cx="752" cy="750"/>
            </a:xfrm>
            <a:prstGeom prst="star24">
              <a:avLst>
                <a:gd name="adj" fmla="val 37500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Tahoma" charset="0"/>
                </a:rPr>
                <a:t>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2590708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61" y="152400"/>
            <a:ext cx="8162766" cy="1371600"/>
          </a:xfrm>
        </p:spPr>
        <p:txBody>
          <a:bodyPr/>
          <a:lstStyle/>
          <a:p>
            <a:r>
              <a:rPr lang="en-US" dirty="0" smtClean="0"/>
              <a:t>How Does evolution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61" y="1674816"/>
            <a:ext cx="8356022" cy="4803590"/>
          </a:xfrm>
        </p:spPr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b="0" dirty="0" smtClean="0"/>
              <a:t>The mechanisms of evolutionary change include</a:t>
            </a:r>
          </a:p>
          <a:p>
            <a:pPr marL="685800" lvl="1" indent="-571500">
              <a:buFont typeface="Arial"/>
              <a:buChar char="•"/>
            </a:pPr>
            <a:r>
              <a:rPr lang="en-US" b="0" dirty="0" smtClean="0"/>
              <a:t>gene flow</a:t>
            </a:r>
          </a:p>
          <a:p>
            <a:pPr marL="685800" lvl="1" indent="-571500">
              <a:buFont typeface="Arial"/>
              <a:buChar char="•"/>
            </a:pPr>
            <a:r>
              <a:rPr lang="en-US" dirty="0" smtClean="0"/>
              <a:t>genetic drift</a:t>
            </a:r>
          </a:p>
          <a:p>
            <a:pPr marL="685800" lvl="1" indent="-571500">
              <a:buFont typeface="Arial"/>
              <a:buChar char="•"/>
            </a:pPr>
            <a:r>
              <a:rPr lang="en-US" dirty="0"/>
              <a:t>natural selection</a:t>
            </a:r>
          </a:p>
          <a:p>
            <a:pPr marL="685800" lvl="1" indent="-571500">
              <a:buFont typeface="Arial"/>
              <a:buChar char="•"/>
            </a:pPr>
            <a:r>
              <a:rPr lang="en-US" dirty="0" smtClean="0"/>
              <a:t>mutation </a:t>
            </a:r>
            <a:endParaRPr lang="en-US" b="0" dirty="0" smtClean="0"/>
          </a:p>
          <a:p>
            <a:r>
              <a:rPr lang="en-US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8210" y="3791340"/>
            <a:ext cx="3699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Cannot operate without genetic variation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" name="Right Bracket 6"/>
          <p:cNvSpPr/>
          <p:nvPr/>
        </p:nvSpPr>
        <p:spPr>
          <a:xfrm>
            <a:off x="4352861" y="3708519"/>
            <a:ext cx="414121" cy="1214701"/>
          </a:xfrm>
          <a:prstGeom prst="rightBracket">
            <a:avLst/>
          </a:prstGeom>
          <a:ln w="28575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43705829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24" y="0"/>
            <a:ext cx="8291603" cy="6850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008"/>
            <a:ext cx="9061176" cy="3533675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b="0" dirty="0" smtClean="0"/>
              <a:t>“Migration” of genes from one population to another, i.e., genetic exchange between populations </a:t>
            </a:r>
          </a:p>
          <a:p>
            <a:pPr lvl="1"/>
            <a:r>
              <a:rPr lang="en-US" sz="2400" dirty="0">
                <a:latin typeface="Calibri" charset="0"/>
              </a:rPr>
              <a:t>A </a:t>
            </a:r>
            <a:r>
              <a:rPr lang="en-US" sz="2400" dirty="0" smtClean="0">
                <a:latin typeface="Calibri" charset="0"/>
              </a:rPr>
              <a:t>population </a:t>
            </a:r>
            <a:r>
              <a:rPr lang="en-US" sz="2400" dirty="0">
                <a:latin typeface="Calibri" charset="0"/>
              </a:rPr>
              <a:t>may gain or lose alleles as individuals (or gametes, e.g. pollen) move into (migrate) or out of (emigrate) the </a:t>
            </a:r>
            <a:r>
              <a:rPr lang="en-US" sz="2400" dirty="0" smtClean="0">
                <a:latin typeface="Calibri" charset="0"/>
              </a:rPr>
              <a:t>population.</a:t>
            </a:r>
            <a:endParaRPr lang="en-US" sz="2400" dirty="0">
              <a:latin typeface="Calibri" charset="0"/>
            </a:endParaRPr>
          </a:p>
          <a:p>
            <a:pPr>
              <a:buFont typeface="Arial"/>
              <a:buChar char="•"/>
            </a:pPr>
            <a:r>
              <a:rPr lang="en-US" sz="2800" b="0" dirty="0">
                <a:latin typeface="Calibri" charset="0"/>
              </a:rPr>
              <a:t>Gene flow can be </a:t>
            </a:r>
            <a:r>
              <a:rPr lang="en-US" sz="2800" b="0" dirty="0" smtClean="0">
                <a:latin typeface="Calibri" charset="0"/>
              </a:rPr>
              <a:t>a very </a:t>
            </a:r>
            <a:r>
              <a:rPr lang="en-US" sz="2800" b="0" dirty="0">
                <a:latin typeface="Calibri" charset="0"/>
              </a:rPr>
              <a:t>important source of genetic variation if genes are carried to a population where those genes previously did not exist</a:t>
            </a:r>
            <a:r>
              <a:rPr lang="en-US" sz="2800" b="0" dirty="0" smtClean="0">
                <a:latin typeface="Calibri" charset="0"/>
              </a:rPr>
              <a:t>.</a:t>
            </a:r>
            <a:endParaRPr lang="en-US" sz="2800" b="0" dirty="0">
              <a:latin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712" y="3975488"/>
            <a:ext cx="5448576" cy="21897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08112" y="6478101"/>
            <a:ext cx="3235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/>
                <a:cs typeface="Calibri"/>
                <a:hlinkClick r:id="rId3"/>
              </a:rPr>
              <a:t>http://evolution.berkeley.edu/evolibrary</a:t>
            </a:r>
            <a:r>
              <a:rPr lang="en-US" sz="1400" dirty="0" smtClean="0">
                <a:latin typeface="Calibri"/>
                <a:cs typeface="Calibri"/>
                <a:hlinkClick r:id="rId3"/>
              </a:rPr>
              <a:t>/</a:t>
            </a:r>
            <a:r>
              <a:rPr lang="en-US" sz="1400" dirty="0" smtClean="0">
                <a:latin typeface="Calibri"/>
                <a:cs typeface="Calibri"/>
              </a:rPr>
              <a:t> </a:t>
            </a:r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4648214"/>
      </p:ext>
    </p:extLst>
  </p:cSld>
  <p:clrMapOvr>
    <a:masterClrMapping/>
  </p:clrMapOvr>
  <p:transition xmlns:p14="http://schemas.microsoft.com/office/powerpoint/2010/main"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4B5938604784258AF8F4EB78F4AE4F8"/>
  <p:tag name="SLIDEID" val="44B5938604784258AF8F4EB78F4AE4F8"/>
  <p:tag name="SLIDEORDER" val="1"/>
  <p:tag name="SLIDETYPE" val="Q"/>
  <p:tag name="DEMOGRAPHIC" val="False"/>
  <p:tag name="SPEEDSCORING" val="False"/>
  <p:tag name="TPSTANDARDS" val=""/>
  <p:tag name="DELIMITERS" val="3.1"/>
  <p:tag name="QUESTIONALIAS" val="Have you reviewed Chapters 1 &amp; 2?"/>
  <p:tag name="ANSWERSALIAS" val="Yes|smicln|No"/>
  <p:tag name="COUNTDOWNSECONDS" val="20"/>
  <p:tag name="RESPONSESGATHERED" val="True"/>
  <p:tag name="TOTALRESPONSES" val="34"/>
  <p:tag name="RESPONSECOUNT" val="34"/>
  <p:tag name="SLICED" val="False"/>
  <p:tag name="RESPONSES" val="2;2;1;1;1;2;1;2;1;1;2;1;2;1;2;2;1;1;2;2;2;2;2;2;2;2;1;1;1;2;2;2;2;1;"/>
  <p:tag name="CHARTSTRINGSTD" val="14 20"/>
  <p:tag name="CHARTSTRINGREV" val="20 14"/>
  <p:tag name="CHARTSTRINGSTDPER" val="0.411764705882353 0.588235294117647"/>
  <p:tag name="CHARTSTRINGREVPER" val="0.588235294117647 0.4117647058823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2"/>
  <p:tag name="TEXTLENGTH" val="6"/>
  <p:tag name="FONTSIZE" val="36"/>
  <p:tag name="BULLETTYPE" val="ppBulletArabicPeriod"/>
  <p:tag name="ANSWERTEXT" val="Yes&#10;N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True"/>
  <p:tag name="ISRESPTABLE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BallDrop"/>
  <p:tag name="STYLE" val="0"/>
  <p:tag name="CDTIMELEFT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4B5938604784258AF8F4EB78F4AE4F8"/>
  <p:tag name="SLIDEID" val="44B5938604784258AF8F4EB78F4AE4F8"/>
  <p:tag name="SLIDEORDER" val="1"/>
  <p:tag name="SLIDETYPE" val="Q"/>
  <p:tag name="DEMOGRAPHIC" val="False"/>
  <p:tag name="SPEEDSCORING" val="False"/>
  <p:tag name="TPSTANDARDS" val=""/>
  <p:tag name="DELIMITERS" val="3.1"/>
  <p:tag name="QUESTIONALIAS" val="Have you reviewed Chapters 1 &amp; 2?"/>
  <p:tag name="ANSWERSALIAS" val="Yes|smicln|No"/>
  <p:tag name="COUNTDOWNSECONDS" val="20"/>
  <p:tag name="RESPONSESGATHERED" val="True"/>
  <p:tag name="TOTALRESPONSES" val="34"/>
  <p:tag name="RESPONSECOUNT" val="34"/>
  <p:tag name="SLICED" val="False"/>
  <p:tag name="RESPONSES" val="2;2;1;1;1;2;1;2;1;1;2;1;2;1;2;2;1;1;2;2;2;2;2;2;2;2;1;1;1;2;2;2;2;1;"/>
  <p:tag name="CHARTSTRINGSTD" val="14 20"/>
  <p:tag name="CHARTSTRINGREV" val="20 14"/>
  <p:tag name="CHARTSTRINGSTDPER" val="0.411764705882353 0.588235294117647"/>
  <p:tag name="CHARTSTRINGREVPER" val="0.588235294117647 0.41176470588235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2"/>
  <p:tag name="TEXTLENGTH" val="6"/>
  <p:tag name="FONTSIZE" val="36"/>
  <p:tag name="BULLETTYPE" val="ppBulletArabicPeriod"/>
  <p:tag name="ANSWERTEXT" val="Yes&#10;No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True"/>
  <p:tag name="ISRESPTABLE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BallDrop"/>
  <p:tag name="STYLE" val="0"/>
  <p:tag name="CDTIMELEFT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4B5938604784258AF8F4EB78F4AE4F8"/>
  <p:tag name="SLIDEID" val="44B5938604784258AF8F4EB78F4AE4F8"/>
  <p:tag name="SLIDEORDER" val="1"/>
  <p:tag name="SLIDETYPE" val="Q"/>
  <p:tag name="DEMOGRAPHIC" val="False"/>
  <p:tag name="SPEEDSCORING" val="False"/>
  <p:tag name="TPSTANDARDS" val=""/>
  <p:tag name="DELIMITERS" val="3.1"/>
  <p:tag name="QUESTIONALIAS" val="Have you reviewed Chapters 1 &amp; 2?"/>
  <p:tag name="ANSWERSALIAS" val="Yes|smicln|No"/>
  <p:tag name="COUNTDOWNSECONDS" val="20"/>
  <p:tag name="RESPONSESGATHERED" val="True"/>
  <p:tag name="TOTALRESPONSES" val="34"/>
  <p:tag name="RESPONSECOUNT" val="34"/>
  <p:tag name="SLICED" val="False"/>
  <p:tag name="RESPONSES" val="2;2;1;1;1;2;1;2;1;1;2;1;2;1;2;2;1;1;2;2;2;2;2;2;2;2;1;1;1;2;2;2;2;1;"/>
  <p:tag name="CHARTSTRINGSTD" val="14 20"/>
  <p:tag name="CHARTSTRINGREV" val="20 14"/>
  <p:tag name="CHARTSTRINGSTDPER" val="0.411764705882353 0.588235294117647"/>
  <p:tag name="CHARTSTRINGREVPER" val="0.588235294117647 0.41176470588235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2"/>
  <p:tag name="TEXTLENGTH" val="6"/>
  <p:tag name="FONTSIZE" val="36"/>
  <p:tag name="BULLETTYPE" val="ppBulletArabicPeriod"/>
  <p:tag name="ANSWERTEXT" val="Yes&#10;N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True"/>
  <p:tag name="ISRESPTABLE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2"/>
  <p:tag name="TEXTLENGTH" val="6"/>
  <p:tag name="FONTSIZE" val="36"/>
  <p:tag name="BULLETTYPE" val="ppBulletArabicPeriod"/>
  <p:tag name="ANSWERTEXT" val="Yes&#10;No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BallDrop"/>
  <p:tag name="STYLE" val="0"/>
  <p:tag name="CDTIMELEFT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4B5938604784258AF8F4EB78F4AE4F8"/>
  <p:tag name="SLIDEID" val="44B5938604784258AF8F4EB78F4AE4F8"/>
  <p:tag name="SLIDEORDER" val="1"/>
  <p:tag name="SLIDETYPE" val="Q"/>
  <p:tag name="DEMOGRAPHIC" val="False"/>
  <p:tag name="SPEEDSCORING" val="False"/>
  <p:tag name="TPSTANDARDS" val=""/>
  <p:tag name="DELIMITERS" val="3.1"/>
  <p:tag name="QUESTIONALIAS" val="Have you reviewed Chapters 1 &amp; 2?"/>
  <p:tag name="ANSWERSALIAS" val="Yes|smicln|No"/>
  <p:tag name="COUNTDOWNSECONDS" val="20"/>
  <p:tag name="RESPONSESGATHERED" val="True"/>
  <p:tag name="TOTALRESPONSES" val="34"/>
  <p:tag name="RESPONSECOUNT" val="34"/>
  <p:tag name="SLICED" val="False"/>
  <p:tag name="RESPONSES" val="2;2;1;1;1;2;1;2;1;1;2;1;2;1;2;2;1;1;2;2;2;2;2;2;2;2;1;1;1;2;2;2;2;1;"/>
  <p:tag name="CHARTSTRINGSTD" val="14 20"/>
  <p:tag name="CHARTSTRINGREV" val="20 14"/>
  <p:tag name="CHARTSTRINGSTDPER" val="0.411764705882353 0.588235294117647"/>
  <p:tag name="CHARTSTRINGREVPER" val="0.588235294117647 0.41176470588235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2"/>
  <p:tag name="TEXTLENGTH" val="6"/>
  <p:tag name="FONTSIZE" val="36"/>
  <p:tag name="BULLETTYPE" val="ppBulletArabicPeriod"/>
  <p:tag name="ANSWERTEXT" val="Yes&#10;No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True"/>
  <p:tag name="ISRESPTABLE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BallDrop"/>
  <p:tag name="STYLE" val="0"/>
  <p:tag name="CDTIMELEFT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4B5938604784258AF8F4EB78F4AE4F8"/>
  <p:tag name="SLIDEID" val="44B5938604784258AF8F4EB78F4AE4F8"/>
  <p:tag name="SLIDEORDER" val="1"/>
  <p:tag name="SLIDETYPE" val="Q"/>
  <p:tag name="DEMOGRAPHIC" val="False"/>
  <p:tag name="SPEEDSCORING" val="False"/>
  <p:tag name="TPSTANDARDS" val=""/>
  <p:tag name="DELIMITERS" val="3.1"/>
  <p:tag name="QUESTIONALIAS" val="Have you reviewed Chapters 1 &amp; 2?"/>
  <p:tag name="ANSWERSALIAS" val="Yes|smicln|No"/>
  <p:tag name="COUNTDOWNSECONDS" val="20"/>
  <p:tag name="RESPONSESGATHERED" val="True"/>
  <p:tag name="TOTALRESPONSES" val="34"/>
  <p:tag name="RESPONSECOUNT" val="34"/>
  <p:tag name="SLICED" val="False"/>
  <p:tag name="RESPONSES" val="2;2;1;1;1;2;1;2;1;1;2;1;2;1;2;2;1;1;2;2;2;2;2;2;2;2;1;1;1;2;2;2;2;1;"/>
  <p:tag name="CHARTSTRINGSTD" val="14 20"/>
  <p:tag name="CHARTSTRINGREV" val="20 14"/>
  <p:tag name="CHARTSTRINGSTDPER" val="0.411764705882353 0.588235294117647"/>
  <p:tag name="CHARTSTRINGREVPER" val="0.588235294117647 0.41176470588235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2"/>
  <p:tag name="TEXTLENGTH" val="6"/>
  <p:tag name="FONTSIZE" val="36"/>
  <p:tag name="BULLETTYPE" val="ppBulletArabicPeriod"/>
  <p:tag name="ANSWERTEXT" val="Yes&#10;No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True"/>
  <p:tag name="ISRESPTABLE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BallDrop"/>
  <p:tag name="STYLE" val="0"/>
  <p:tag name="CDTIMELEFT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True"/>
  <p:tag name="ISRESPTABLE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BallDrop"/>
  <p:tag name="STYLE" val="0"/>
  <p:tag name="CDTIMELEFT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4B5938604784258AF8F4EB78F4AE4F8"/>
  <p:tag name="SLIDEID" val="44B5938604784258AF8F4EB78F4AE4F8"/>
  <p:tag name="SLIDEORDER" val="1"/>
  <p:tag name="SLIDETYPE" val="Q"/>
  <p:tag name="DEMOGRAPHIC" val="False"/>
  <p:tag name="SPEEDSCORING" val="False"/>
  <p:tag name="TPSTANDARDS" val=""/>
  <p:tag name="DELIMITERS" val="3.1"/>
  <p:tag name="QUESTIONALIAS" val="Have you reviewed Chapters 1 &amp; 2?"/>
  <p:tag name="ANSWERSALIAS" val="Yes|smicln|No"/>
  <p:tag name="COUNTDOWNSECONDS" val="20"/>
  <p:tag name="RESPONSESGATHERED" val="True"/>
  <p:tag name="TOTALRESPONSES" val="34"/>
  <p:tag name="RESPONSECOUNT" val="34"/>
  <p:tag name="SLICED" val="False"/>
  <p:tag name="RESPONSES" val="2;2;1;1;1;2;1;2;1;1;2;1;2;1;2;2;1;1;2;2;2;2;2;2;2;2;1;1;1;2;2;2;2;1;"/>
  <p:tag name="CHARTSTRINGSTD" val="14 20"/>
  <p:tag name="CHARTSTRINGREV" val="20 14"/>
  <p:tag name="CHARTSTRINGSTDPER" val="0.411764705882353 0.588235294117647"/>
  <p:tag name="CHARTSTRINGREVPER" val="0.588235294117647 0.4117647058823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2"/>
  <p:tag name="TEXTLENGTH" val="6"/>
  <p:tag name="FONTSIZE" val="36"/>
  <p:tag name="BULLETTYPE" val="ppBulletArabicPeriod"/>
  <p:tag name="ANSWERTEXT" val="Yes&#10;N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True"/>
  <p:tag name="ISRESPTABLE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BallDrop"/>
  <p:tag name="STYLE" val="0"/>
  <p:tag name="CDTIMELEFT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4B5938604784258AF8F4EB78F4AE4F8"/>
  <p:tag name="SLIDEID" val="44B5938604784258AF8F4EB78F4AE4F8"/>
  <p:tag name="SLIDEORDER" val="1"/>
  <p:tag name="SLIDETYPE" val="Q"/>
  <p:tag name="DEMOGRAPHIC" val="False"/>
  <p:tag name="SPEEDSCORING" val="False"/>
  <p:tag name="TPSTANDARDS" val=""/>
  <p:tag name="DELIMITERS" val="3.1"/>
  <p:tag name="QUESTIONALIAS" val="Have you reviewed Chapters 1 &amp; 2?"/>
  <p:tag name="ANSWERSALIAS" val="Yes|smicln|No"/>
  <p:tag name="COUNTDOWNSECONDS" val="20"/>
  <p:tag name="RESPONSESGATHERED" val="True"/>
  <p:tag name="TOTALRESPONSES" val="34"/>
  <p:tag name="RESPONSECOUNT" val="34"/>
  <p:tag name="SLICED" val="False"/>
  <p:tag name="RESPONSES" val="2;2;1;1;1;2;1;2;1;1;2;1;2;1;2;2;1;1;2;2;2;2;2;2;2;2;1;1;1;2;2;2;2;1;"/>
  <p:tag name="CHARTSTRINGSTD" val="14 20"/>
  <p:tag name="CHARTSTRINGREV" val="20 14"/>
  <p:tag name="CHARTSTRINGSTDPER" val="0.411764705882353 0.588235294117647"/>
  <p:tag name="CHARTSTRINGREVPER" val="0.588235294117647 0.41176470588235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3148</TotalTime>
  <Words>2313</Words>
  <Application>Microsoft Macintosh PowerPoint</Application>
  <PresentationFormat>On-screen Show (4:3)</PresentationFormat>
  <Paragraphs>417</Paragraphs>
  <Slides>36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Essential</vt:lpstr>
      <vt:lpstr>Mechanisms of evolution</vt:lpstr>
      <vt:lpstr>PowerPoint Presentation</vt:lpstr>
      <vt:lpstr>Misconception: individuals evolve.</vt:lpstr>
      <vt:lpstr>Is it a population?</vt:lpstr>
      <vt:lpstr>Defining “population”</vt:lpstr>
      <vt:lpstr>The Gene Pool</vt:lpstr>
      <vt:lpstr>Evolution is defined as descent with modification from a common ancestor.  What exactly has evolution modified over time?</vt:lpstr>
      <vt:lpstr>How Does evolution work?</vt:lpstr>
      <vt:lpstr>Gene flow</vt:lpstr>
      <vt:lpstr>Gene flow tends to _____ genetic differences between populations.  </vt:lpstr>
      <vt:lpstr>Genetic Drift</vt:lpstr>
      <vt:lpstr>Genetic drift tends to ____ the amount of genetic variation in populations. </vt:lpstr>
      <vt:lpstr>How does genetic drift reduce genetic variation in populations?</vt:lpstr>
      <vt:lpstr>Genetic Drift (cont’d.)</vt:lpstr>
      <vt:lpstr>Bottleneck Effect</vt:lpstr>
      <vt:lpstr>Founder Effect</vt:lpstr>
      <vt:lpstr>Natural selection</vt:lpstr>
      <vt:lpstr>Natural Selection</vt:lpstr>
      <vt:lpstr>Darwin’s Finches</vt:lpstr>
      <vt:lpstr>Darwin’s Theory</vt:lpstr>
      <vt:lpstr>Darwin’s Conclusion Defines Natural Selection</vt:lpstr>
      <vt:lpstr>Misconceptions Dispelled</vt:lpstr>
      <vt:lpstr>The “bad” gene</vt:lpstr>
      <vt:lpstr>Heterozygote advantage – real world</vt:lpstr>
      <vt:lpstr>Cystic fibrosis</vt:lpstr>
      <vt:lpstr>Sickle-cell anemia</vt:lpstr>
      <vt:lpstr>Sickle-cell anemia</vt:lpstr>
      <vt:lpstr>Mutation</vt:lpstr>
      <vt:lpstr>Gene flow</vt:lpstr>
      <vt:lpstr>No effect on fitness</vt:lpstr>
      <vt:lpstr>Natural Selection in Action</vt:lpstr>
      <vt:lpstr>Natural selection is</vt:lpstr>
      <vt:lpstr>Natural selection is not random</vt:lpstr>
      <vt:lpstr>Which of the following can create new alleles?</vt:lpstr>
      <vt:lpstr>Sources of genetic variation</vt:lpstr>
      <vt:lpstr>Natural selection</vt:lpstr>
    </vt:vector>
  </TitlesOfParts>
  <Company>CSU East Bay - Biology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Caron Inouye</dc:creator>
  <cp:lastModifiedBy>Caron Inouye</cp:lastModifiedBy>
  <cp:revision>160</cp:revision>
  <dcterms:created xsi:type="dcterms:W3CDTF">2011-06-16T02:19:34Z</dcterms:created>
  <dcterms:modified xsi:type="dcterms:W3CDTF">2013-07-16T07:47:32Z</dcterms:modified>
</cp:coreProperties>
</file>