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1"/>
  </p:notesMasterIdLst>
  <p:sldIdLst>
    <p:sldId id="364" r:id="rId2"/>
    <p:sldId id="359" r:id="rId3"/>
    <p:sldId id="363" r:id="rId4"/>
    <p:sldId id="434" r:id="rId5"/>
    <p:sldId id="318" r:id="rId6"/>
    <p:sldId id="435" r:id="rId7"/>
    <p:sldId id="436" r:id="rId8"/>
    <p:sldId id="437" r:id="rId9"/>
    <p:sldId id="438" r:id="rId10"/>
    <p:sldId id="439" r:id="rId11"/>
    <p:sldId id="405" r:id="rId12"/>
    <p:sldId id="386" r:id="rId13"/>
    <p:sldId id="403" r:id="rId14"/>
    <p:sldId id="383" r:id="rId15"/>
    <p:sldId id="376" r:id="rId16"/>
    <p:sldId id="399" r:id="rId17"/>
    <p:sldId id="362" r:id="rId18"/>
    <p:sldId id="412" r:id="rId19"/>
    <p:sldId id="416" r:id="rId20"/>
    <p:sldId id="417" r:id="rId21"/>
    <p:sldId id="414" r:id="rId22"/>
    <p:sldId id="419" r:id="rId23"/>
    <p:sldId id="424" r:id="rId24"/>
    <p:sldId id="420" r:id="rId25"/>
    <p:sldId id="425" r:id="rId26"/>
    <p:sldId id="421" r:id="rId27"/>
    <p:sldId id="422" r:id="rId28"/>
    <p:sldId id="426" r:id="rId29"/>
    <p:sldId id="429" r:id="rId30"/>
    <p:sldId id="430" r:id="rId31"/>
    <p:sldId id="427" r:id="rId32"/>
    <p:sldId id="432" r:id="rId33"/>
    <p:sldId id="431" r:id="rId34"/>
    <p:sldId id="433" r:id="rId35"/>
    <p:sldId id="418" r:id="rId36"/>
    <p:sldId id="411" r:id="rId37"/>
    <p:sldId id="413" r:id="rId38"/>
    <p:sldId id="428" r:id="rId39"/>
    <p:sldId id="40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8D9"/>
    <a:srgbClr val="458BD9"/>
    <a:srgbClr val="2694FF"/>
    <a:srgbClr val="FF00FF"/>
    <a:srgbClr val="AC00AC"/>
    <a:srgbClr val="EE84DE"/>
    <a:srgbClr val="7E007E"/>
    <a:srgbClr val="0900D9"/>
    <a:srgbClr val="6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96" y="-16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AC1D8-2307-464C-A7B9-8C6FBBDA5C92}" type="doc">
      <dgm:prSet loTypeId="urn:microsoft.com/office/officeart/2005/8/layout/cycle2" loCatId="" qsTypeId="urn:microsoft.com/office/officeart/2005/8/quickstyle/3D6" qsCatId="3D" csTypeId="urn:microsoft.com/office/officeart/2005/8/colors/colorful4" csCatId="colorful" phldr="1"/>
      <dgm:spPr/>
      <dgm:t>
        <a:bodyPr/>
        <a:lstStyle/>
        <a:p>
          <a:endParaRPr lang="en-US"/>
        </a:p>
      </dgm:t>
    </dgm:pt>
    <dgm:pt modelId="{F7C30A4A-3A9D-CD43-B20E-FACDBF1DA33C}">
      <dgm:prSet phldrT="[Text]"/>
      <dgm:spPr/>
      <dgm:t>
        <a:bodyPr/>
        <a:lstStyle/>
        <a:p>
          <a:r>
            <a:rPr lang="en-US" b="1" dirty="0" smtClean="0">
              <a:latin typeface="Calibri"/>
              <a:cs typeface="Calibri"/>
            </a:rPr>
            <a:t>Genotype</a:t>
          </a:r>
          <a:endParaRPr lang="en-US" b="1" dirty="0">
            <a:latin typeface="Calibri"/>
            <a:cs typeface="Calibri"/>
          </a:endParaRPr>
        </a:p>
      </dgm:t>
    </dgm:pt>
    <dgm:pt modelId="{89C133CA-E97B-C445-A09F-294078609AEA}" type="parTrans" cxnId="{8D921987-E70C-9A4C-B658-224E57059B28}">
      <dgm:prSet/>
      <dgm:spPr/>
      <dgm:t>
        <a:bodyPr/>
        <a:lstStyle/>
        <a:p>
          <a:endParaRPr lang="en-US"/>
        </a:p>
      </dgm:t>
    </dgm:pt>
    <dgm:pt modelId="{CD327E3C-B66E-DC4A-9A84-51710EEB4559}" type="sibTrans" cxnId="{8D921987-E70C-9A4C-B658-224E57059B28}">
      <dgm:prSet/>
      <dgm:spPr/>
      <dgm:t>
        <a:bodyPr/>
        <a:lstStyle/>
        <a:p>
          <a:endParaRPr lang="en-US"/>
        </a:p>
      </dgm:t>
    </dgm:pt>
    <dgm:pt modelId="{9B9F27B5-1C9F-0147-AA36-B73D2107D215}">
      <dgm:prSet phldrT="[Text]" custT="1"/>
      <dgm:spPr/>
      <dgm:t>
        <a:bodyPr/>
        <a:lstStyle/>
        <a:p>
          <a:r>
            <a:rPr lang="en-US" sz="4000" b="1" dirty="0" smtClean="0">
              <a:latin typeface="Calibri"/>
              <a:cs typeface="Calibri"/>
            </a:rPr>
            <a:t>Phenotype</a:t>
          </a:r>
          <a:endParaRPr lang="en-US" sz="3200" b="1" dirty="0">
            <a:latin typeface="Calibri"/>
            <a:cs typeface="Calibri"/>
          </a:endParaRPr>
        </a:p>
      </dgm:t>
    </dgm:pt>
    <dgm:pt modelId="{E09FCB04-B82F-6344-9051-8FC14DFD2ACB}" type="parTrans" cxnId="{A0B97535-28DF-4349-A256-964CB2F76845}">
      <dgm:prSet/>
      <dgm:spPr/>
      <dgm:t>
        <a:bodyPr/>
        <a:lstStyle/>
        <a:p>
          <a:endParaRPr lang="en-US"/>
        </a:p>
      </dgm:t>
    </dgm:pt>
    <dgm:pt modelId="{1EB3E62C-138F-5546-A59E-4B11FC9A9717}" type="sibTrans" cxnId="{A0B97535-28DF-4349-A256-964CB2F76845}">
      <dgm:prSet/>
      <dgm:spPr/>
      <dgm:t>
        <a:bodyPr/>
        <a:lstStyle/>
        <a:p>
          <a:endParaRPr lang="en-US"/>
        </a:p>
      </dgm:t>
    </dgm:pt>
    <dgm:pt modelId="{0A35B0C4-800F-5142-A629-9EC1CB5082FF}" type="pres">
      <dgm:prSet presAssocID="{682AC1D8-2307-464C-A7B9-8C6FBBDA5C92}" presName="cycle" presStyleCnt="0">
        <dgm:presLayoutVars>
          <dgm:dir/>
          <dgm:resizeHandles val="exact"/>
        </dgm:presLayoutVars>
      </dgm:prSet>
      <dgm:spPr/>
      <dgm:t>
        <a:bodyPr/>
        <a:lstStyle/>
        <a:p>
          <a:endParaRPr lang="en-US"/>
        </a:p>
      </dgm:t>
    </dgm:pt>
    <dgm:pt modelId="{55834E9E-EF96-934A-9B26-45B7BBBC8E63}" type="pres">
      <dgm:prSet presAssocID="{F7C30A4A-3A9D-CD43-B20E-FACDBF1DA33C}" presName="node" presStyleLbl="node1" presStyleIdx="0" presStyleCnt="2">
        <dgm:presLayoutVars>
          <dgm:bulletEnabled val="1"/>
        </dgm:presLayoutVars>
      </dgm:prSet>
      <dgm:spPr/>
      <dgm:t>
        <a:bodyPr/>
        <a:lstStyle/>
        <a:p>
          <a:endParaRPr lang="en-US"/>
        </a:p>
      </dgm:t>
    </dgm:pt>
    <dgm:pt modelId="{B941448A-1E4B-6949-B97A-FA3B32061198}" type="pres">
      <dgm:prSet presAssocID="{CD327E3C-B66E-DC4A-9A84-51710EEB4559}" presName="sibTrans" presStyleLbl="sibTrans2D1" presStyleIdx="0" presStyleCnt="2" custScaleX="138833" custLinFactNeighborX="6199" custLinFactNeighborY="6509"/>
      <dgm:spPr/>
      <dgm:t>
        <a:bodyPr/>
        <a:lstStyle/>
        <a:p>
          <a:endParaRPr lang="en-US"/>
        </a:p>
      </dgm:t>
    </dgm:pt>
    <dgm:pt modelId="{B753DA53-5C7E-8045-BD37-4B9B09FAC923}" type="pres">
      <dgm:prSet presAssocID="{CD327E3C-B66E-DC4A-9A84-51710EEB4559}" presName="connectorText" presStyleLbl="sibTrans2D1" presStyleIdx="0" presStyleCnt="2"/>
      <dgm:spPr/>
      <dgm:t>
        <a:bodyPr/>
        <a:lstStyle/>
        <a:p>
          <a:endParaRPr lang="en-US"/>
        </a:p>
      </dgm:t>
    </dgm:pt>
    <dgm:pt modelId="{401A6CED-5D97-B942-852E-B231CFA8C819}" type="pres">
      <dgm:prSet presAssocID="{9B9F27B5-1C9F-0147-AA36-B73D2107D215}" presName="node" presStyleLbl="node1" presStyleIdx="1" presStyleCnt="2" custRadScaleRad="100044" custRadScaleInc="-930">
        <dgm:presLayoutVars>
          <dgm:bulletEnabled val="1"/>
        </dgm:presLayoutVars>
      </dgm:prSet>
      <dgm:spPr/>
      <dgm:t>
        <a:bodyPr/>
        <a:lstStyle/>
        <a:p>
          <a:endParaRPr lang="en-US"/>
        </a:p>
      </dgm:t>
    </dgm:pt>
    <dgm:pt modelId="{88256F0E-76FA-BA4B-A5E5-B0C3FB90944E}" type="pres">
      <dgm:prSet presAssocID="{1EB3E62C-138F-5546-A59E-4B11FC9A9717}" presName="sibTrans" presStyleLbl="sibTrans2D1" presStyleIdx="1" presStyleCnt="2" custScaleX="129406" custScaleY="105586" custLinFactNeighborX="-9628" custLinFactNeighborY="-6508"/>
      <dgm:spPr/>
      <dgm:t>
        <a:bodyPr/>
        <a:lstStyle/>
        <a:p>
          <a:endParaRPr lang="en-US"/>
        </a:p>
      </dgm:t>
    </dgm:pt>
    <dgm:pt modelId="{E0F4E764-2BCE-A148-BD8D-A631C573CE3E}" type="pres">
      <dgm:prSet presAssocID="{1EB3E62C-138F-5546-A59E-4B11FC9A9717}" presName="connectorText" presStyleLbl="sibTrans2D1" presStyleIdx="1" presStyleCnt="2"/>
      <dgm:spPr/>
      <dgm:t>
        <a:bodyPr/>
        <a:lstStyle/>
        <a:p>
          <a:endParaRPr lang="en-US"/>
        </a:p>
      </dgm:t>
    </dgm:pt>
  </dgm:ptLst>
  <dgm:cxnLst>
    <dgm:cxn modelId="{39096F2A-F014-D347-AC07-8B7EE7A44FC4}" type="presOf" srcId="{CD327E3C-B66E-DC4A-9A84-51710EEB4559}" destId="{B753DA53-5C7E-8045-BD37-4B9B09FAC923}" srcOrd="1" destOrd="0" presId="urn:microsoft.com/office/officeart/2005/8/layout/cycle2"/>
    <dgm:cxn modelId="{8D921987-E70C-9A4C-B658-224E57059B28}" srcId="{682AC1D8-2307-464C-A7B9-8C6FBBDA5C92}" destId="{F7C30A4A-3A9D-CD43-B20E-FACDBF1DA33C}" srcOrd="0" destOrd="0" parTransId="{89C133CA-E97B-C445-A09F-294078609AEA}" sibTransId="{CD327E3C-B66E-DC4A-9A84-51710EEB4559}"/>
    <dgm:cxn modelId="{A0B97535-28DF-4349-A256-964CB2F76845}" srcId="{682AC1D8-2307-464C-A7B9-8C6FBBDA5C92}" destId="{9B9F27B5-1C9F-0147-AA36-B73D2107D215}" srcOrd="1" destOrd="0" parTransId="{E09FCB04-B82F-6344-9051-8FC14DFD2ACB}" sibTransId="{1EB3E62C-138F-5546-A59E-4B11FC9A9717}"/>
    <dgm:cxn modelId="{743CE4B1-640C-DC40-BC88-D3507EA507C2}" type="presOf" srcId="{1EB3E62C-138F-5546-A59E-4B11FC9A9717}" destId="{E0F4E764-2BCE-A148-BD8D-A631C573CE3E}" srcOrd="1" destOrd="0" presId="urn:microsoft.com/office/officeart/2005/8/layout/cycle2"/>
    <dgm:cxn modelId="{13EDEAF7-D66E-2B42-BC90-32F36B6BE1F2}" type="presOf" srcId="{9B9F27B5-1C9F-0147-AA36-B73D2107D215}" destId="{401A6CED-5D97-B942-852E-B231CFA8C819}" srcOrd="0" destOrd="0" presId="urn:microsoft.com/office/officeart/2005/8/layout/cycle2"/>
    <dgm:cxn modelId="{7631AA26-E407-E241-ABE9-6D463F1C07D0}" type="presOf" srcId="{682AC1D8-2307-464C-A7B9-8C6FBBDA5C92}" destId="{0A35B0C4-800F-5142-A629-9EC1CB5082FF}" srcOrd="0" destOrd="0" presId="urn:microsoft.com/office/officeart/2005/8/layout/cycle2"/>
    <dgm:cxn modelId="{2B62D7F9-0D08-3D4B-8F4E-4AACAFFE2FDB}" type="presOf" srcId="{F7C30A4A-3A9D-CD43-B20E-FACDBF1DA33C}" destId="{55834E9E-EF96-934A-9B26-45B7BBBC8E63}" srcOrd="0" destOrd="0" presId="urn:microsoft.com/office/officeart/2005/8/layout/cycle2"/>
    <dgm:cxn modelId="{3F00DCB8-DB13-144A-A4B5-810742CD24D0}" type="presOf" srcId="{1EB3E62C-138F-5546-A59E-4B11FC9A9717}" destId="{88256F0E-76FA-BA4B-A5E5-B0C3FB90944E}" srcOrd="0" destOrd="0" presId="urn:microsoft.com/office/officeart/2005/8/layout/cycle2"/>
    <dgm:cxn modelId="{E53A1584-50CC-CF41-96E1-5C78C922B362}" type="presOf" srcId="{CD327E3C-B66E-DC4A-9A84-51710EEB4559}" destId="{B941448A-1E4B-6949-B97A-FA3B32061198}" srcOrd="0" destOrd="0" presId="urn:microsoft.com/office/officeart/2005/8/layout/cycle2"/>
    <dgm:cxn modelId="{38F6E49C-4510-B641-BA3E-99125A5D963A}" type="presParOf" srcId="{0A35B0C4-800F-5142-A629-9EC1CB5082FF}" destId="{55834E9E-EF96-934A-9B26-45B7BBBC8E63}" srcOrd="0" destOrd="0" presId="urn:microsoft.com/office/officeart/2005/8/layout/cycle2"/>
    <dgm:cxn modelId="{6EB93FE0-E3E6-5E4F-8747-F96021FF4F9F}" type="presParOf" srcId="{0A35B0C4-800F-5142-A629-9EC1CB5082FF}" destId="{B941448A-1E4B-6949-B97A-FA3B32061198}" srcOrd="1" destOrd="0" presId="urn:microsoft.com/office/officeart/2005/8/layout/cycle2"/>
    <dgm:cxn modelId="{7AFACFA8-5F2D-F546-ADA6-C778E0DFDE2E}" type="presParOf" srcId="{B941448A-1E4B-6949-B97A-FA3B32061198}" destId="{B753DA53-5C7E-8045-BD37-4B9B09FAC923}" srcOrd="0" destOrd="0" presId="urn:microsoft.com/office/officeart/2005/8/layout/cycle2"/>
    <dgm:cxn modelId="{68015C0D-659B-904F-A6D0-9B13C943BA63}" type="presParOf" srcId="{0A35B0C4-800F-5142-A629-9EC1CB5082FF}" destId="{401A6CED-5D97-B942-852E-B231CFA8C819}" srcOrd="2" destOrd="0" presId="urn:microsoft.com/office/officeart/2005/8/layout/cycle2"/>
    <dgm:cxn modelId="{DE45D3BA-9956-FE4D-8829-E635FC38DAA9}" type="presParOf" srcId="{0A35B0C4-800F-5142-A629-9EC1CB5082FF}" destId="{88256F0E-76FA-BA4B-A5E5-B0C3FB90944E}" srcOrd="3" destOrd="0" presId="urn:microsoft.com/office/officeart/2005/8/layout/cycle2"/>
    <dgm:cxn modelId="{53EE71BC-661C-B446-8694-D7C17729DF36}" type="presParOf" srcId="{88256F0E-76FA-BA4B-A5E5-B0C3FB90944E}" destId="{E0F4E764-2BCE-A148-BD8D-A631C573CE3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34E9E-EF96-934A-9B26-45B7BBBC8E63}">
      <dsp:nvSpPr>
        <dsp:cNvPr id="0" name=""/>
        <dsp:cNvSpPr/>
      </dsp:nvSpPr>
      <dsp:spPr>
        <a:xfrm>
          <a:off x="1804" y="769274"/>
          <a:ext cx="3652241" cy="3652241"/>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b="1" kern="1200" dirty="0" smtClean="0">
              <a:latin typeface="Calibri"/>
              <a:cs typeface="Calibri"/>
            </a:rPr>
            <a:t>Genotype</a:t>
          </a:r>
          <a:endParaRPr lang="en-US" sz="4700" b="1" kern="1200" dirty="0">
            <a:latin typeface="Calibri"/>
            <a:cs typeface="Calibri"/>
          </a:endParaRPr>
        </a:p>
      </dsp:txBody>
      <dsp:txXfrm>
        <a:off x="536662" y="1304132"/>
        <a:ext cx="2582525" cy="2582525"/>
      </dsp:txXfrm>
    </dsp:sp>
    <dsp:sp modelId="{B941448A-1E4B-6949-B97A-FA3B32061198}">
      <dsp:nvSpPr>
        <dsp:cNvPr id="0" name=""/>
        <dsp:cNvSpPr/>
      </dsp:nvSpPr>
      <dsp:spPr>
        <a:xfrm rot="21574811">
          <a:off x="3064816" y="318172"/>
          <a:ext cx="3142912" cy="1232631"/>
        </a:xfrm>
        <a:prstGeom prst="rightArrow">
          <a:avLst>
            <a:gd name="adj1" fmla="val 6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a:outerShdw blurRad="39999" dist="23000" algn="bl" rotWithShape="0">
            <a:srgbClr val="000000">
              <a:alpha val="40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3064821" y="566053"/>
        <a:ext cx="2773123" cy="739579"/>
      </dsp:txXfrm>
    </dsp:sp>
    <dsp:sp modelId="{401A6CED-5D97-B942-852E-B231CFA8C819}">
      <dsp:nvSpPr>
        <dsp:cNvPr id="0" name=""/>
        <dsp:cNvSpPr/>
      </dsp:nvSpPr>
      <dsp:spPr>
        <a:xfrm>
          <a:off x="5490866" y="729171"/>
          <a:ext cx="3652241" cy="3652241"/>
        </a:xfrm>
        <a:prstGeom prst="ellipse">
          <a:avLst/>
        </a:prstGeom>
        <a:solidFill>
          <a:schemeClr val="accent4">
            <a:hueOff val="-13003162"/>
            <a:satOff val="61689"/>
            <a:lumOff val="-13333"/>
            <a:alphaOff val="0"/>
          </a:schemeClr>
        </a:solidFill>
        <a:ln>
          <a:noFill/>
        </a:ln>
        <a:effectLst>
          <a:outerShdw blurRad="39999" dist="23000" algn="bl"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latin typeface="Calibri"/>
              <a:cs typeface="Calibri"/>
            </a:rPr>
            <a:t>Phenotype</a:t>
          </a:r>
          <a:endParaRPr lang="en-US" sz="3200" b="1" kern="1200" dirty="0">
            <a:latin typeface="Calibri"/>
            <a:cs typeface="Calibri"/>
          </a:endParaRPr>
        </a:p>
      </dsp:txBody>
      <dsp:txXfrm>
        <a:off x="6025724" y="1264029"/>
        <a:ext cx="2582525" cy="2582525"/>
      </dsp:txXfrm>
    </dsp:sp>
    <dsp:sp modelId="{88256F0E-76FA-BA4B-A5E5-B0C3FB90944E}">
      <dsp:nvSpPr>
        <dsp:cNvPr id="0" name=""/>
        <dsp:cNvSpPr/>
      </dsp:nvSpPr>
      <dsp:spPr>
        <a:xfrm rot="10774951">
          <a:off x="2947468" y="3574175"/>
          <a:ext cx="2964089" cy="1301486"/>
        </a:xfrm>
        <a:prstGeom prst="rightArrow">
          <a:avLst>
            <a:gd name="adj1" fmla="val 60000"/>
            <a:gd name="adj2" fmla="val 50000"/>
          </a:avLst>
        </a:prstGeom>
        <a:solidFill>
          <a:schemeClr val="accent4">
            <a:hueOff val="-13003162"/>
            <a:satOff val="61689"/>
            <a:lumOff val="-13333"/>
            <a:alphaOff val="0"/>
          </a:schemeClr>
        </a:solidFill>
        <a:ln w="12700" cap="flat" cmpd="sng" algn="ctr">
          <a:solidFill>
            <a:schemeClr val="lt1">
              <a:hueOff val="0"/>
              <a:satOff val="0"/>
              <a:lumOff val="0"/>
              <a:alphaOff val="0"/>
            </a:schemeClr>
          </a:solidFill>
          <a:prstDash val="solid"/>
        </a:ln>
        <a:effectLst>
          <a:outerShdw blurRad="39999" dist="23000" algn="bl" rotWithShape="0">
            <a:srgbClr val="000000">
              <a:alpha val="40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rot="10800000">
        <a:off x="3337909" y="3833050"/>
        <a:ext cx="2573643" cy="78089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2C785-B137-4147-BA29-08BEAE31A830}" type="datetimeFigureOut">
              <a:rPr lang="en-US" smtClean="0"/>
              <a:t>7/16/13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6C79A-FF62-9B4F-8207-ED8D5D372526}" type="slidenum">
              <a:rPr lang="en-US" smtClean="0"/>
              <a:t>‹#›</a:t>
            </a:fld>
            <a:endParaRPr lang="en-US"/>
          </a:p>
        </p:txBody>
      </p:sp>
    </p:spTree>
    <p:extLst>
      <p:ext uri="{BB962C8B-B14F-4D97-AF65-F5344CB8AC3E}">
        <p14:creationId xmlns:p14="http://schemas.microsoft.com/office/powerpoint/2010/main" val="3120192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https://</a:t>
            </a:r>
            <a:r>
              <a:rPr lang="en-US" dirty="0" err="1" smtClean="0"/>
              <a:t>www.coursera.org</a:t>
            </a:r>
            <a:r>
              <a:rPr lang="en-US" dirty="0" smtClean="0"/>
              <a:t>/course/</a:t>
            </a:r>
            <a:r>
              <a:rPr lang="en-US" dirty="0" err="1" smtClean="0"/>
              <a:t>geneticsevolution</a:t>
            </a:r>
            <a:r>
              <a:rPr lang="en-US" dirty="0" smtClean="0"/>
              <a:t>  </a:t>
            </a:r>
            <a:endParaRPr lang="en-US" dirty="0"/>
          </a:p>
        </p:txBody>
      </p:sp>
      <p:sp>
        <p:nvSpPr>
          <p:cNvPr id="4" name="Slide Number Placeholder 3"/>
          <p:cNvSpPr>
            <a:spLocks noGrp="1"/>
          </p:cNvSpPr>
          <p:nvPr>
            <p:ph type="sldNum" sz="quarter" idx="10"/>
          </p:nvPr>
        </p:nvSpPr>
        <p:spPr/>
        <p:txBody>
          <a:bodyPr/>
          <a:lstStyle/>
          <a:p>
            <a:fld id="{17E6C79A-FF62-9B4F-8207-ED8D5D372526}" type="slidenum">
              <a:rPr lang="en-US" smtClean="0"/>
              <a:t>5</a:t>
            </a:fld>
            <a:endParaRPr lang="en-US"/>
          </a:p>
        </p:txBody>
      </p:sp>
    </p:spTree>
    <p:extLst>
      <p:ext uri="{BB962C8B-B14F-4D97-AF65-F5344CB8AC3E}">
        <p14:creationId xmlns:p14="http://schemas.microsoft.com/office/powerpoint/2010/main" val="78019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by Michael Skelton  http://scene360.com/</a:t>
            </a:r>
            <a:r>
              <a:rPr lang="en-US" baseline="0" dirty="0" err="1" smtClean="0"/>
              <a:t>main_news</a:t>
            </a:r>
            <a:r>
              <a:rPr lang="en-US" baseline="0" dirty="0" smtClean="0"/>
              <a:t>/18162/bird-mirage-reflections/#.Udir6FNcN4E </a:t>
            </a:r>
            <a:endParaRPr lang="en-US" dirty="0"/>
          </a:p>
        </p:txBody>
      </p:sp>
      <p:sp>
        <p:nvSpPr>
          <p:cNvPr id="4" name="Slide Number Placeholder 3"/>
          <p:cNvSpPr>
            <a:spLocks noGrp="1"/>
          </p:cNvSpPr>
          <p:nvPr>
            <p:ph type="sldNum" sz="quarter" idx="10"/>
          </p:nvPr>
        </p:nvSpPr>
        <p:spPr/>
        <p:txBody>
          <a:bodyPr/>
          <a:lstStyle/>
          <a:p>
            <a:fld id="{17E6C79A-FF62-9B4F-8207-ED8D5D372526}" type="slidenum">
              <a:rPr lang="en-US" smtClean="0"/>
              <a:t>10</a:t>
            </a:fld>
            <a:endParaRPr lang="en-US"/>
          </a:p>
        </p:txBody>
      </p:sp>
    </p:spTree>
    <p:extLst>
      <p:ext uri="{BB962C8B-B14F-4D97-AF65-F5344CB8AC3E}">
        <p14:creationId xmlns:p14="http://schemas.microsoft.com/office/powerpoint/2010/main" val="202125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571500">
              <a:buFont typeface="Arial"/>
              <a:buChar char="•"/>
            </a:pPr>
            <a:r>
              <a:rPr lang="en-US" sz="2800" dirty="0" smtClean="0"/>
              <a:t>Gene products—proteins</a:t>
            </a:r>
          </a:p>
          <a:p>
            <a:pPr marL="685800" lvl="1" indent="-571500">
              <a:buFont typeface="Arial"/>
              <a:buChar char="•"/>
            </a:pPr>
            <a:r>
              <a:rPr lang="en-US" sz="2800" b="0" dirty="0" smtClean="0"/>
              <a:t>Structures at all levels (molecules, cells, tissues, organs, whole </a:t>
            </a:r>
            <a:r>
              <a:rPr lang="en-US" sz="2800" dirty="0" smtClean="0"/>
              <a:t>organism)</a:t>
            </a:r>
            <a:endParaRPr lang="en-US" sz="2800" b="0" dirty="0" smtClean="0"/>
          </a:p>
          <a:p>
            <a:pPr marL="685800" lvl="1" indent="-571500">
              <a:buFont typeface="Arial"/>
              <a:buChar char="•"/>
            </a:pPr>
            <a:r>
              <a:rPr lang="en-US" sz="2800" dirty="0" smtClean="0"/>
              <a:t>Physiological mechanisms</a:t>
            </a:r>
          </a:p>
          <a:p>
            <a:pPr marL="685800" lvl="1" indent="-571500">
              <a:buFont typeface="Arial"/>
              <a:buChar char="•"/>
            </a:pPr>
            <a:r>
              <a:rPr lang="en-US" sz="2800" dirty="0" smtClean="0"/>
              <a:t>Behaviors</a:t>
            </a:r>
          </a:p>
          <a:p>
            <a:endParaRPr lang="en-US" dirty="0"/>
          </a:p>
        </p:txBody>
      </p:sp>
      <p:sp>
        <p:nvSpPr>
          <p:cNvPr id="4" name="Slide Number Placeholder 3"/>
          <p:cNvSpPr>
            <a:spLocks noGrp="1"/>
          </p:cNvSpPr>
          <p:nvPr>
            <p:ph type="sldNum" sz="quarter" idx="10"/>
          </p:nvPr>
        </p:nvSpPr>
        <p:spPr/>
        <p:txBody>
          <a:bodyPr/>
          <a:lstStyle/>
          <a:p>
            <a:fld id="{17E6C79A-FF62-9B4F-8207-ED8D5D372526}" type="slidenum">
              <a:rPr lang="en-US" smtClean="0"/>
              <a:t>16</a:t>
            </a:fld>
            <a:endParaRPr lang="en-US"/>
          </a:p>
        </p:txBody>
      </p:sp>
    </p:spTree>
    <p:extLst>
      <p:ext uri="{BB962C8B-B14F-4D97-AF65-F5344CB8AC3E}">
        <p14:creationId xmlns:p14="http://schemas.microsoft.com/office/powerpoint/2010/main" val="9562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 cultivated wild</a:t>
            </a:r>
            <a:r>
              <a:rPr lang="en-US" baseline="0" dirty="0" smtClean="0"/>
              <a:t> mustard and selected for desired traits to produce the crops we rely on today.  Image from http://</a:t>
            </a:r>
            <a:r>
              <a:rPr lang="en-US" baseline="0" dirty="0" err="1" smtClean="0"/>
              <a:t>evolution.berkeley.edu</a:t>
            </a:r>
            <a:r>
              <a:rPr lang="en-US" baseline="0" dirty="0" smtClean="0"/>
              <a:t>/</a:t>
            </a:r>
            <a:r>
              <a:rPr lang="en-US" baseline="0" dirty="0" err="1" smtClean="0"/>
              <a:t>evolibrary</a:t>
            </a:r>
            <a:r>
              <a:rPr lang="en-US" baseline="0" dirty="0" smtClean="0"/>
              <a:t>/article/_0_0/evo_30 </a:t>
            </a:r>
            <a:endParaRPr lang="en-US" dirty="0"/>
          </a:p>
        </p:txBody>
      </p:sp>
      <p:sp>
        <p:nvSpPr>
          <p:cNvPr id="4" name="Slide Number Placeholder 3"/>
          <p:cNvSpPr>
            <a:spLocks noGrp="1"/>
          </p:cNvSpPr>
          <p:nvPr>
            <p:ph type="sldNum" sz="quarter" idx="10"/>
          </p:nvPr>
        </p:nvSpPr>
        <p:spPr/>
        <p:txBody>
          <a:bodyPr/>
          <a:lstStyle/>
          <a:p>
            <a:fld id="{17E6C79A-FF62-9B4F-8207-ED8D5D372526}" type="slidenum">
              <a:rPr lang="en-US" smtClean="0"/>
              <a:t>23</a:t>
            </a:fld>
            <a:endParaRPr lang="en-US"/>
          </a:p>
        </p:txBody>
      </p:sp>
    </p:spTree>
    <p:extLst>
      <p:ext uri="{BB962C8B-B14F-4D97-AF65-F5344CB8AC3E}">
        <p14:creationId xmlns:p14="http://schemas.microsoft.com/office/powerpoint/2010/main" val="141191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85E3B666-4232-4DFA-BBBE-6A4B52B34302}" type="datetime4">
              <a:rPr lang="en-US"/>
              <a:pPr/>
              <a:t>July 16, 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fld id="{A1BEFA13-1D75-452B-AA77-92973DAAAB4D}" type="slidenum">
              <a:rPr lang="en-US"/>
              <a:pPr/>
              <a:t>‹#›</a:t>
            </a:fld>
            <a:endParaRPr lang="en-US"/>
          </a:p>
        </p:txBody>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46087C-6274-49FA-B875-054942D44E17}" type="datetime4">
              <a:rPr lang="en-US"/>
              <a:pPr/>
              <a:t>July 16,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5493CD-1EFB-40E9-A339-848244FFC420}" type="slidenum">
              <a:rPr lang="en-US"/>
              <a:pPr/>
              <a:t>‹#›</a:t>
            </a:fld>
            <a:endParaRPr lang="en-US"/>
          </a:p>
        </p:txBody>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0A20C4-9C6A-4593-B4EC-F75839A65361}" type="datetime4">
              <a:rPr lang="en-US"/>
              <a:pPr/>
              <a:t>July 16,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1B1433-6EFE-4799-8B56-0396E8F727E2}" type="slidenum">
              <a:rPr lang="en-US"/>
              <a:pPr/>
              <a:t>‹#›</a:t>
            </a:fld>
            <a:endParaRPr lang="en-US"/>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F13CF54-BB6A-428C-90BD-FD01412E5FA7}" type="datetime4">
              <a:rPr lang="en-US"/>
              <a:pPr/>
              <a:t>July 16,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C8ADC9-39E9-4712-9B72-B2D99A9DEA7A}" type="slidenum">
              <a:rPr lang="en-US"/>
              <a:pPr/>
              <a:t>‹#›</a:t>
            </a:fld>
            <a:endParaRPr lang="en-US"/>
          </a:p>
        </p:txBody>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786CE8-162E-4187-8FBE-A185E9493BBB}" type="datetime4">
              <a:rPr lang="en-US"/>
              <a:pPr/>
              <a:t>July 16,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17408F-8FA1-4511-A727-EBCD584BDA30}" type="slidenum">
              <a:rPr lang="en-US"/>
              <a:pPr/>
              <a:t>‹#›</a:t>
            </a:fld>
            <a:endParaRPr lang="en-US"/>
          </a:p>
        </p:txBody>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9F663D0-6424-4F40-9C9E-8443F0A17BE7}" type="datetime4">
              <a:rPr lang="en-US"/>
              <a:pPr/>
              <a:t>July 16, 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BBF182-23E8-4345-ABE3-D7EF87D83696}" type="slidenum">
              <a:rPr lang="en-US"/>
              <a:pPr/>
              <a:t>‹#›</a:t>
            </a:fld>
            <a:endParaRPr lang="en-US"/>
          </a:p>
        </p:txBody>
      </p:sp>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F4DFFAFD-8F4B-4ED6-A107-CE0E96863149}" type="datetime4">
              <a:rPr lang="en-US"/>
              <a:pPr/>
              <a:t>July 16, 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6428AAA-C01D-4768-926B-050960E5B277}" type="slidenum">
              <a:rPr lang="en-US"/>
              <a:pPr/>
              <a:t>‹#›</a:t>
            </a:fld>
            <a:endParaRPr lang="en-US"/>
          </a:p>
        </p:txBody>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646631-9A23-4B6B-9D85-3C6B8AC3CEF3}" type="datetime4">
              <a:rPr lang="en-US"/>
              <a:pPr/>
              <a:t>July 16, 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700B354-94AB-47D9-A923-56AE580E5FBB}" type="slidenum">
              <a:rPr lang="en-US"/>
              <a:pPr/>
              <a:t>‹#›</a:t>
            </a:fld>
            <a:endParaRPr lang="en-US"/>
          </a:p>
        </p:txBody>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57EEF04-DDCE-4F74-9A90-21926976C164}" type="datetime4">
              <a:rPr lang="en-US"/>
              <a:pPr/>
              <a:t>July 16, 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E345181-18D3-455B-9980-FE29118A0513}" type="slidenum">
              <a:rPr lang="en-US"/>
              <a:pPr/>
              <a:t>‹#›</a:t>
            </a:fld>
            <a:endParaRPr lang="en-US"/>
          </a:p>
        </p:txBody>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fld id="{961441B6-94B6-48B6-B896-96CF5855C720}" type="datetime4">
              <a:rPr lang="en-US"/>
              <a:pPr/>
              <a:t>July 16, 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42BFC78-23E4-42AD-A8D7-50AC052849B0}" type="slidenum">
              <a:rPr lang="en-US"/>
              <a:pPr/>
              <a:t>‹#›</a:t>
            </a:fld>
            <a:endParaRPr lang="en-US"/>
          </a:p>
        </p:txBody>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fld id="{DE45B021-3CFA-457C-80D1-43C2EAB62379}" type="datetime4">
              <a:rPr lang="en-US"/>
              <a:pPr/>
              <a:t>July 16, 2013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20FBEA36-A94C-41EE-A6E3-2AFFB2D36FD2}" type="slidenum">
              <a:rPr lang="en-US"/>
              <a:pPr/>
              <a:t>‹#›</a:t>
            </a:fld>
            <a:endParaRPr lang="en-US"/>
          </a:p>
        </p:txBody>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prstTxWarp prst="textNoShape">
              <a:avLst/>
            </a:prstTxWarp>
          </a:bodyPr>
          <a:lstStyle>
            <a:lvl1pPr>
              <a:defRPr sz="1000"/>
            </a:lvl1pPr>
          </a:lstStyle>
          <a:p>
            <a:fld id="{83C2E7F3-5B07-4ED2-B039-B0E1381D81E4}" type="datetime4">
              <a:rPr lang="en-US"/>
              <a:pPr/>
              <a:t>July 16, 2013</a:t>
            </a:fld>
            <a:endParaRPr lang="en-US"/>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defRPr sz="2400" b="1">
                <a:solidFill>
                  <a:schemeClr val="tx2"/>
                </a:solidFill>
              </a:defRPr>
            </a:lvl1pPr>
          </a:lstStyle>
          <a:p>
            <a:fld id="{3B68698C-22C7-4C68-9562-F7EE795C25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3991" r:id="rId2"/>
    <p:sldLayoutId id="2147483992" r:id="rId3"/>
    <p:sldLayoutId id="2147483993" r:id="rId4"/>
    <p:sldLayoutId id="2147483994" r:id="rId5"/>
    <p:sldLayoutId id="2147483995" r:id="rId6"/>
    <p:sldLayoutId id="2147483996" r:id="rId7"/>
    <p:sldLayoutId id="2147483997" r:id="rId8"/>
    <p:sldLayoutId id="2147484001" r:id="rId9"/>
    <p:sldLayoutId id="2147483998" r:id="rId10"/>
    <p:sldLayoutId id="2147483999" r:id="rId11"/>
  </p:sldLayoutIdLst>
  <p:transition xmlns:p14="http://schemas.microsoft.com/office/powerpoint/2010/main" spd="slow"/>
  <p:hf sldNum="0" hdr="0" ftr="0" dt="0"/>
  <p:txStyles>
    <p:titleStyle>
      <a:lvl1pPr algn="l" rtl="0" eaLnBrk="0" fontAlgn="base" hangingPunct="0">
        <a:spcBef>
          <a:spcPct val="0"/>
        </a:spcBef>
        <a:spcAft>
          <a:spcPct val="0"/>
        </a:spcAft>
        <a:defRPr sz="4000" kern="1200" cap="all" spc="-60">
          <a:solidFill>
            <a:schemeClr val="tx2"/>
          </a:solidFill>
          <a:latin typeface="Calibri"/>
          <a:ea typeface="ＭＳ Ｐゴシック" charset="-128"/>
          <a:cs typeface="Calibri"/>
        </a:defRPr>
      </a:lvl1pPr>
      <a:lvl2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2pPr>
      <a:lvl3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3pPr>
      <a:lvl4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4pPr>
      <a:lvl5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5pPr>
      <a:lvl6pPr marL="457200" algn="l" rtl="0" fontAlgn="base">
        <a:spcBef>
          <a:spcPct val="0"/>
        </a:spcBef>
        <a:spcAft>
          <a:spcPct val="0"/>
        </a:spcAft>
        <a:defRPr sz="4000">
          <a:solidFill>
            <a:schemeClr val="tx2"/>
          </a:solidFill>
          <a:latin typeface="Calibri" pitchFamily="34" charset="0"/>
          <a:ea typeface="ＭＳ Ｐゴシック" charset="-128"/>
        </a:defRPr>
      </a:lvl6pPr>
      <a:lvl7pPr marL="914400" algn="l" rtl="0" fontAlgn="base">
        <a:spcBef>
          <a:spcPct val="0"/>
        </a:spcBef>
        <a:spcAft>
          <a:spcPct val="0"/>
        </a:spcAft>
        <a:defRPr sz="4000">
          <a:solidFill>
            <a:schemeClr val="tx2"/>
          </a:solidFill>
          <a:latin typeface="Calibri" pitchFamily="34" charset="0"/>
          <a:ea typeface="ＭＳ Ｐゴシック" charset="-128"/>
        </a:defRPr>
      </a:lvl7pPr>
      <a:lvl8pPr marL="1371600" algn="l" rtl="0" fontAlgn="base">
        <a:spcBef>
          <a:spcPct val="0"/>
        </a:spcBef>
        <a:spcAft>
          <a:spcPct val="0"/>
        </a:spcAft>
        <a:defRPr sz="4000">
          <a:solidFill>
            <a:schemeClr val="tx2"/>
          </a:solidFill>
          <a:latin typeface="Calibri" pitchFamily="34" charset="0"/>
          <a:ea typeface="ＭＳ Ｐゴシック" charset="-128"/>
        </a:defRPr>
      </a:lvl8pPr>
      <a:lvl9pPr marL="1828800" algn="l" rtl="0" fontAlgn="base">
        <a:spcBef>
          <a:spcPct val="0"/>
        </a:spcBef>
        <a:spcAft>
          <a:spcPct val="0"/>
        </a:spcAft>
        <a:defRPr sz="4000">
          <a:solidFill>
            <a:schemeClr val="tx2"/>
          </a:solidFill>
          <a:latin typeface="Calibri" pitchFamily="34" charset="0"/>
          <a:ea typeface="ＭＳ Ｐゴシック" charset="-128"/>
        </a:defRPr>
      </a:lvl9pPr>
    </p:titleStyle>
    <p:bodyStyle>
      <a:lvl1pPr marL="342900" indent="-342900" algn="l" rtl="0" eaLnBrk="0" fontAlgn="base" hangingPunct="0">
        <a:spcBef>
          <a:spcPct val="20000"/>
        </a:spcBef>
        <a:spcAft>
          <a:spcPts val="600"/>
        </a:spcAft>
        <a:buFont typeface="Arial" pitchFamily="34" charset="0"/>
        <a:defRPr sz="3600" b="1" kern="1200">
          <a:solidFill>
            <a:schemeClr val="tx1"/>
          </a:solidFill>
          <a:latin typeface="Calibri"/>
          <a:ea typeface="ＭＳ Ｐゴシック" charset="-128"/>
          <a:cs typeface="Calibri"/>
        </a:defRPr>
      </a:lvl1pPr>
      <a:lvl2pPr marL="457200" indent="-182563" algn="l" rtl="0" eaLnBrk="0" fontAlgn="base" hangingPunct="0">
        <a:spcBef>
          <a:spcPct val="20000"/>
        </a:spcBef>
        <a:spcAft>
          <a:spcPct val="0"/>
        </a:spcAft>
        <a:buClr>
          <a:schemeClr val="tx2"/>
        </a:buClr>
        <a:buFont typeface="Arial" pitchFamily="34" charset="0"/>
        <a:buChar char="•"/>
        <a:defRPr sz="3600" kern="1200">
          <a:solidFill>
            <a:schemeClr val="tx1"/>
          </a:solidFill>
          <a:latin typeface="Calibri"/>
          <a:ea typeface="ＭＳ Ｐゴシック" charset="-128"/>
          <a:cs typeface="Calibri"/>
        </a:defRPr>
      </a:lvl2pPr>
      <a:lvl3pPr marL="11430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3pPr>
      <a:lvl4pPr marL="16002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4pPr>
      <a:lvl5pPr marL="20574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2.xml"/><Relationship Id="rId6" Type="http://schemas.openxmlformats.org/officeDocument/2006/relationships/notesSlide" Target="../notesSlides/notesSlide3.xml"/><Relationship Id="rId1" Type="http://schemas.openxmlformats.org/officeDocument/2006/relationships/tags" Target="../tags/tag1.xml"/><Relationship Id="rId2"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slideLayout" Target="../slideLayouts/slideLayout2.xml"/><Relationship Id="rId6" Type="http://schemas.openxmlformats.org/officeDocument/2006/relationships/notesSlide" Target="../notesSlides/notesSlide4.xml"/><Relationship Id="rId7" Type="http://schemas.openxmlformats.org/officeDocument/2006/relationships/image" Target="../media/image2.png"/><Relationship Id="rId1" Type="http://schemas.openxmlformats.org/officeDocument/2006/relationships/tags" Target="../tags/tag5.xml"/><Relationship Id="rId2" Type="http://schemas.openxmlformats.org/officeDocument/2006/relationships/tags" Target="../tags/ta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slideLayout" Target="../slideLayouts/slideLayout2.xml"/><Relationship Id="rId6" Type="http://schemas.openxmlformats.org/officeDocument/2006/relationships/notesSlide" Target="../notesSlides/notesSlide6.xml"/><Relationship Id="rId7" Type="http://schemas.openxmlformats.org/officeDocument/2006/relationships/image" Target="../media/image2.png"/><Relationship Id="rId1" Type="http://schemas.openxmlformats.org/officeDocument/2006/relationships/tags" Target="../tags/tag9.xml"/><Relationship Id="rId2"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hyperlink" Target="http://bio.unc.edu/people/faculty/pfenni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hyperlink" Target="http://www.arkive.org/song-thrush/turdus-philomelos/video-00.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volution.berkeley.edu/" TargetMode="External"/><Relationship Id="rId3" Type="http://schemas.openxmlformats.org/officeDocument/2006/relationships/hyperlink" Target="http://www.nature.com/scitabl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nextgenscience.org/next-generation-science-standards"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www.cde.ca.gov/pd/ca/sc/ngssstandards.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piration.com/visual-learning/concept-mapp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7914009" cy="1371600"/>
          </a:xfrm>
        </p:spPr>
        <p:txBody>
          <a:bodyPr/>
          <a:lstStyle/>
          <a:p>
            <a:r>
              <a:rPr lang="en-US" dirty="0" smtClean="0"/>
              <a:t>Interactive </a:t>
            </a:r>
            <a:r>
              <a:rPr lang="en-US" dirty="0" err="1" smtClean="0"/>
              <a:t>notebooking</a:t>
            </a:r>
            <a:endParaRPr lang="en-US" dirty="0"/>
          </a:p>
        </p:txBody>
      </p:sp>
      <p:sp>
        <p:nvSpPr>
          <p:cNvPr id="3" name="Content Placeholder 2"/>
          <p:cNvSpPr>
            <a:spLocks noGrp="1"/>
          </p:cNvSpPr>
          <p:nvPr>
            <p:ph idx="1"/>
          </p:nvPr>
        </p:nvSpPr>
        <p:spPr/>
        <p:txBody>
          <a:bodyPr/>
          <a:lstStyle/>
          <a:p>
            <a:r>
              <a:rPr lang="en-US" b="0" dirty="0" smtClean="0"/>
              <a:t>Demetrius </a:t>
            </a:r>
            <a:r>
              <a:rPr lang="en-US" b="0" dirty="0" err="1" smtClean="0"/>
              <a:t>Asekomeh</a:t>
            </a:r>
            <a:endParaRPr lang="en-US" b="0" dirty="0" smtClean="0"/>
          </a:p>
        </p:txBody>
      </p:sp>
      <p:pic>
        <p:nvPicPr>
          <p:cNvPr id="4" name="Picture 3"/>
          <p:cNvPicPr>
            <a:picLocks noChangeAspect="1"/>
          </p:cNvPicPr>
          <p:nvPr/>
        </p:nvPicPr>
        <p:blipFill>
          <a:blip r:embed="rId2"/>
          <a:stretch>
            <a:fillRect/>
          </a:stretch>
        </p:blipFill>
        <p:spPr>
          <a:xfrm>
            <a:off x="4340341" y="2373038"/>
            <a:ext cx="4158505" cy="4033749"/>
          </a:xfrm>
          <a:prstGeom prst="rect">
            <a:avLst/>
          </a:prstGeom>
        </p:spPr>
      </p:pic>
    </p:spTree>
    <p:extLst>
      <p:ext uri="{BB962C8B-B14F-4D97-AF65-F5344CB8AC3E}">
        <p14:creationId xmlns:p14="http://schemas.microsoft.com/office/powerpoint/2010/main" val="333436590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8905897" cy="1036116"/>
          </a:xfrm>
        </p:spPr>
        <p:txBody>
          <a:bodyPr/>
          <a:lstStyle/>
          <a:p>
            <a:r>
              <a:rPr lang="en-US" dirty="0" smtClean="0"/>
              <a:t>Quick write Reflection</a:t>
            </a:r>
            <a:endParaRPr lang="en-US" dirty="0"/>
          </a:p>
        </p:txBody>
      </p:sp>
      <p:sp>
        <p:nvSpPr>
          <p:cNvPr id="3" name="Content Placeholder 2"/>
          <p:cNvSpPr>
            <a:spLocks noGrp="1"/>
          </p:cNvSpPr>
          <p:nvPr>
            <p:ph idx="1"/>
          </p:nvPr>
        </p:nvSpPr>
        <p:spPr>
          <a:xfrm>
            <a:off x="-1" y="1039366"/>
            <a:ext cx="9144000" cy="4602163"/>
          </a:xfrm>
        </p:spPr>
        <p:txBody>
          <a:bodyPr/>
          <a:lstStyle/>
          <a:p>
            <a:r>
              <a:rPr lang="en-US" b="0" dirty="0" smtClean="0"/>
              <a:t>How do you make the connections between evolution and genetics for your students?</a:t>
            </a:r>
            <a:endParaRPr lang="en-US" b="0" dirty="0"/>
          </a:p>
        </p:txBody>
      </p:sp>
      <p:pic>
        <p:nvPicPr>
          <p:cNvPr id="4" name="Picture 3"/>
          <p:cNvPicPr>
            <a:picLocks noChangeAspect="1"/>
          </p:cNvPicPr>
          <p:nvPr/>
        </p:nvPicPr>
        <p:blipFill>
          <a:blip r:embed="rId3"/>
          <a:stretch>
            <a:fillRect/>
          </a:stretch>
        </p:blipFill>
        <p:spPr>
          <a:xfrm>
            <a:off x="2073695" y="2462626"/>
            <a:ext cx="4780085" cy="317890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463738" y="5645239"/>
            <a:ext cx="2605714" cy="369332"/>
          </a:xfrm>
          <a:prstGeom prst="rect">
            <a:avLst/>
          </a:prstGeom>
        </p:spPr>
        <p:txBody>
          <a:bodyPr wrap="none">
            <a:spAutoFit/>
          </a:bodyPr>
          <a:lstStyle/>
          <a:p>
            <a:r>
              <a:rPr lang="en-US" i="1" dirty="0">
                <a:latin typeface="Calibri"/>
                <a:cs typeface="Calibri"/>
              </a:rPr>
              <a:t>Photo by Michael Skelton </a:t>
            </a:r>
          </a:p>
        </p:txBody>
      </p:sp>
      <p:pic>
        <p:nvPicPr>
          <p:cNvPr id="6" name="Picture 5"/>
          <p:cNvPicPr>
            <a:picLocks noChangeAspect="1"/>
          </p:cNvPicPr>
          <p:nvPr/>
        </p:nvPicPr>
        <p:blipFill>
          <a:blip r:embed="rId4"/>
          <a:stretch>
            <a:fillRect/>
          </a:stretch>
        </p:blipFill>
        <p:spPr>
          <a:xfrm>
            <a:off x="7515780" y="5340364"/>
            <a:ext cx="1390116" cy="1348413"/>
          </a:xfrm>
          <a:prstGeom prst="rect">
            <a:avLst/>
          </a:prstGeom>
        </p:spPr>
      </p:pic>
    </p:spTree>
    <p:extLst>
      <p:ext uri="{BB962C8B-B14F-4D97-AF65-F5344CB8AC3E}">
        <p14:creationId xmlns:p14="http://schemas.microsoft.com/office/powerpoint/2010/main" val="3543571118"/>
      </p:ext>
    </p:extLst>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818"/>
            <a:ext cx="9143999" cy="771387"/>
          </a:xfrm>
        </p:spPr>
        <p:txBody>
          <a:bodyPr>
            <a:normAutofit fontScale="90000"/>
          </a:bodyPr>
          <a:lstStyle/>
          <a:p>
            <a:r>
              <a:rPr lang="en-US" dirty="0" smtClean="0"/>
              <a:t>How do genes drive biological diversity?</a:t>
            </a:r>
            <a:endParaRPr lang="en-US" dirty="0"/>
          </a:p>
        </p:txBody>
      </p:sp>
      <p:sp>
        <p:nvSpPr>
          <p:cNvPr id="3" name="Content Placeholder 2"/>
          <p:cNvSpPr>
            <a:spLocks noGrp="1"/>
          </p:cNvSpPr>
          <p:nvPr>
            <p:ph idx="1"/>
          </p:nvPr>
        </p:nvSpPr>
        <p:spPr>
          <a:xfrm>
            <a:off x="-1" y="969171"/>
            <a:ext cx="9143999" cy="2684716"/>
          </a:xfrm>
        </p:spPr>
        <p:txBody>
          <a:bodyPr/>
          <a:lstStyle/>
          <a:p>
            <a:pPr marL="571500" indent="-571500">
              <a:buFont typeface="Arial"/>
              <a:buChar char="•"/>
            </a:pPr>
            <a:r>
              <a:rPr lang="en-US" sz="2800" b="0" dirty="0" smtClean="0"/>
              <a:t>Evolution accounts for diversity over long periods of time.</a:t>
            </a:r>
          </a:p>
          <a:p>
            <a:pPr marL="571500" indent="-571500">
              <a:buFont typeface="Arial"/>
              <a:buChar char="•"/>
            </a:pPr>
            <a:r>
              <a:rPr lang="en-US" sz="2800" b="0" dirty="0" smtClean="0"/>
              <a:t>Without genetic variation, mechanisms of evolutionary change cannot operate.  </a:t>
            </a:r>
          </a:p>
          <a:p>
            <a:pPr marL="571500" indent="-571500">
              <a:buFont typeface="Arial"/>
              <a:buChar char="•"/>
            </a:pPr>
            <a:r>
              <a:rPr lang="en-US" sz="2800" b="0" dirty="0" smtClean="0"/>
              <a:t>Natural selection and genetic drift act on variation that exists in populations.</a:t>
            </a:r>
          </a:p>
        </p:txBody>
      </p:sp>
      <p:pic>
        <p:nvPicPr>
          <p:cNvPr id="4" name="Picture 3"/>
          <p:cNvPicPr>
            <a:picLocks noChangeAspect="1"/>
          </p:cNvPicPr>
          <p:nvPr/>
        </p:nvPicPr>
        <p:blipFill>
          <a:blip r:embed="rId2"/>
          <a:stretch>
            <a:fillRect/>
          </a:stretch>
        </p:blipFill>
        <p:spPr>
          <a:xfrm>
            <a:off x="5335214" y="3666007"/>
            <a:ext cx="3808786" cy="2923243"/>
          </a:xfrm>
          <a:prstGeom prst="rect">
            <a:avLst/>
          </a:prstGeom>
          <a:ln>
            <a:noFill/>
          </a:ln>
          <a:effectLst>
            <a:softEdge rad="112500"/>
          </a:effectLst>
        </p:spPr>
      </p:pic>
      <p:sp>
        <p:nvSpPr>
          <p:cNvPr id="6" name="Content Placeholder 2"/>
          <p:cNvSpPr txBox="1">
            <a:spLocks/>
          </p:cNvSpPr>
          <p:nvPr/>
        </p:nvSpPr>
        <p:spPr bwMode="auto">
          <a:xfrm>
            <a:off x="-1" y="3666007"/>
            <a:ext cx="5667225" cy="3073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Font typeface="Arial" pitchFamily="34" charset="0"/>
              <a:defRPr sz="3600" b="1" kern="1200">
                <a:solidFill>
                  <a:schemeClr val="tx1"/>
                </a:solidFill>
                <a:latin typeface="Calibri"/>
                <a:ea typeface="ＭＳ Ｐゴシック" charset="-128"/>
                <a:cs typeface="Calibri"/>
              </a:defRPr>
            </a:lvl1pPr>
            <a:lvl2pPr marL="457200" indent="-182563" algn="l" rtl="0" eaLnBrk="0" fontAlgn="base" hangingPunct="0">
              <a:spcBef>
                <a:spcPct val="20000"/>
              </a:spcBef>
              <a:spcAft>
                <a:spcPct val="0"/>
              </a:spcAft>
              <a:buClr>
                <a:schemeClr val="tx2"/>
              </a:buClr>
              <a:buFont typeface="Arial" pitchFamily="34" charset="0"/>
              <a:buChar char="•"/>
              <a:defRPr sz="3600" kern="1200">
                <a:solidFill>
                  <a:schemeClr val="tx1"/>
                </a:solidFill>
                <a:latin typeface="Calibri"/>
                <a:ea typeface="ＭＳ Ｐゴシック" charset="-128"/>
                <a:cs typeface="Calibri"/>
              </a:defRPr>
            </a:lvl2pPr>
            <a:lvl3pPr marL="11430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3pPr>
            <a:lvl4pPr marL="16002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4pPr>
            <a:lvl5pPr marL="20574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571500" indent="-571500">
              <a:buFont typeface="Arial"/>
              <a:buChar char="•"/>
            </a:pPr>
            <a:r>
              <a:rPr lang="en-US" sz="2800" b="0" dirty="0"/>
              <a:t>Amount of genetic variation in a population may affect the likelihood of survival of the </a:t>
            </a:r>
            <a:r>
              <a:rPr lang="en-US" sz="2800" b="0" dirty="0" smtClean="0"/>
              <a:t>population--less </a:t>
            </a:r>
            <a:r>
              <a:rPr lang="en-US" sz="2800" b="0" dirty="0"/>
              <a:t>diversity, less likely </a:t>
            </a:r>
            <a:r>
              <a:rPr lang="en-US" sz="2800" b="0" dirty="0" smtClean="0"/>
              <a:t>population </a:t>
            </a:r>
            <a:r>
              <a:rPr lang="en-US" sz="2800" b="0" dirty="0"/>
              <a:t>will survive environmental </a:t>
            </a:r>
            <a:r>
              <a:rPr lang="en-US" sz="2800" b="0" dirty="0" smtClean="0"/>
              <a:t>change</a:t>
            </a:r>
            <a:endParaRPr lang="en-US" sz="2400" b="0" dirty="0"/>
          </a:p>
          <a:p>
            <a:pPr marL="571500" indent="-571500">
              <a:buFont typeface="Arial"/>
              <a:buChar char="•"/>
            </a:pPr>
            <a:endParaRPr lang="en-US" sz="2800" b="0" dirty="0" smtClean="0"/>
          </a:p>
        </p:txBody>
      </p:sp>
    </p:spTree>
    <p:extLst>
      <p:ext uri="{BB962C8B-B14F-4D97-AF65-F5344CB8AC3E}">
        <p14:creationId xmlns:p14="http://schemas.microsoft.com/office/powerpoint/2010/main" val="363347082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PQuestion"/>
          <p:cNvSpPr>
            <a:spLocks noGrp="1" noChangeArrowheads="1"/>
          </p:cNvSpPr>
          <p:nvPr>
            <p:ph type="title"/>
          </p:nvPr>
        </p:nvSpPr>
        <p:spPr>
          <a:xfrm>
            <a:off x="0" y="357742"/>
            <a:ext cx="9144000" cy="1066800"/>
          </a:xfrm>
        </p:spPr>
        <p:txBody>
          <a:bodyPr>
            <a:noAutofit/>
          </a:bodyPr>
          <a:lstStyle/>
          <a:p>
            <a:pPr eaLnBrk="1" hangingPunct="1"/>
            <a:r>
              <a:rPr lang="en-US" sz="3200" dirty="0" smtClean="0">
                <a:solidFill>
                  <a:srgbClr val="000000"/>
                </a:solidFill>
                <a:latin typeface="Calibri" charset="0"/>
                <a:ea typeface="ＭＳ Ｐゴシック" charset="0"/>
              </a:rPr>
              <a:t>Which of the following does </a:t>
            </a:r>
            <a:r>
              <a:rPr lang="en-US" sz="3200" i="1" dirty="0" smtClean="0">
                <a:solidFill>
                  <a:srgbClr val="000000"/>
                </a:solidFill>
                <a:latin typeface="Calibri" charset="0"/>
                <a:ea typeface="ＭＳ Ｐゴシック" charset="0"/>
              </a:rPr>
              <a:t>not</a:t>
            </a:r>
            <a:r>
              <a:rPr lang="en-US" sz="3200" dirty="0" smtClean="0">
                <a:solidFill>
                  <a:srgbClr val="000000"/>
                </a:solidFill>
                <a:latin typeface="Calibri" charset="0"/>
                <a:ea typeface="ＭＳ Ｐゴシック" charset="0"/>
              </a:rPr>
              <a:t> contribute to genetic variation in populations?</a:t>
            </a:r>
            <a:endParaRPr lang="en-US" sz="3200" dirty="0">
              <a:solidFill>
                <a:srgbClr val="000000"/>
              </a:solidFill>
              <a:latin typeface="Calibri" charset="0"/>
              <a:ea typeface="ＭＳ Ｐゴシック" charset="0"/>
            </a:endParaRPr>
          </a:p>
        </p:txBody>
      </p:sp>
      <p:sp>
        <p:nvSpPr>
          <p:cNvPr id="31746" name="TPAnswers"/>
          <p:cNvSpPr>
            <a:spLocks noGrp="1" noChangeArrowheads="1"/>
          </p:cNvSpPr>
          <p:nvPr>
            <p:ph type="body" idx="1"/>
            <p:custDataLst>
              <p:tags r:id="rId2"/>
            </p:custDataLst>
          </p:nvPr>
        </p:nvSpPr>
        <p:spPr>
          <a:xfrm>
            <a:off x="415925" y="1657328"/>
            <a:ext cx="5761690" cy="5429272"/>
          </a:xfrm>
        </p:spPr>
        <p:txBody>
          <a:bodyPr/>
          <a:lstStyle/>
          <a:p>
            <a:pPr marL="685800" indent="-685800" eaLnBrk="1" hangingPunct="1">
              <a:buFontTx/>
              <a:buNone/>
            </a:pPr>
            <a:r>
              <a:rPr lang="en-US" b="0" dirty="0">
                <a:latin typeface="Calibri" charset="0"/>
                <a:ea typeface="ＭＳ Ｐゴシック" charset="0"/>
              </a:rPr>
              <a:t>(A</a:t>
            </a:r>
            <a:r>
              <a:rPr lang="en-US" b="0" dirty="0" smtClean="0">
                <a:latin typeface="Calibri" charset="0"/>
                <a:ea typeface="ＭＳ Ｐゴシック" charset="0"/>
              </a:rPr>
              <a:t>) Mutation</a:t>
            </a:r>
            <a:endParaRPr lang="en-US" b="0" dirty="0">
              <a:latin typeface="Calibri" charset="0"/>
              <a:ea typeface="ＭＳ Ｐゴシック" charset="0"/>
            </a:endParaRPr>
          </a:p>
          <a:p>
            <a:pPr marL="685800" indent="-685800" eaLnBrk="1" hangingPunct="1">
              <a:buFontTx/>
              <a:buNone/>
            </a:pPr>
            <a:r>
              <a:rPr lang="en-US" b="0" dirty="0">
                <a:latin typeface="Calibri" charset="0"/>
                <a:ea typeface="ＭＳ Ｐゴシック" charset="0"/>
              </a:rPr>
              <a:t>(B</a:t>
            </a:r>
            <a:r>
              <a:rPr lang="en-US" b="0" dirty="0" smtClean="0">
                <a:latin typeface="Calibri" charset="0"/>
                <a:ea typeface="ＭＳ Ｐゴシック" charset="0"/>
              </a:rPr>
              <a:t>) Genetic recombination</a:t>
            </a:r>
          </a:p>
          <a:p>
            <a:pPr marL="685800" indent="-685800" eaLnBrk="1" hangingPunct="1">
              <a:buFontTx/>
              <a:buNone/>
            </a:pPr>
            <a:r>
              <a:rPr lang="en-US" b="0" dirty="0" smtClean="0">
                <a:latin typeface="Calibri" charset="0"/>
                <a:ea typeface="ＭＳ Ｐゴシック" charset="0"/>
              </a:rPr>
              <a:t>(C) Gene flow</a:t>
            </a:r>
            <a:endParaRPr lang="en-US" b="0" dirty="0">
              <a:latin typeface="Calibri" charset="0"/>
              <a:ea typeface="ＭＳ Ｐゴシック" charset="0"/>
            </a:endParaRPr>
          </a:p>
          <a:p>
            <a:pPr marL="685800" indent="-685800" eaLnBrk="1" hangingPunct="1">
              <a:buFontTx/>
              <a:buNone/>
            </a:pPr>
            <a:r>
              <a:rPr lang="en-US" b="0" dirty="0">
                <a:latin typeface="Calibri" charset="0"/>
                <a:ea typeface="ＭＳ Ｐゴシック" charset="0"/>
              </a:rPr>
              <a:t>(D) </a:t>
            </a:r>
            <a:r>
              <a:rPr lang="en-US" b="0" dirty="0" smtClean="0">
                <a:latin typeface="Calibri" charset="0"/>
                <a:ea typeface="ＭＳ Ｐゴシック" charset="0"/>
              </a:rPr>
              <a:t>Genetic drift</a:t>
            </a:r>
          </a:p>
        </p:txBody>
      </p:sp>
      <p:graphicFrame>
        <p:nvGraphicFramePr>
          <p:cNvPr id="7448" name="Group 280" hidden="1"/>
          <p:cNvGraphicFramePr>
            <a:graphicFrameLocks noGrp="1"/>
          </p:cNvGraphicFramePr>
          <p:nvPr>
            <p:custDataLst>
              <p:tags r:id="rId3"/>
            </p:custDataLst>
          </p:nvPr>
        </p:nvGraphicFramePr>
        <p:xfrm>
          <a:off x="415925" y="6070600"/>
          <a:ext cx="8312150" cy="549275"/>
        </p:xfrm>
        <a:graphic>
          <a:graphicData uri="http://schemas.openxmlformats.org/drawingml/2006/table">
            <a:tbl>
              <a:tblPr/>
              <a:tblGrid>
                <a:gridCol w="415925"/>
                <a:gridCol w="415925"/>
                <a:gridCol w="414338"/>
                <a:gridCol w="415925"/>
                <a:gridCol w="415925"/>
                <a:gridCol w="415925"/>
                <a:gridCol w="415925"/>
                <a:gridCol w="414337"/>
                <a:gridCol w="415925"/>
                <a:gridCol w="415925"/>
                <a:gridCol w="415925"/>
                <a:gridCol w="415925"/>
                <a:gridCol w="414338"/>
                <a:gridCol w="415925"/>
                <a:gridCol w="415925"/>
                <a:gridCol w="415925"/>
                <a:gridCol w="415925"/>
                <a:gridCol w="414337"/>
                <a:gridCol w="415925"/>
                <a:gridCol w="415925"/>
              </a:tblGrid>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000000"/>
                      </a:fgClr>
                      <a:bgClr>
                        <a:schemeClr val="accent3"/>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r>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30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Countdown" hidden="1"/>
          <p:cNvGrpSpPr>
            <a:grpSpLocks/>
          </p:cNvGrpSpPr>
          <p:nvPr>
            <p:custDataLst>
              <p:tags r:id="rId4"/>
            </p:custDataLst>
          </p:nvPr>
        </p:nvGrpSpPr>
        <p:grpSpPr bwMode="auto">
          <a:xfrm>
            <a:off x="7772400" y="2316163"/>
            <a:ext cx="635000" cy="3679825"/>
            <a:chOff x="5024" y="1200"/>
            <a:chExt cx="752" cy="2775"/>
          </a:xfrm>
        </p:grpSpPr>
        <p:sp>
          <p:nvSpPr>
            <p:cNvPr id="31813" name="CDLine" hidden="1"/>
            <p:cNvSpPr>
              <a:spLocks noChangeShapeType="1"/>
            </p:cNvSpPr>
            <p:nvPr/>
          </p:nvSpPr>
          <p:spPr bwMode="auto">
            <a:xfrm>
              <a:off x="5400" y="1200"/>
              <a:ext cx="0" cy="24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4" name="CDBall" hidden="1"/>
            <p:cNvSpPr>
              <a:spLocks noChangeArrowheads="1"/>
            </p:cNvSpPr>
            <p:nvPr/>
          </p:nvSpPr>
          <p:spPr bwMode="auto">
            <a:xfrm>
              <a:off x="5024" y="3225"/>
              <a:ext cx="752" cy="750"/>
            </a:xfrm>
            <a:prstGeom prst="star24">
              <a:avLst>
                <a:gd name="adj" fmla="val 37500"/>
              </a:avLst>
            </a:prstGeom>
            <a:gradFill rotWithShape="0">
              <a:gsLst>
                <a:gs pos="0">
                  <a:schemeClr val="accent1"/>
                </a:gs>
                <a:gs pos="100000">
                  <a:schemeClr val="folHlink"/>
                </a:gs>
              </a:gsLst>
              <a:path path="shape">
                <a:fillToRect l="50000" t="50000" r="50000" b="50000"/>
              </a:path>
            </a:gradFill>
            <a:ln w="9525">
              <a:solidFill>
                <a:schemeClr val="tx1"/>
              </a:solidFill>
              <a:miter lim="800000"/>
              <a:headEnd/>
              <a:tailEnd/>
            </a:ln>
          </p:spPr>
          <p:txBody>
            <a:bodyPr wrap="none" anchor="ctr"/>
            <a:lstStyle/>
            <a:p>
              <a:pPr algn="ctr"/>
              <a:r>
                <a:rPr lang="en-US" b="1">
                  <a:latin typeface="Tahoma" charset="0"/>
                </a:rPr>
                <a:t>0</a:t>
              </a:r>
            </a:p>
          </p:txBody>
        </p:sp>
      </p:grpSp>
    </p:spTree>
    <p:custDataLst>
      <p:tags r:id="rId1"/>
    </p:custDataLst>
    <p:extLst>
      <p:ext uri="{BB962C8B-B14F-4D97-AF65-F5344CB8AC3E}">
        <p14:creationId xmlns:p14="http://schemas.microsoft.com/office/powerpoint/2010/main" val="18691058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679"/>
            <a:ext cx="9144000" cy="634950"/>
          </a:xfrm>
        </p:spPr>
        <p:txBody>
          <a:bodyPr>
            <a:noAutofit/>
          </a:bodyPr>
          <a:lstStyle/>
          <a:p>
            <a:pPr>
              <a:defRPr/>
            </a:pPr>
            <a:r>
              <a:rPr lang="en-US" sz="3600" dirty="0" smtClean="0"/>
              <a:t>key principle: mechanisms of evolution </a:t>
            </a:r>
            <a:endParaRPr lang="en-US" sz="3600" dirty="0"/>
          </a:p>
        </p:txBody>
      </p:sp>
      <p:sp>
        <p:nvSpPr>
          <p:cNvPr id="35842" name="Content Placeholder 2"/>
          <p:cNvSpPr>
            <a:spLocks noGrp="1"/>
          </p:cNvSpPr>
          <p:nvPr>
            <p:ph idx="1"/>
          </p:nvPr>
        </p:nvSpPr>
        <p:spPr>
          <a:xfrm>
            <a:off x="0" y="1047150"/>
            <a:ext cx="9144000" cy="5810850"/>
          </a:xfrm>
        </p:spPr>
        <p:txBody>
          <a:bodyPr/>
          <a:lstStyle/>
          <a:p>
            <a:pPr marL="457200" indent="-457200">
              <a:lnSpc>
                <a:spcPct val="90000"/>
              </a:lnSpc>
              <a:buFont typeface="Arial"/>
              <a:buChar char="•"/>
            </a:pPr>
            <a:r>
              <a:rPr lang="en-US" sz="3200" b="0" dirty="0">
                <a:latin typeface="Calibri" charset="0"/>
              </a:rPr>
              <a:t>Populations have genetic variation that continuously arises by chance events (mutation and recombination) as well as gene flow.</a:t>
            </a:r>
          </a:p>
          <a:p>
            <a:pPr marL="457200" indent="-457200">
              <a:lnSpc>
                <a:spcPct val="90000"/>
              </a:lnSpc>
              <a:buFont typeface="Arial"/>
              <a:buChar char="•"/>
            </a:pPr>
            <a:r>
              <a:rPr lang="en-US" sz="3200" b="0" dirty="0" smtClean="0">
                <a:latin typeface="Calibri" charset="0"/>
              </a:rPr>
              <a:t>Populations evolve by changes in population allele frequencies via</a:t>
            </a:r>
          </a:p>
          <a:p>
            <a:pPr marL="1257300" lvl="2" indent="-457200">
              <a:lnSpc>
                <a:spcPct val="90000"/>
              </a:lnSpc>
              <a:buFont typeface="+mj-lt"/>
              <a:buAutoNum type="arabicPeriod"/>
            </a:pPr>
            <a:r>
              <a:rPr lang="en-US" sz="3200" dirty="0">
                <a:latin typeface="Calibri" charset="0"/>
              </a:rPr>
              <a:t>Genetic drift</a:t>
            </a:r>
          </a:p>
          <a:p>
            <a:pPr marL="1257300" lvl="2" indent="-457200">
              <a:lnSpc>
                <a:spcPct val="90000"/>
              </a:lnSpc>
              <a:buFont typeface="+mj-lt"/>
              <a:buAutoNum type="arabicPeriod"/>
            </a:pPr>
            <a:r>
              <a:rPr lang="en-US" sz="3200" dirty="0">
                <a:latin typeface="Calibri" charset="0"/>
              </a:rPr>
              <a:t>Gene flow</a:t>
            </a:r>
          </a:p>
          <a:p>
            <a:pPr marL="1257300" lvl="2" indent="-457200">
              <a:lnSpc>
                <a:spcPct val="90000"/>
              </a:lnSpc>
              <a:buFont typeface="+mj-lt"/>
              <a:buAutoNum type="arabicPeriod"/>
            </a:pPr>
            <a:r>
              <a:rPr lang="en-US" sz="3200" dirty="0">
                <a:latin typeface="Calibri" charset="0"/>
              </a:rPr>
              <a:t>Natural selection</a:t>
            </a:r>
          </a:p>
          <a:p>
            <a:pPr marL="1257300" lvl="2" indent="-457200">
              <a:lnSpc>
                <a:spcPct val="90000"/>
              </a:lnSpc>
              <a:buFont typeface="+mj-lt"/>
              <a:buAutoNum type="arabicPeriod"/>
            </a:pPr>
            <a:r>
              <a:rPr lang="en-US" sz="3200" dirty="0" smtClean="0">
                <a:latin typeface="Calibri" charset="0"/>
              </a:rPr>
              <a:t>Mutation</a:t>
            </a:r>
            <a:endParaRPr lang="en-US" sz="3200" dirty="0">
              <a:latin typeface="Calibri" charset="0"/>
            </a:endParaRPr>
          </a:p>
        </p:txBody>
      </p:sp>
    </p:spTree>
    <p:extLst>
      <p:ext uri="{BB962C8B-B14F-4D97-AF65-F5344CB8AC3E}">
        <p14:creationId xmlns:p14="http://schemas.microsoft.com/office/powerpoint/2010/main" val="28611268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584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PQuestion"/>
          <p:cNvSpPr>
            <a:spLocks noGrp="1" noChangeArrowheads="1"/>
          </p:cNvSpPr>
          <p:nvPr>
            <p:ph type="title"/>
          </p:nvPr>
        </p:nvSpPr>
        <p:spPr>
          <a:xfrm>
            <a:off x="96862" y="217838"/>
            <a:ext cx="9047138" cy="1066800"/>
          </a:xfrm>
        </p:spPr>
        <p:txBody>
          <a:bodyPr>
            <a:normAutofit fontScale="90000"/>
          </a:bodyPr>
          <a:lstStyle/>
          <a:p>
            <a:pPr eaLnBrk="1" hangingPunct="1"/>
            <a:r>
              <a:rPr lang="en-US" dirty="0" smtClean="0">
                <a:solidFill>
                  <a:srgbClr val="000000"/>
                </a:solidFill>
                <a:latin typeface="Calibri" charset="0"/>
                <a:ea typeface="ＭＳ Ｐゴシック" charset="0"/>
              </a:rPr>
              <a:t>Selective pressure from the environment acts </a:t>
            </a:r>
            <a:r>
              <a:rPr lang="en-US" dirty="0">
                <a:solidFill>
                  <a:srgbClr val="000000"/>
                </a:solidFill>
                <a:latin typeface="Calibri" charset="0"/>
                <a:ea typeface="ＭＳ Ｐゴシック" charset="0"/>
              </a:rPr>
              <a:t>directly </a:t>
            </a:r>
            <a:r>
              <a:rPr lang="en-US" dirty="0" smtClean="0">
                <a:solidFill>
                  <a:srgbClr val="000000"/>
                </a:solidFill>
                <a:latin typeface="Calibri" charset="0"/>
                <a:ea typeface="ＭＳ Ｐゴシック" charset="0"/>
              </a:rPr>
              <a:t>on</a:t>
            </a:r>
            <a:endParaRPr lang="en-US" dirty="0">
              <a:solidFill>
                <a:srgbClr val="000000"/>
              </a:solidFill>
              <a:latin typeface="Calibri" charset="0"/>
              <a:ea typeface="ＭＳ Ｐゴシック" charset="0"/>
            </a:endParaRPr>
          </a:p>
        </p:txBody>
      </p:sp>
      <p:sp>
        <p:nvSpPr>
          <p:cNvPr id="31746" name="TPAnswers"/>
          <p:cNvSpPr>
            <a:spLocks noGrp="1" noChangeArrowheads="1"/>
          </p:cNvSpPr>
          <p:nvPr>
            <p:ph type="body" idx="1"/>
            <p:custDataLst>
              <p:tags r:id="rId2"/>
            </p:custDataLst>
          </p:nvPr>
        </p:nvSpPr>
        <p:spPr>
          <a:xfrm>
            <a:off x="96862" y="1442090"/>
            <a:ext cx="6080752" cy="5644510"/>
          </a:xfrm>
        </p:spPr>
        <p:txBody>
          <a:bodyPr/>
          <a:lstStyle/>
          <a:p>
            <a:pPr marL="685800" indent="-685800" eaLnBrk="1" hangingPunct="1">
              <a:buFontTx/>
              <a:buNone/>
            </a:pPr>
            <a:r>
              <a:rPr lang="en-US" b="0" dirty="0">
                <a:latin typeface="Calibri" charset="0"/>
                <a:ea typeface="ＭＳ Ｐゴシック" charset="0"/>
              </a:rPr>
              <a:t>(A) </a:t>
            </a:r>
            <a:r>
              <a:rPr lang="en-US" b="0" dirty="0" smtClean="0">
                <a:latin typeface="Calibri" charset="0"/>
                <a:ea typeface="ＭＳ Ｐゴシック" charset="0"/>
              </a:rPr>
              <a:t>the population gene pool</a:t>
            </a:r>
            <a:endParaRPr lang="en-US" b="0" dirty="0">
              <a:latin typeface="Calibri" charset="0"/>
              <a:ea typeface="ＭＳ Ｐゴシック" charset="0"/>
            </a:endParaRPr>
          </a:p>
          <a:p>
            <a:pPr marL="685800" indent="-685800" eaLnBrk="1" hangingPunct="1">
              <a:buFontTx/>
              <a:buNone/>
            </a:pPr>
            <a:r>
              <a:rPr lang="en-US" b="0" dirty="0">
                <a:latin typeface="Calibri" charset="0"/>
                <a:ea typeface="ＭＳ Ｐゴシック" charset="0"/>
              </a:rPr>
              <a:t>(B) </a:t>
            </a:r>
            <a:r>
              <a:rPr lang="en-US" b="0" dirty="0" smtClean="0">
                <a:latin typeface="Calibri" charset="0"/>
                <a:ea typeface="ＭＳ Ｐゴシック" charset="0"/>
              </a:rPr>
              <a:t>phenotypes</a:t>
            </a:r>
            <a:endParaRPr lang="en-US" b="0" dirty="0">
              <a:latin typeface="Calibri" charset="0"/>
              <a:ea typeface="ＭＳ Ｐゴシック" charset="0"/>
            </a:endParaRPr>
          </a:p>
          <a:p>
            <a:pPr marL="685800" indent="-685800" eaLnBrk="1" hangingPunct="1">
              <a:buFontTx/>
              <a:buNone/>
            </a:pPr>
            <a:r>
              <a:rPr lang="en-US" b="0" dirty="0">
                <a:latin typeface="Calibri" charset="0"/>
                <a:ea typeface="ＭＳ Ｐゴシック" charset="0"/>
              </a:rPr>
              <a:t>(C) a</a:t>
            </a:r>
            <a:r>
              <a:rPr lang="en-US" b="0" dirty="0" smtClean="0">
                <a:latin typeface="Calibri" charset="0"/>
                <a:ea typeface="ＭＳ Ｐゴシック" charset="0"/>
              </a:rPr>
              <a:t>n individual’s genotype</a:t>
            </a:r>
            <a:endParaRPr lang="en-US" b="0" dirty="0">
              <a:latin typeface="Calibri" charset="0"/>
              <a:ea typeface="ＭＳ Ｐゴシック" charset="0"/>
            </a:endParaRPr>
          </a:p>
          <a:p>
            <a:pPr marL="685800" indent="-685800" eaLnBrk="1" hangingPunct="1">
              <a:buFontTx/>
              <a:buNone/>
            </a:pPr>
            <a:r>
              <a:rPr lang="en-US" b="0" dirty="0">
                <a:latin typeface="Calibri" charset="0"/>
                <a:ea typeface="ＭＳ Ｐゴシック" charset="0"/>
              </a:rPr>
              <a:t>(D) a</a:t>
            </a:r>
            <a:r>
              <a:rPr lang="en-US" b="0" dirty="0" smtClean="0">
                <a:latin typeface="Calibri" charset="0"/>
                <a:ea typeface="ＭＳ Ｐゴシック" charset="0"/>
              </a:rPr>
              <a:t>llele frequencies in a species</a:t>
            </a:r>
          </a:p>
          <a:p>
            <a:pPr marL="685800" indent="-685800" eaLnBrk="1" hangingPunct="1">
              <a:buFontTx/>
              <a:buNone/>
            </a:pPr>
            <a:r>
              <a:rPr lang="en-US" b="0" dirty="0" smtClean="0">
                <a:latin typeface="Calibri" charset="0"/>
                <a:ea typeface="ＭＳ Ｐゴシック" charset="0"/>
              </a:rPr>
              <a:t>This is because____________...</a:t>
            </a:r>
          </a:p>
          <a:p>
            <a:pPr marL="685800" indent="-685800" eaLnBrk="1" hangingPunct="1">
              <a:buFontTx/>
              <a:buNone/>
            </a:pPr>
            <a:r>
              <a:rPr lang="en-US" sz="3200" b="0" i="1" dirty="0" smtClean="0">
                <a:latin typeface="Calibri" charset="0"/>
                <a:ea typeface="ＭＳ Ｐゴシック" charset="0"/>
              </a:rPr>
              <a:t>(Write answer in your notebook.)</a:t>
            </a:r>
            <a:endParaRPr lang="en-US" sz="3200" b="0" i="1" dirty="0">
              <a:latin typeface="Calibri" charset="0"/>
              <a:ea typeface="ＭＳ Ｐゴシック" charset="0"/>
            </a:endParaRPr>
          </a:p>
        </p:txBody>
      </p:sp>
      <p:graphicFrame>
        <p:nvGraphicFramePr>
          <p:cNvPr id="7448" name="Group 280" hidden="1"/>
          <p:cNvGraphicFramePr>
            <a:graphicFrameLocks noGrp="1"/>
          </p:cNvGraphicFramePr>
          <p:nvPr>
            <p:custDataLst>
              <p:tags r:id="rId3"/>
            </p:custDataLst>
          </p:nvPr>
        </p:nvGraphicFramePr>
        <p:xfrm>
          <a:off x="415925" y="6070600"/>
          <a:ext cx="8312150" cy="549275"/>
        </p:xfrm>
        <a:graphic>
          <a:graphicData uri="http://schemas.openxmlformats.org/drawingml/2006/table">
            <a:tbl>
              <a:tblPr/>
              <a:tblGrid>
                <a:gridCol w="415925"/>
                <a:gridCol w="415925"/>
                <a:gridCol w="414338"/>
                <a:gridCol w="415925"/>
                <a:gridCol w="415925"/>
                <a:gridCol w="415925"/>
                <a:gridCol w="415925"/>
                <a:gridCol w="414337"/>
                <a:gridCol w="415925"/>
                <a:gridCol w="415925"/>
                <a:gridCol w="415925"/>
                <a:gridCol w="415925"/>
                <a:gridCol w="414338"/>
                <a:gridCol w="415925"/>
                <a:gridCol w="415925"/>
                <a:gridCol w="415925"/>
                <a:gridCol w="415925"/>
                <a:gridCol w="414337"/>
                <a:gridCol w="415925"/>
                <a:gridCol w="415925"/>
              </a:tblGrid>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000000"/>
                      </a:fgClr>
                      <a:bgClr>
                        <a:schemeClr val="accent3"/>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r>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30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Countdown" hidden="1"/>
          <p:cNvGrpSpPr>
            <a:grpSpLocks/>
          </p:cNvGrpSpPr>
          <p:nvPr>
            <p:custDataLst>
              <p:tags r:id="rId4"/>
            </p:custDataLst>
          </p:nvPr>
        </p:nvGrpSpPr>
        <p:grpSpPr bwMode="auto">
          <a:xfrm>
            <a:off x="7772400" y="2316163"/>
            <a:ext cx="635000" cy="3679825"/>
            <a:chOff x="5024" y="1200"/>
            <a:chExt cx="752" cy="2775"/>
          </a:xfrm>
        </p:grpSpPr>
        <p:sp>
          <p:nvSpPr>
            <p:cNvPr id="31813" name="CDLine" hidden="1"/>
            <p:cNvSpPr>
              <a:spLocks noChangeShapeType="1"/>
            </p:cNvSpPr>
            <p:nvPr/>
          </p:nvSpPr>
          <p:spPr bwMode="auto">
            <a:xfrm>
              <a:off x="5400" y="1200"/>
              <a:ext cx="0" cy="24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4" name="CDBall" hidden="1"/>
            <p:cNvSpPr>
              <a:spLocks noChangeArrowheads="1"/>
            </p:cNvSpPr>
            <p:nvPr/>
          </p:nvSpPr>
          <p:spPr bwMode="auto">
            <a:xfrm>
              <a:off x="5024" y="3225"/>
              <a:ext cx="752" cy="750"/>
            </a:xfrm>
            <a:prstGeom prst="star24">
              <a:avLst>
                <a:gd name="adj" fmla="val 37500"/>
              </a:avLst>
            </a:prstGeom>
            <a:gradFill rotWithShape="0">
              <a:gsLst>
                <a:gs pos="0">
                  <a:schemeClr val="accent1"/>
                </a:gs>
                <a:gs pos="100000">
                  <a:schemeClr val="folHlink"/>
                </a:gs>
              </a:gsLst>
              <a:path path="shape">
                <a:fillToRect l="50000" t="50000" r="50000" b="50000"/>
              </a:path>
            </a:gradFill>
            <a:ln w="9525">
              <a:solidFill>
                <a:schemeClr val="tx1"/>
              </a:solidFill>
              <a:miter lim="800000"/>
              <a:headEnd/>
              <a:tailEnd/>
            </a:ln>
          </p:spPr>
          <p:txBody>
            <a:bodyPr wrap="none" anchor="ctr"/>
            <a:lstStyle/>
            <a:p>
              <a:pPr algn="ctr"/>
              <a:r>
                <a:rPr lang="en-US" b="1">
                  <a:latin typeface="Tahoma" charset="0"/>
                </a:rPr>
                <a:t>0</a:t>
              </a:r>
            </a:p>
          </p:txBody>
        </p:sp>
      </p:grpSp>
      <p:pic>
        <p:nvPicPr>
          <p:cNvPr id="8" name="Picture 7"/>
          <p:cNvPicPr>
            <a:picLocks noChangeAspect="1"/>
          </p:cNvPicPr>
          <p:nvPr/>
        </p:nvPicPr>
        <p:blipFill>
          <a:blip r:embed="rId7"/>
          <a:stretch>
            <a:fillRect/>
          </a:stretch>
        </p:blipFill>
        <p:spPr>
          <a:xfrm>
            <a:off x="6010178" y="5744844"/>
            <a:ext cx="902093" cy="875031"/>
          </a:xfrm>
          <a:prstGeom prst="rect">
            <a:avLst/>
          </a:prstGeom>
        </p:spPr>
      </p:pic>
    </p:spTree>
    <p:custDataLst>
      <p:tags r:id="rId1"/>
    </p:custDataLst>
    <p:extLst>
      <p:ext uri="{BB962C8B-B14F-4D97-AF65-F5344CB8AC3E}">
        <p14:creationId xmlns:p14="http://schemas.microsoft.com/office/powerpoint/2010/main" val="42249962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678177"/>
          </a:xfrm>
        </p:spPr>
        <p:txBody>
          <a:bodyPr>
            <a:normAutofit/>
          </a:bodyPr>
          <a:lstStyle/>
          <a:p>
            <a:r>
              <a:rPr lang="en-US" sz="3200" dirty="0" smtClean="0"/>
              <a:t>Selection acts on the phenotype</a:t>
            </a:r>
            <a:endParaRPr lang="en-US" sz="3200" dirty="0"/>
          </a:p>
        </p:txBody>
      </p:sp>
      <p:sp>
        <p:nvSpPr>
          <p:cNvPr id="3" name="Content Placeholder 2"/>
          <p:cNvSpPr>
            <a:spLocks noGrp="1"/>
          </p:cNvSpPr>
          <p:nvPr>
            <p:ph idx="1"/>
          </p:nvPr>
        </p:nvSpPr>
        <p:spPr>
          <a:xfrm>
            <a:off x="-1" y="690674"/>
            <a:ext cx="9144000" cy="2670083"/>
          </a:xfrm>
        </p:spPr>
        <p:txBody>
          <a:bodyPr/>
          <a:lstStyle/>
          <a:p>
            <a:pPr marL="571500" indent="-571500">
              <a:lnSpc>
                <a:spcPct val="90000"/>
              </a:lnSpc>
              <a:buFont typeface="Arial"/>
              <a:buChar char="•"/>
            </a:pPr>
            <a:r>
              <a:rPr lang="en-US" sz="2400" b="0" dirty="0" smtClean="0"/>
              <a:t>Evolution occurs as result of selection pressures.</a:t>
            </a:r>
          </a:p>
          <a:p>
            <a:pPr marL="571500" indent="-571500">
              <a:lnSpc>
                <a:spcPct val="90000"/>
              </a:lnSpc>
              <a:buFont typeface="Arial"/>
              <a:buChar char="•"/>
            </a:pPr>
            <a:r>
              <a:rPr lang="en-US" sz="2400" b="0" dirty="0" smtClean="0"/>
              <a:t>Biotic and abiotic factors within the environment put selection pressure on the </a:t>
            </a:r>
            <a:r>
              <a:rPr lang="en-US" sz="2400" dirty="0" smtClean="0"/>
              <a:t>phenotype</a:t>
            </a:r>
            <a:r>
              <a:rPr lang="en-US" sz="2400" b="0" dirty="0" smtClean="0"/>
              <a:t>.</a:t>
            </a:r>
          </a:p>
          <a:p>
            <a:pPr marL="571500" indent="-571500">
              <a:lnSpc>
                <a:spcPct val="90000"/>
              </a:lnSpc>
              <a:buFont typeface="Arial"/>
              <a:buChar char="•"/>
            </a:pPr>
            <a:r>
              <a:rPr lang="en-US" sz="2400" b="0" dirty="0" smtClean="0"/>
              <a:t>Phenotype is the physical expression of the genotype and the environment.</a:t>
            </a:r>
            <a:endParaRPr lang="en-US" sz="2400" dirty="0" smtClean="0"/>
          </a:p>
          <a:p>
            <a:pPr marL="571500" indent="-571500">
              <a:lnSpc>
                <a:spcPct val="90000"/>
              </a:lnSpc>
              <a:buFont typeface="Arial"/>
              <a:buChar char="•"/>
            </a:pPr>
            <a:r>
              <a:rPr lang="en-US" sz="2400" b="0" dirty="0" smtClean="0"/>
              <a:t>Environmental factors acting on phenotypes result in certain phenotypes with higher reproductive success (fitness) than others, thus the corresponding genotypes ultimately change </a:t>
            </a:r>
            <a:r>
              <a:rPr lang="en-US" sz="2400" b="0" dirty="0" smtClean="0">
                <a:sym typeface="Wingdings"/>
              </a:rPr>
              <a:t> gene pool changes.</a:t>
            </a:r>
            <a:endParaRPr lang="en-US" sz="2400" b="0" dirty="0"/>
          </a:p>
        </p:txBody>
      </p:sp>
      <p:pic>
        <p:nvPicPr>
          <p:cNvPr id="4" name="Picture 3"/>
          <p:cNvPicPr>
            <a:picLocks noChangeAspect="1"/>
          </p:cNvPicPr>
          <p:nvPr/>
        </p:nvPicPr>
        <p:blipFill>
          <a:blip r:embed="rId2"/>
          <a:stretch>
            <a:fillRect/>
          </a:stretch>
        </p:blipFill>
        <p:spPr>
          <a:xfrm>
            <a:off x="2005385" y="3864094"/>
            <a:ext cx="5860182" cy="2935917"/>
          </a:xfrm>
          <a:prstGeom prst="rect">
            <a:avLst/>
          </a:prstGeom>
        </p:spPr>
      </p:pic>
      <p:sp>
        <p:nvSpPr>
          <p:cNvPr id="5" name="TextBox 4"/>
          <p:cNvSpPr txBox="1"/>
          <p:nvPr/>
        </p:nvSpPr>
        <p:spPr>
          <a:xfrm>
            <a:off x="5169436" y="5979833"/>
            <a:ext cx="579335" cy="307777"/>
          </a:xfrm>
          <a:prstGeom prst="rect">
            <a:avLst/>
          </a:prstGeom>
          <a:solidFill>
            <a:srgbClr val="FFFFFF"/>
          </a:solidFill>
        </p:spPr>
        <p:txBody>
          <a:bodyPr wrap="square" rtlCol="0">
            <a:spAutoFit/>
          </a:bodyPr>
          <a:lstStyle/>
          <a:p>
            <a:r>
              <a:rPr lang="en-US" sz="1400" dirty="0" smtClean="0">
                <a:solidFill>
                  <a:srgbClr val="2358D9"/>
                </a:solidFill>
                <a:latin typeface="Calibri"/>
                <a:cs typeface="Calibri"/>
              </a:rPr>
              <a:t>allele</a:t>
            </a:r>
            <a:endParaRPr lang="en-US" sz="1400" dirty="0">
              <a:solidFill>
                <a:srgbClr val="2358D9"/>
              </a:solidFill>
              <a:latin typeface="Calibri"/>
              <a:cs typeface="Calibri"/>
            </a:endParaRPr>
          </a:p>
        </p:txBody>
      </p:sp>
      <p:sp>
        <p:nvSpPr>
          <p:cNvPr id="6" name="TextBox 5"/>
          <p:cNvSpPr txBox="1"/>
          <p:nvPr/>
        </p:nvSpPr>
        <p:spPr>
          <a:xfrm>
            <a:off x="6313388" y="6040241"/>
            <a:ext cx="594050" cy="307777"/>
          </a:xfrm>
          <a:prstGeom prst="rect">
            <a:avLst/>
          </a:prstGeom>
          <a:solidFill>
            <a:srgbClr val="FFFFFF"/>
          </a:solidFill>
        </p:spPr>
        <p:txBody>
          <a:bodyPr wrap="square" rtlCol="0">
            <a:spAutoFit/>
          </a:bodyPr>
          <a:lstStyle/>
          <a:p>
            <a:pPr algn="r"/>
            <a:r>
              <a:rPr lang="en-US" sz="1400" dirty="0" smtClean="0">
                <a:solidFill>
                  <a:srgbClr val="2358D9"/>
                </a:solidFill>
                <a:latin typeface="Calibri"/>
                <a:cs typeface="Calibri"/>
              </a:rPr>
              <a:t>allele</a:t>
            </a:r>
            <a:endParaRPr lang="en-US" sz="1400" dirty="0">
              <a:solidFill>
                <a:srgbClr val="2358D9"/>
              </a:solidFill>
              <a:latin typeface="Calibri"/>
              <a:cs typeface="Calibri"/>
            </a:endParaRPr>
          </a:p>
        </p:txBody>
      </p:sp>
    </p:spTree>
    <p:extLst>
      <p:ext uri="{BB962C8B-B14F-4D97-AF65-F5344CB8AC3E}">
        <p14:creationId xmlns:p14="http://schemas.microsoft.com/office/powerpoint/2010/main" val="13404646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655897"/>
          </a:xfrm>
        </p:spPr>
        <p:txBody>
          <a:bodyPr>
            <a:normAutofit/>
          </a:bodyPr>
          <a:lstStyle/>
          <a:p>
            <a:r>
              <a:rPr lang="en-US" sz="3600" dirty="0" smtClean="0"/>
              <a:t>How do we define phenotype?</a:t>
            </a:r>
            <a:endParaRPr lang="en-US" sz="3600" dirty="0"/>
          </a:p>
        </p:txBody>
      </p:sp>
      <p:sp>
        <p:nvSpPr>
          <p:cNvPr id="3" name="Content Placeholder 2"/>
          <p:cNvSpPr>
            <a:spLocks noGrp="1"/>
          </p:cNvSpPr>
          <p:nvPr>
            <p:ph idx="1"/>
          </p:nvPr>
        </p:nvSpPr>
        <p:spPr>
          <a:xfrm>
            <a:off x="0" y="668394"/>
            <a:ext cx="9144000" cy="2885234"/>
          </a:xfrm>
        </p:spPr>
        <p:txBody>
          <a:bodyPr/>
          <a:lstStyle/>
          <a:p>
            <a:pPr marL="571500" indent="-571500">
              <a:buFont typeface="Arial"/>
              <a:buChar char="•"/>
            </a:pPr>
            <a:r>
              <a:rPr lang="en-US" sz="2800" b="0" dirty="0" smtClean="0"/>
              <a:t>Phenotype is the physical expression of a trait.</a:t>
            </a:r>
          </a:p>
          <a:p>
            <a:pPr marL="571500" indent="-571500">
              <a:buFont typeface="Arial"/>
              <a:buChar char="•"/>
            </a:pPr>
            <a:r>
              <a:rPr lang="en-US" sz="2800" b="0" dirty="0" smtClean="0"/>
              <a:t>Such physical expression of traits depends on the genotype </a:t>
            </a:r>
            <a:r>
              <a:rPr lang="en-US" sz="2800" b="0" i="1" dirty="0" smtClean="0"/>
              <a:t>and</a:t>
            </a:r>
            <a:r>
              <a:rPr lang="en-US" sz="2800" b="0" dirty="0" smtClean="0"/>
              <a:t> the organism’s interactions with the environment.</a:t>
            </a:r>
          </a:p>
          <a:p>
            <a:pPr marL="571500" indent="-571500">
              <a:buFont typeface="Arial"/>
              <a:buChar char="•"/>
            </a:pPr>
            <a:r>
              <a:rPr lang="en-US" sz="2800" b="0" dirty="0" smtClean="0"/>
              <a:t>How would you categorize phenotypic traits?  What are some examples?</a:t>
            </a:r>
          </a:p>
        </p:txBody>
      </p:sp>
      <p:sp>
        <p:nvSpPr>
          <p:cNvPr id="6" name="Rectangle 5"/>
          <p:cNvSpPr/>
          <p:nvPr/>
        </p:nvSpPr>
        <p:spPr>
          <a:xfrm>
            <a:off x="802154" y="3653887"/>
            <a:ext cx="1905116" cy="1370208"/>
          </a:xfrm>
          <a:prstGeom prst="rect">
            <a:avLst/>
          </a:prstGeom>
          <a:no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02154" y="5228635"/>
            <a:ext cx="1905116" cy="1370208"/>
          </a:xfrm>
          <a:prstGeom prst="rect">
            <a:avLst/>
          </a:prstGeom>
          <a:no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82490" y="3820985"/>
            <a:ext cx="3368165" cy="304336"/>
          </a:xfrm>
          <a:prstGeom prst="rect">
            <a:avLst/>
          </a:prstGeom>
          <a:noFill/>
          <a:ln w="38100" cmpd="sng">
            <a:solidFill>
              <a:srgbClr val="AC00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82490" y="4277721"/>
            <a:ext cx="3368165" cy="304336"/>
          </a:xfrm>
          <a:prstGeom prst="rect">
            <a:avLst/>
          </a:prstGeom>
          <a:noFill/>
          <a:ln w="38100" cmpd="sng">
            <a:solidFill>
              <a:srgbClr val="AC00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82490" y="4694152"/>
            <a:ext cx="3368165" cy="304336"/>
          </a:xfrm>
          <a:prstGeom prst="rect">
            <a:avLst/>
          </a:prstGeom>
          <a:noFill/>
          <a:ln w="38100" cmpd="sng">
            <a:solidFill>
              <a:srgbClr val="AC00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082490" y="6272227"/>
            <a:ext cx="3368165" cy="304336"/>
          </a:xfrm>
          <a:prstGeom prst="rect">
            <a:avLst/>
          </a:prstGeom>
          <a:noFill/>
          <a:ln w="38100" cmpd="sng">
            <a:solidFill>
              <a:srgbClr val="AC00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082490" y="5841329"/>
            <a:ext cx="3368165" cy="304336"/>
          </a:xfrm>
          <a:prstGeom prst="rect">
            <a:avLst/>
          </a:prstGeom>
          <a:noFill/>
          <a:ln w="38100" cmpd="sng">
            <a:solidFill>
              <a:srgbClr val="AC00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082490" y="5358523"/>
            <a:ext cx="3368165" cy="304336"/>
          </a:xfrm>
          <a:prstGeom prst="rect">
            <a:avLst/>
          </a:prstGeom>
          <a:noFill/>
          <a:ln w="38100" cmpd="sng">
            <a:solidFill>
              <a:srgbClr val="AC00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02154" y="3636319"/>
            <a:ext cx="1184940" cy="369332"/>
          </a:xfrm>
          <a:prstGeom prst="rect">
            <a:avLst/>
          </a:prstGeom>
          <a:noFill/>
        </p:spPr>
        <p:txBody>
          <a:bodyPr wrap="none" rtlCol="0">
            <a:spAutoFit/>
          </a:bodyPr>
          <a:lstStyle/>
          <a:p>
            <a:r>
              <a:rPr lang="en-US" dirty="0" smtClean="0">
                <a:latin typeface="Calibri"/>
                <a:cs typeface="Calibri"/>
              </a:rPr>
              <a:t>Categories</a:t>
            </a:r>
            <a:endParaRPr lang="en-US" dirty="0">
              <a:latin typeface="Calibri"/>
              <a:cs typeface="Calibri"/>
            </a:endParaRPr>
          </a:p>
        </p:txBody>
      </p:sp>
      <p:sp>
        <p:nvSpPr>
          <p:cNvPr id="16" name="TextBox 15"/>
          <p:cNvSpPr txBox="1"/>
          <p:nvPr/>
        </p:nvSpPr>
        <p:spPr>
          <a:xfrm>
            <a:off x="3082490" y="3778269"/>
            <a:ext cx="1704578" cy="369332"/>
          </a:xfrm>
          <a:prstGeom prst="rect">
            <a:avLst/>
          </a:prstGeom>
          <a:noFill/>
        </p:spPr>
        <p:txBody>
          <a:bodyPr wrap="square" rtlCol="0">
            <a:spAutoFit/>
          </a:bodyPr>
          <a:lstStyle/>
          <a:p>
            <a:r>
              <a:rPr lang="en-US" dirty="0" smtClean="0">
                <a:latin typeface="Calibri"/>
                <a:cs typeface="Calibri"/>
              </a:rPr>
              <a:t>Examples</a:t>
            </a:r>
            <a:endParaRPr lang="en-US" dirty="0">
              <a:latin typeface="Calibri"/>
              <a:cs typeface="Calibri"/>
            </a:endParaRPr>
          </a:p>
        </p:txBody>
      </p:sp>
      <p:cxnSp>
        <p:nvCxnSpPr>
          <p:cNvPr id="18" name="Straight Connector 17"/>
          <p:cNvCxnSpPr>
            <a:endCxn id="9" idx="1"/>
          </p:cNvCxnSpPr>
          <p:nvPr/>
        </p:nvCxnSpPr>
        <p:spPr>
          <a:xfrm flipV="1">
            <a:off x="2707270" y="3973153"/>
            <a:ext cx="375220" cy="324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707270" y="4392911"/>
            <a:ext cx="375220" cy="324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707270" y="4827367"/>
            <a:ext cx="375220" cy="324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707270" y="5506901"/>
            <a:ext cx="375220" cy="324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707270" y="5997056"/>
            <a:ext cx="375220" cy="324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707270" y="6409233"/>
            <a:ext cx="375220" cy="32498"/>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3"/>
          <a:stretch>
            <a:fillRect/>
          </a:stretch>
        </p:blipFill>
        <p:spPr>
          <a:xfrm>
            <a:off x="7777198" y="5694223"/>
            <a:ext cx="930808" cy="902884"/>
          </a:xfrm>
          <a:prstGeom prst="rect">
            <a:avLst/>
          </a:prstGeom>
        </p:spPr>
      </p:pic>
    </p:spTree>
    <p:extLst>
      <p:ext uri="{BB962C8B-B14F-4D97-AF65-F5344CB8AC3E}">
        <p14:creationId xmlns:p14="http://schemas.microsoft.com/office/powerpoint/2010/main" val="8903420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7251"/>
          </a:xfrm>
        </p:spPr>
        <p:txBody>
          <a:bodyPr>
            <a:normAutofit/>
          </a:bodyPr>
          <a:lstStyle/>
          <a:p>
            <a:pPr algn="ctr"/>
            <a:r>
              <a:rPr lang="en-US" dirty="0" smtClean="0">
                <a:solidFill>
                  <a:schemeClr val="tx1"/>
                </a:solidFill>
              </a:rPr>
              <a:t>Focus: the interplay between genotype &amp; phenotype</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7452408"/>
              </p:ext>
            </p:extLst>
          </p:nvPr>
        </p:nvGraphicFramePr>
        <p:xfrm>
          <a:off x="0" y="1527251"/>
          <a:ext cx="9143999" cy="5190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6754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natural selection</a:t>
            </a:r>
            <a:endParaRPr lang="en-US" dirty="0"/>
          </a:p>
        </p:txBody>
      </p:sp>
      <p:sp>
        <p:nvSpPr>
          <p:cNvPr id="3" name="Content Placeholder 2"/>
          <p:cNvSpPr>
            <a:spLocks noGrp="1"/>
          </p:cNvSpPr>
          <p:nvPr>
            <p:ph idx="1"/>
          </p:nvPr>
        </p:nvSpPr>
        <p:spPr>
          <a:xfrm>
            <a:off x="0" y="1136269"/>
            <a:ext cx="9144000" cy="5721731"/>
          </a:xfrm>
        </p:spPr>
        <p:txBody>
          <a:bodyPr/>
          <a:lstStyle/>
          <a:p>
            <a:pPr marL="571500" indent="-571500">
              <a:buFont typeface="Arial"/>
              <a:buChar char="•"/>
            </a:pPr>
            <a:r>
              <a:rPr lang="en-US" sz="3200" b="0" dirty="0" smtClean="0"/>
              <a:t>Mechanism of evolutionary change that generates biological adaptation.</a:t>
            </a:r>
          </a:p>
          <a:p>
            <a:pPr marL="571500" indent="-571500">
              <a:buFont typeface="Arial"/>
              <a:buChar char="•"/>
            </a:pPr>
            <a:r>
              <a:rPr lang="en-US" sz="3200" b="0" dirty="0" smtClean="0"/>
              <a:t>Natural selection drives changes in the heritable components of phenotype that are mediated by differences in individual fitness</a:t>
            </a:r>
          </a:p>
          <a:p>
            <a:pPr marL="1371600" lvl="2" indent="-571500">
              <a:buFont typeface="Arial"/>
              <a:buChar char="•"/>
            </a:pPr>
            <a:r>
              <a:rPr lang="en-US" sz="3200" b="0" dirty="0" smtClean="0"/>
              <a:t>Phenotypes (thus genotypes) with the greatest reproductive success (highest fitness) are “favored” and become more common in the population.</a:t>
            </a:r>
          </a:p>
        </p:txBody>
      </p:sp>
    </p:spTree>
    <p:extLst>
      <p:ext uri="{BB962C8B-B14F-4D97-AF65-F5344CB8AC3E}">
        <p14:creationId xmlns:p14="http://schemas.microsoft.com/office/powerpoint/2010/main" val="35886632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6"/>
            <a:ext cx="9144001" cy="1074453"/>
          </a:xfrm>
        </p:spPr>
        <p:txBody>
          <a:bodyPr>
            <a:normAutofit/>
          </a:bodyPr>
          <a:lstStyle/>
          <a:p>
            <a:r>
              <a:rPr lang="en-US" sz="3200" dirty="0" smtClean="0"/>
              <a:t>The concept of fitness</a:t>
            </a:r>
            <a:endParaRPr lang="en-US" sz="3200" dirty="0"/>
          </a:p>
        </p:txBody>
      </p:sp>
      <p:sp>
        <p:nvSpPr>
          <p:cNvPr id="3" name="Content Placeholder 2"/>
          <p:cNvSpPr>
            <a:spLocks noGrp="1"/>
          </p:cNvSpPr>
          <p:nvPr>
            <p:ph idx="1"/>
          </p:nvPr>
        </p:nvSpPr>
        <p:spPr>
          <a:xfrm>
            <a:off x="0" y="1258809"/>
            <a:ext cx="9046516" cy="5599191"/>
          </a:xfrm>
        </p:spPr>
        <p:txBody>
          <a:bodyPr/>
          <a:lstStyle/>
          <a:p>
            <a:pPr marL="571500" indent="-571500">
              <a:buFont typeface="Arial"/>
              <a:buChar char="•"/>
            </a:pPr>
            <a:r>
              <a:rPr lang="en-US" sz="3200" b="0" dirty="0" smtClean="0"/>
              <a:t>An individual’s </a:t>
            </a:r>
            <a:r>
              <a:rPr lang="en-US" sz="3200" dirty="0" smtClean="0"/>
              <a:t>fitness</a:t>
            </a:r>
            <a:r>
              <a:rPr lang="en-US" sz="3200" b="0" dirty="0" smtClean="0"/>
              <a:t> is the contribution that individual makes to the gene pool of next generation so depends on that individual’s survival and reproduction.</a:t>
            </a:r>
          </a:p>
          <a:p>
            <a:pPr marL="571500" indent="-571500">
              <a:buFont typeface="Arial"/>
              <a:buChar char="•"/>
            </a:pPr>
            <a:r>
              <a:rPr lang="en-US" sz="3200" b="0" dirty="0" smtClean="0"/>
              <a:t>The reproductive success of an individual indicates its fitness but is often difficult to measure, so proxies are more typically used, e.g., # </a:t>
            </a:r>
            <a:r>
              <a:rPr lang="en-US" sz="3200" b="0" dirty="0" err="1" smtClean="0"/>
              <a:t>matings</a:t>
            </a:r>
            <a:r>
              <a:rPr lang="en-US" sz="3200" b="0" dirty="0" smtClean="0"/>
              <a:t>, # offspring surviving to maturity.  </a:t>
            </a:r>
            <a:endParaRPr lang="en-US" sz="3200" b="0" dirty="0"/>
          </a:p>
        </p:txBody>
      </p:sp>
    </p:spTree>
    <p:extLst>
      <p:ext uri="{BB962C8B-B14F-4D97-AF65-F5344CB8AC3E}">
        <p14:creationId xmlns:p14="http://schemas.microsoft.com/office/powerpoint/2010/main" val="574450262"/>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28587" y="190500"/>
            <a:ext cx="8890001" cy="2050142"/>
          </a:xfrm>
        </p:spPr>
        <p:txBody>
          <a:bodyPr/>
          <a:lstStyle/>
          <a:p>
            <a:pPr eaLnBrk="1" fontAlgn="auto" hangingPunct="1">
              <a:spcAft>
                <a:spcPts val="0"/>
              </a:spcAft>
              <a:defRPr/>
            </a:pPr>
            <a:r>
              <a:rPr lang="en-US" sz="4400" dirty="0" smtClean="0">
                <a:ea typeface="+mj-ea"/>
              </a:rPr>
              <a:t>Week 1, </a:t>
            </a:r>
            <a:r>
              <a:rPr lang="en-US" sz="4400" dirty="0" smtClean="0">
                <a:ea typeface="+mj-ea"/>
              </a:rPr>
              <a:t>Part 1</a:t>
            </a:r>
            <a:br>
              <a:rPr lang="en-US" sz="4400" dirty="0" smtClean="0">
                <a:ea typeface="+mj-ea"/>
              </a:rPr>
            </a:br>
            <a:r>
              <a:rPr lang="en-US" sz="4400" dirty="0" smtClean="0">
                <a:ea typeface="+mj-ea"/>
              </a:rPr>
              <a:t>Evolutionary </a:t>
            </a:r>
            <a:r>
              <a:rPr lang="en-US" sz="4400" dirty="0" smtClean="0">
                <a:ea typeface="+mj-ea"/>
              </a:rPr>
              <a:t>genetics overview</a:t>
            </a:r>
            <a:endParaRPr lang="en-US" sz="4400" dirty="0">
              <a:ea typeface="+mj-ea"/>
            </a:endParaRPr>
          </a:p>
        </p:txBody>
      </p:sp>
      <p:pic>
        <p:nvPicPr>
          <p:cNvPr id="13315" name="Picture 1"/>
          <p:cNvPicPr>
            <a:picLocks noChangeAspect="1"/>
          </p:cNvPicPr>
          <p:nvPr/>
        </p:nvPicPr>
        <p:blipFill>
          <a:blip r:embed="rId2" cstate="print"/>
          <a:srcRect t="8041"/>
          <a:stretch>
            <a:fillRect/>
          </a:stretch>
        </p:blipFill>
        <p:spPr bwMode="auto">
          <a:xfrm>
            <a:off x="0" y="3598751"/>
            <a:ext cx="1323975" cy="1217612"/>
          </a:xfrm>
          <a:prstGeom prst="rect">
            <a:avLst/>
          </a:prstGeom>
          <a:noFill/>
          <a:ln w="9525">
            <a:noFill/>
            <a:miter lim="800000"/>
            <a:headEnd/>
            <a:tailEnd/>
          </a:ln>
        </p:spPr>
      </p:pic>
      <p:pic>
        <p:nvPicPr>
          <p:cNvPr id="13316" name="Picture 3"/>
          <p:cNvPicPr>
            <a:picLocks noChangeAspect="1"/>
          </p:cNvPicPr>
          <p:nvPr/>
        </p:nvPicPr>
        <p:blipFill>
          <a:blip r:embed="rId3" cstate="print"/>
          <a:srcRect/>
          <a:stretch>
            <a:fillRect/>
          </a:stretch>
        </p:blipFill>
        <p:spPr bwMode="auto">
          <a:xfrm>
            <a:off x="1323975" y="3587865"/>
            <a:ext cx="1571625" cy="1230312"/>
          </a:xfrm>
          <a:prstGeom prst="rect">
            <a:avLst/>
          </a:prstGeom>
          <a:noFill/>
          <a:ln w="9525">
            <a:noFill/>
            <a:miter lim="800000"/>
            <a:headEnd/>
            <a:tailEnd/>
          </a:ln>
        </p:spPr>
      </p:pic>
      <p:pic>
        <p:nvPicPr>
          <p:cNvPr id="13317" name="Picture 6"/>
          <p:cNvPicPr>
            <a:picLocks noChangeAspect="1"/>
          </p:cNvPicPr>
          <p:nvPr/>
        </p:nvPicPr>
        <p:blipFill>
          <a:blip r:embed="rId4" cstate="print"/>
          <a:srcRect l="10980"/>
          <a:stretch>
            <a:fillRect/>
          </a:stretch>
        </p:blipFill>
        <p:spPr bwMode="auto">
          <a:xfrm>
            <a:off x="2895600" y="3587865"/>
            <a:ext cx="1743075" cy="1230312"/>
          </a:xfrm>
          <a:prstGeom prst="rect">
            <a:avLst/>
          </a:prstGeom>
          <a:noFill/>
          <a:ln w="9525">
            <a:noFill/>
            <a:miter lim="800000"/>
            <a:headEnd/>
            <a:tailEnd/>
          </a:ln>
        </p:spPr>
      </p:pic>
      <p:pic>
        <p:nvPicPr>
          <p:cNvPr id="13318" name="Picture 7"/>
          <p:cNvPicPr>
            <a:picLocks noChangeAspect="1"/>
          </p:cNvPicPr>
          <p:nvPr/>
        </p:nvPicPr>
        <p:blipFill>
          <a:blip r:embed="rId5" cstate="print"/>
          <a:srcRect/>
          <a:stretch>
            <a:fillRect/>
          </a:stretch>
        </p:blipFill>
        <p:spPr bwMode="auto">
          <a:xfrm>
            <a:off x="4638675" y="3591040"/>
            <a:ext cx="1592263" cy="1227137"/>
          </a:xfrm>
          <a:prstGeom prst="rect">
            <a:avLst/>
          </a:prstGeom>
          <a:noFill/>
          <a:ln w="9525">
            <a:noFill/>
            <a:miter lim="800000"/>
            <a:headEnd/>
            <a:tailEnd/>
          </a:ln>
        </p:spPr>
      </p:pic>
      <p:pic>
        <p:nvPicPr>
          <p:cNvPr id="13319" name="Picture 8"/>
          <p:cNvPicPr>
            <a:picLocks noChangeAspect="1"/>
          </p:cNvPicPr>
          <p:nvPr/>
        </p:nvPicPr>
        <p:blipFill>
          <a:blip r:embed="rId6" cstate="print"/>
          <a:srcRect t="-2" r="8699" b="2797"/>
          <a:stretch>
            <a:fillRect/>
          </a:stretch>
        </p:blipFill>
        <p:spPr bwMode="auto">
          <a:xfrm>
            <a:off x="6230938" y="3591040"/>
            <a:ext cx="1554162" cy="1241425"/>
          </a:xfrm>
          <a:prstGeom prst="rect">
            <a:avLst/>
          </a:prstGeom>
          <a:noFill/>
          <a:ln w="9525">
            <a:noFill/>
            <a:miter lim="800000"/>
            <a:headEnd/>
            <a:tailEnd/>
          </a:ln>
        </p:spPr>
      </p:pic>
      <p:pic>
        <p:nvPicPr>
          <p:cNvPr id="13320" name="Picture 9"/>
          <p:cNvPicPr>
            <a:picLocks noChangeAspect="1"/>
          </p:cNvPicPr>
          <p:nvPr/>
        </p:nvPicPr>
        <p:blipFill>
          <a:blip r:embed="rId7" cstate="print"/>
          <a:srcRect l="10760"/>
          <a:stretch>
            <a:fillRect/>
          </a:stretch>
        </p:blipFill>
        <p:spPr bwMode="auto">
          <a:xfrm>
            <a:off x="7785100" y="3598978"/>
            <a:ext cx="1233488" cy="1233487"/>
          </a:xfrm>
          <a:prstGeom prst="rect">
            <a:avLst/>
          </a:prstGeom>
          <a:noFill/>
          <a:ln w="9525">
            <a:noFill/>
            <a:miter lim="800000"/>
            <a:headEnd/>
            <a:tailEnd/>
          </a:ln>
        </p:spPr>
      </p:pic>
      <p:pic>
        <p:nvPicPr>
          <p:cNvPr id="13321" name="Picture 9"/>
          <p:cNvPicPr>
            <a:picLocks noChangeAspect="1" noChangeArrowheads="1"/>
          </p:cNvPicPr>
          <p:nvPr/>
        </p:nvPicPr>
        <p:blipFill>
          <a:blip r:embed="rId8" cstate="print"/>
          <a:srcRect/>
          <a:stretch>
            <a:fillRect/>
          </a:stretch>
        </p:blipFill>
        <p:spPr bwMode="auto">
          <a:xfrm>
            <a:off x="3211286" y="6069464"/>
            <a:ext cx="1952625" cy="542925"/>
          </a:xfrm>
          <a:prstGeom prst="rect">
            <a:avLst/>
          </a:prstGeom>
          <a:noFill/>
          <a:ln w="9525">
            <a:noFill/>
            <a:miter lim="800000"/>
            <a:headEnd/>
            <a:tailEnd/>
          </a:ln>
        </p:spPr>
      </p:pic>
      <p:pic>
        <p:nvPicPr>
          <p:cNvPr id="13322" name="Picture 10"/>
          <p:cNvPicPr>
            <a:picLocks noChangeAspect="1" noChangeArrowheads="1"/>
          </p:cNvPicPr>
          <p:nvPr/>
        </p:nvPicPr>
        <p:blipFill>
          <a:blip r:embed="rId9" cstate="print"/>
          <a:srcRect/>
          <a:stretch>
            <a:fillRect/>
          </a:stretch>
        </p:blipFill>
        <p:spPr bwMode="auto">
          <a:xfrm>
            <a:off x="997405" y="6113006"/>
            <a:ext cx="1238250" cy="466725"/>
          </a:xfrm>
          <a:prstGeom prst="rect">
            <a:avLst/>
          </a:prstGeom>
          <a:noFill/>
          <a:ln w="9525">
            <a:noFill/>
            <a:miter lim="800000"/>
            <a:headEnd/>
            <a:tailEnd/>
          </a:ln>
        </p:spPr>
      </p:pic>
      <p:pic>
        <p:nvPicPr>
          <p:cNvPr id="13323" name="Picture 11"/>
          <p:cNvPicPr>
            <a:picLocks noChangeAspect="1" noChangeArrowheads="1"/>
          </p:cNvPicPr>
          <p:nvPr/>
        </p:nvPicPr>
        <p:blipFill>
          <a:blip r:embed="rId10" cstate="print"/>
          <a:srcRect/>
          <a:stretch>
            <a:fillRect/>
          </a:stretch>
        </p:blipFill>
        <p:spPr bwMode="auto">
          <a:xfrm>
            <a:off x="237447" y="5998708"/>
            <a:ext cx="657225" cy="657225"/>
          </a:xfrm>
          <a:prstGeom prst="rect">
            <a:avLst/>
          </a:prstGeom>
          <a:noFill/>
          <a:ln w="9525">
            <a:noFill/>
            <a:miter lim="800000"/>
            <a:headEnd/>
            <a:tailEnd/>
          </a:ln>
        </p:spPr>
      </p:pic>
      <p:pic>
        <p:nvPicPr>
          <p:cNvPr id="13324" name="Picture 12"/>
          <p:cNvPicPr>
            <a:picLocks noChangeAspect="1" noChangeArrowheads="1"/>
          </p:cNvPicPr>
          <p:nvPr/>
        </p:nvPicPr>
        <p:blipFill>
          <a:blip r:embed="rId11" cstate="print"/>
          <a:srcRect/>
          <a:stretch>
            <a:fillRect/>
          </a:stretch>
        </p:blipFill>
        <p:spPr bwMode="auto">
          <a:xfrm>
            <a:off x="5824538" y="6069464"/>
            <a:ext cx="2962275" cy="514350"/>
          </a:xfrm>
          <a:prstGeom prst="rect">
            <a:avLst/>
          </a:prstGeom>
          <a:noFill/>
          <a:ln w="9525">
            <a:noFill/>
            <a:miter lim="800000"/>
            <a:headEnd/>
            <a:tailEnd/>
          </a:ln>
        </p:spPr>
      </p:pic>
      <p:sp>
        <p:nvSpPr>
          <p:cNvPr id="4" name="Rectangle 3"/>
          <p:cNvSpPr/>
          <p:nvPr/>
        </p:nvSpPr>
        <p:spPr>
          <a:xfrm>
            <a:off x="2654648" y="4874585"/>
            <a:ext cx="4381127" cy="461665"/>
          </a:xfrm>
          <a:prstGeom prst="rect">
            <a:avLst/>
          </a:prstGeom>
        </p:spPr>
        <p:txBody>
          <a:bodyPr wrap="none">
            <a:spAutoFit/>
          </a:bodyPr>
          <a:lstStyle/>
          <a:p>
            <a:r>
              <a:rPr lang="en-US" sz="2400" dirty="0">
                <a:latin typeface="Calibri"/>
                <a:cs typeface="Calibri"/>
              </a:rPr>
              <a:t>IMSS </a:t>
            </a:r>
            <a:r>
              <a:rPr lang="en-US" sz="2400" dirty="0" smtClean="0">
                <a:latin typeface="Calibri"/>
                <a:cs typeface="Calibri"/>
              </a:rPr>
              <a:t>BIOLOGY </a:t>
            </a:r>
            <a:r>
              <a:rPr lang="en-US" sz="2400" b="1" i="1" dirty="0" smtClean="0">
                <a:latin typeface="Calibri"/>
                <a:cs typeface="Calibri"/>
              </a:rPr>
              <a:t>  </a:t>
            </a:r>
            <a:r>
              <a:rPr lang="en-US" sz="2400" dirty="0">
                <a:latin typeface="Calibri"/>
                <a:cs typeface="Calibri"/>
              </a:rPr>
              <a:t>~</a:t>
            </a:r>
            <a:r>
              <a:rPr lang="en-US" sz="2400" b="1" i="1" dirty="0">
                <a:latin typeface="Calibri"/>
                <a:cs typeface="Calibri"/>
              </a:rPr>
              <a:t> </a:t>
            </a:r>
            <a:r>
              <a:rPr lang="en-US" sz="2400" b="1" i="1" dirty="0" smtClean="0">
                <a:latin typeface="Calibri"/>
                <a:cs typeface="Calibri"/>
              </a:rPr>
              <a:t> </a:t>
            </a:r>
            <a:r>
              <a:rPr lang="en-US" sz="2400" dirty="0" smtClean="0">
                <a:latin typeface="Calibri"/>
                <a:cs typeface="Calibri"/>
              </a:rPr>
              <a:t>SUMMER 2013</a:t>
            </a:r>
            <a:endParaRPr lang="en-US" sz="2400" dirty="0">
              <a:latin typeface="Calibri"/>
              <a:cs typeface="Calibri"/>
            </a:endParaRPr>
          </a:p>
        </p:txBody>
      </p:sp>
    </p:spTree>
    <p:extLst>
      <p:ext uri="{BB962C8B-B14F-4D97-AF65-F5344CB8AC3E}">
        <p14:creationId xmlns:p14="http://schemas.microsoft.com/office/powerpoint/2010/main" val="13235802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PQuestion"/>
          <p:cNvSpPr>
            <a:spLocks noGrp="1" noChangeArrowheads="1"/>
          </p:cNvSpPr>
          <p:nvPr>
            <p:ph type="title"/>
          </p:nvPr>
        </p:nvSpPr>
        <p:spPr>
          <a:xfrm>
            <a:off x="96862" y="217838"/>
            <a:ext cx="9047138" cy="1066800"/>
          </a:xfrm>
        </p:spPr>
        <p:txBody>
          <a:bodyPr>
            <a:normAutofit fontScale="90000"/>
          </a:bodyPr>
          <a:lstStyle/>
          <a:p>
            <a:pPr eaLnBrk="1" hangingPunct="1"/>
            <a:r>
              <a:rPr lang="en-US" dirty="0" smtClean="0">
                <a:solidFill>
                  <a:srgbClr val="000000"/>
                </a:solidFill>
                <a:latin typeface="Calibri" charset="0"/>
                <a:ea typeface="ＭＳ Ｐゴシック" charset="0"/>
              </a:rPr>
              <a:t>Natural selection ____ genetic variation in populations.</a:t>
            </a:r>
            <a:endParaRPr lang="en-US" dirty="0">
              <a:solidFill>
                <a:srgbClr val="000000"/>
              </a:solidFill>
              <a:latin typeface="Calibri" charset="0"/>
              <a:ea typeface="ＭＳ Ｐゴシック" charset="0"/>
            </a:endParaRPr>
          </a:p>
        </p:txBody>
      </p:sp>
      <p:sp>
        <p:nvSpPr>
          <p:cNvPr id="31746" name="TPAnswers"/>
          <p:cNvSpPr>
            <a:spLocks noGrp="1" noChangeArrowheads="1"/>
          </p:cNvSpPr>
          <p:nvPr>
            <p:ph type="body" idx="1"/>
            <p:custDataLst>
              <p:tags r:id="rId2"/>
            </p:custDataLst>
          </p:nvPr>
        </p:nvSpPr>
        <p:spPr>
          <a:xfrm>
            <a:off x="96862" y="1442090"/>
            <a:ext cx="6080752" cy="5644510"/>
          </a:xfrm>
        </p:spPr>
        <p:txBody>
          <a:bodyPr/>
          <a:lstStyle/>
          <a:p>
            <a:pPr marL="685800" indent="-685800" eaLnBrk="1" hangingPunct="1">
              <a:buFontTx/>
              <a:buNone/>
            </a:pPr>
            <a:r>
              <a:rPr lang="en-US" b="0" dirty="0">
                <a:latin typeface="Calibri" charset="0"/>
                <a:ea typeface="ＭＳ Ｐゴシック" charset="0"/>
              </a:rPr>
              <a:t>(A) </a:t>
            </a:r>
            <a:r>
              <a:rPr lang="en-US" b="0" dirty="0" smtClean="0">
                <a:latin typeface="Calibri" charset="0"/>
                <a:ea typeface="ＭＳ Ｐゴシック" charset="0"/>
              </a:rPr>
              <a:t>reduces</a:t>
            </a:r>
            <a:endParaRPr lang="en-US" b="0" dirty="0">
              <a:latin typeface="Calibri" charset="0"/>
              <a:ea typeface="ＭＳ Ｐゴシック" charset="0"/>
            </a:endParaRPr>
          </a:p>
          <a:p>
            <a:pPr marL="685800" indent="-685800" eaLnBrk="1" hangingPunct="1">
              <a:buFontTx/>
              <a:buNone/>
            </a:pPr>
            <a:r>
              <a:rPr lang="en-US" b="0" dirty="0">
                <a:latin typeface="Calibri" charset="0"/>
                <a:ea typeface="ＭＳ Ｐゴシック" charset="0"/>
              </a:rPr>
              <a:t>(B) </a:t>
            </a:r>
            <a:r>
              <a:rPr lang="en-US" b="0" dirty="0" smtClean="0">
                <a:latin typeface="Calibri" charset="0"/>
                <a:ea typeface="ＭＳ Ｐゴシック" charset="0"/>
              </a:rPr>
              <a:t>increases</a:t>
            </a:r>
            <a:endParaRPr lang="en-US" b="0" dirty="0">
              <a:latin typeface="Calibri" charset="0"/>
              <a:ea typeface="ＭＳ Ｐゴシック" charset="0"/>
            </a:endParaRPr>
          </a:p>
          <a:p>
            <a:pPr marL="685800" indent="-685800" eaLnBrk="1" hangingPunct="1">
              <a:buFontTx/>
              <a:buNone/>
            </a:pPr>
            <a:r>
              <a:rPr lang="en-US" b="0" dirty="0">
                <a:latin typeface="Calibri" charset="0"/>
                <a:ea typeface="ＭＳ Ｐゴシック" charset="0"/>
              </a:rPr>
              <a:t>(C) </a:t>
            </a:r>
            <a:r>
              <a:rPr lang="en-US" b="0" dirty="0" smtClean="0">
                <a:latin typeface="Calibri" charset="0"/>
                <a:ea typeface="ＭＳ Ｐゴシック" charset="0"/>
              </a:rPr>
              <a:t>maintains</a:t>
            </a:r>
            <a:endParaRPr lang="en-US" b="0" dirty="0">
              <a:latin typeface="Calibri" charset="0"/>
              <a:ea typeface="ＭＳ Ｐゴシック" charset="0"/>
            </a:endParaRPr>
          </a:p>
          <a:p>
            <a:pPr marL="685800" indent="-685800" eaLnBrk="1" hangingPunct="1">
              <a:buFontTx/>
              <a:buNone/>
            </a:pPr>
            <a:r>
              <a:rPr lang="en-US" b="0" dirty="0">
                <a:latin typeface="Calibri" charset="0"/>
                <a:ea typeface="ＭＳ Ｐゴシック" charset="0"/>
              </a:rPr>
              <a:t>(D) c</a:t>
            </a:r>
            <a:r>
              <a:rPr lang="en-US" b="0" dirty="0" smtClean="0">
                <a:latin typeface="Calibri" charset="0"/>
                <a:ea typeface="ＭＳ Ｐゴシック" charset="0"/>
              </a:rPr>
              <a:t>an do all of the above to</a:t>
            </a:r>
          </a:p>
          <a:p>
            <a:pPr marL="685800" indent="-685800" eaLnBrk="1" hangingPunct="1">
              <a:buFontTx/>
              <a:buNone/>
            </a:pPr>
            <a:r>
              <a:rPr lang="en-US" b="0" dirty="0" smtClean="0">
                <a:latin typeface="Calibri" charset="0"/>
                <a:ea typeface="ＭＳ Ｐゴシック" charset="0"/>
              </a:rPr>
              <a:t>This is because____________...</a:t>
            </a:r>
          </a:p>
          <a:p>
            <a:pPr marL="685800" indent="-685800" eaLnBrk="1" hangingPunct="1">
              <a:buFontTx/>
              <a:buNone/>
            </a:pPr>
            <a:r>
              <a:rPr lang="en-US" sz="3200" b="0" i="1" dirty="0" smtClean="0">
                <a:latin typeface="Calibri" charset="0"/>
                <a:ea typeface="ＭＳ Ｐゴシック" charset="0"/>
              </a:rPr>
              <a:t>(Write answer in your notebook.)</a:t>
            </a:r>
            <a:endParaRPr lang="en-US" sz="3200" b="0" i="1" dirty="0">
              <a:latin typeface="Calibri" charset="0"/>
              <a:ea typeface="ＭＳ Ｐゴシック" charset="0"/>
            </a:endParaRPr>
          </a:p>
        </p:txBody>
      </p:sp>
      <p:graphicFrame>
        <p:nvGraphicFramePr>
          <p:cNvPr id="7448" name="Group 280" hidden="1"/>
          <p:cNvGraphicFramePr>
            <a:graphicFrameLocks noGrp="1"/>
          </p:cNvGraphicFramePr>
          <p:nvPr>
            <p:custDataLst>
              <p:tags r:id="rId3"/>
            </p:custDataLst>
          </p:nvPr>
        </p:nvGraphicFramePr>
        <p:xfrm>
          <a:off x="415925" y="6070600"/>
          <a:ext cx="8312150" cy="549275"/>
        </p:xfrm>
        <a:graphic>
          <a:graphicData uri="http://schemas.openxmlformats.org/drawingml/2006/table">
            <a:tbl>
              <a:tblPr/>
              <a:tblGrid>
                <a:gridCol w="415925"/>
                <a:gridCol w="415925"/>
                <a:gridCol w="414338"/>
                <a:gridCol w="415925"/>
                <a:gridCol w="415925"/>
                <a:gridCol w="415925"/>
                <a:gridCol w="415925"/>
                <a:gridCol w="414337"/>
                <a:gridCol w="415925"/>
                <a:gridCol w="415925"/>
                <a:gridCol w="415925"/>
                <a:gridCol w="415925"/>
                <a:gridCol w="414338"/>
                <a:gridCol w="415925"/>
                <a:gridCol w="415925"/>
                <a:gridCol w="415925"/>
                <a:gridCol w="415925"/>
                <a:gridCol w="414337"/>
                <a:gridCol w="415925"/>
                <a:gridCol w="415925"/>
              </a:tblGrid>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000000"/>
                      </a:fgClr>
                      <a:bgClr>
                        <a:schemeClr val="accent3"/>
                      </a:bgClr>
                    </a:patt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19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r>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21</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22</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23</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24</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25</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26</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27</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28</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29</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9900"/>
                          </a:solidFill>
                          <a:effectLst/>
                          <a:latin typeface="Times New Roman"/>
                        </a:rPr>
                        <a:t>30</a:t>
                      </a: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FF9900"/>
                        </a:solidFill>
                        <a:effectLst/>
                        <a:latin typeface="Times New Roman"/>
                      </a:endParaRPr>
                    </a:p>
                  </a:txBody>
                  <a:tcPr marT="45773" marB="4577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Countdown" hidden="1"/>
          <p:cNvGrpSpPr>
            <a:grpSpLocks/>
          </p:cNvGrpSpPr>
          <p:nvPr>
            <p:custDataLst>
              <p:tags r:id="rId4"/>
            </p:custDataLst>
          </p:nvPr>
        </p:nvGrpSpPr>
        <p:grpSpPr bwMode="auto">
          <a:xfrm>
            <a:off x="7772400" y="2316163"/>
            <a:ext cx="635000" cy="3679825"/>
            <a:chOff x="5024" y="1200"/>
            <a:chExt cx="752" cy="2775"/>
          </a:xfrm>
        </p:grpSpPr>
        <p:sp>
          <p:nvSpPr>
            <p:cNvPr id="31813" name="CDLine" hidden="1"/>
            <p:cNvSpPr>
              <a:spLocks noChangeShapeType="1"/>
            </p:cNvSpPr>
            <p:nvPr/>
          </p:nvSpPr>
          <p:spPr bwMode="auto">
            <a:xfrm>
              <a:off x="5400" y="1200"/>
              <a:ext cx="0" cy="24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4" name="CDBall" hidden="1"/>
            <p:cNvSpPr>
              <a:spLocks noChangeArrowheads="1"/>
            </p:cNvSpPr>
            <p:nvPr/>
          </p:nvSpPr>
          <p:spPr bwMode="auto">
            <a:xfrm>
              <a:off x="5024" y="3225"/>
              <a:ext cx="752" cy="750"/>
            </a:xfrm>
            <a:prstGeom prst="star24">
              <a:avLst>
                <a:gd name="adj" fmla="val 37500"/>
              </a:avLst>
            </a:prstGeom>
            <a:gradFill rotWithShape="0">
              <a:gsLst>
                <a:gs pos="0">
                  <a:schemeClr val="accent1"/>
                </a:gs>
                <a:gs pos="100000">
                  <a:schemeClr val="folHlink"/>
                </a:gs>
              </a:gsLst>
              <a:path path="shape">
                <a:fillToRect l="50000" t="50000" r="50000" b="50000"/>
              </a:path>
            </a:gradFill>
            <a:ln w="9525">
              <a:solidFill>
                <a:schemeClr val="tx1"/>
              </a:solidFill>
              <a:miter lim="800000"/>
              <a:headEnd/>
              <a:tailEnd/>
            </a:ln>
          </p:spPr>
          <p:txBody>
            <a:bodyPr wrap="none" anchor="ctr"/>
            <a:lstStyle/>
            <a:p>
              <a:pPr algn="ctr"/>
              <a:r>
                <a:rPr lang="en-US" b="1">
                  <a:latin typeface="Tahoma" charset="0"/>
                </a:rPr>
                <a:t>0</a:t>
              </a:r>
            </a:p>
          </p:txBody>
        </p:sp>
      </p:grpSp>
      <p:pic>
        <p:nvPicPr>
          <p:cNvPr id="8" name="Picture 7"/>
          <p:cNvPicPr>
            <a:picLocks noChangeAspect="1"/>
          </p:cNvPicPr>
          <p:nvPr/>
        </p:nvPicPr>
        <p:blipFill>
          <a:blip r:embed="rId7"/>
          <a:stretch>
            <a:fillRect/>
          </a:stretch>
        </p:blipFill>
        <p:spPr>
          <a:xfrm>
            <a:off x="5726567" y="5419466"/>
            <a:ext cx="902093" cy="875031"/>
          </a:xfrm>
          <a:prstGeom prst="rect">
            <a:avLst/>
          </a:prstGeom>
        </p:spPr>
      </p:pic>
    </p:spTree>
    <p:custDataLst>
      <p:tags r:id="rId1"/>
    </p:custDataLst>
    <p:extLst>
      <p:ext uri="{BB962C8B-B14F-4D97-AF65-F5344CB8AC3E}">
        <p14:creationId xmlns:p14="http://schemas.microsoft.com/office/powerpoint/2010/main" val="39128107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6"/>
            <a:ext cx="9144001" cy="1074453"/>
          </a:xfrm>
        </p:spPr>
        <p:txBody>
          <a:bodyPr>
            <a:normAutofit/>
          </a:bodyPr>
          <a:lstStyle/>
          <a:p>
            <a:r>
              <a:rPr lang="en-US" sz="3200" dirty="0" smtClean="0"/>
              <a:t>Natural selection can act on population variation in different ways</a:t>
            </a:r>
            <a:endParaRPr lang="en-US" sz="3200" dirty="0"/>
          </a:p>
        </p:txBody>
      </p:sp>
      <p:sp>
        <p:nvSpPr>
          <p:cNvPr id="3" name="Content Placeholder 2"/>
          <p:cNvSpPr>
            <a:spLocks noGrp="1"/>
          </p:cNvSpPr>
          <p:nvPr>
            <p:ph idx="1"/>
          </p:nvPr>
        </p:nvSpPr>
        <p:spPr>
          <a:xfrm>
            <a:off x="0" y="1086949"/>
            <a:ext cx="9144000" cy="5771051"/>
          </a:xfrm>
        </p:spPr>
        <p:txBody>
          <a:bodyPr/>
          <a:lstStyle/>
          <a:p>
            <a:pPr marL="571500" indent="-571500">
              <a:buFont typeface="Arial"/>
              <a:buChar char="•"/>
            </a:pPr>
            <a:r>
              <a:rPr lang="en-US" sz="3200" b="0" dirty="0" smtClean="0"/>
              <a:t>Depending on the nature of the trait(s) being selected, natural selection can increase, decrease, or maintain the variation of the trait(s) in the population.</a:t>
            </a:r>
          </a:p>
          <a:p>
            <a:pPr marL="571500" indent="-571500">
              <a:buFont typeface="Arial"/>
              <a:buChar char="•"/>
            </a:pPr>
            <a:r>
              <a:rPr lang="en-US" sz="3200" b="0" dirty="0" smtClean="0"/>
              <a:t>There are different types of natural selection</a:t>
            </a:r>
          </a:p>
          <a:p>
            <a:pPr marL="1371600" lvl="2" indent="-571500">
              <a:buFont typeface="Arial"/>
              <a:buChar char="•"/>
            </a:pPr>
            <a:r>
              <a:rPr lang="en-US" sz="3200" dirty="0" smtClean="0"/>
              <a:t>Directional selection</a:t>
            </a:r>
          </a:p>
          <a:p>
            <a:pPr marL="1371600" lvl="2" indent="-571500">
              <a:buFont typeface="Arial"/>
              <a:buChar char="•"/>
            </a:pPr>
            <a:r>
              <a:rPr lang="en-US" sz="3200" dirty="0" smtClean="0"/>
              <a:t>Stabilizing selection</a:t>
            </a:r>
          </a:p>
          <a:p>
            <a:pPr marL="1371600" lvl="2" indent="-571500">
              <a:buFont typeface="Arial"/>
              <a:buChar char="•"/>
            </a:pPr>
            <a:r>
              <a:rPr lang="en-US" sz="3200" dirty="0" smtClean="0"/>
              <a:t>Disruptive selection</a:t>
            </a:r>
          </a:p>
          <a:p>
            <a:pPr marL="1371600" lvl="2" indent="-571500">
              <a:buFont typeface="Arial"/>
              <a:buChar char="•"/>
            </a:pPr>
            <a:r>
              <a:rPr lang="en-US" sz="3200" dirty="0" smtClean="0"/>
              <a:t>Balancing selection</a:t>
            </a:r>
          </a:p>
          <a:p>
            <a:pPr marL="1371600" lvl="2" indent="-571500">
              <a:buFont typeface="Arial"/>
              <a:buChar char="•"/>
            </a:pPr>
            <a:r>
              <a:rPr lang="en-US" sz="3200" dirty="0" smtClean="0"/>
              <a:t>Sexual selection</a:t>
            </a:r>
          </a:p>
        </p:txBody>
      </p:sp>
    </p:spTree>
    <p:extLst>
      <p:ext uri="{BB962C8B-B14F-4D97-AF65-F5344CB8AC3E}">
        <p14:creationId xmlns:p14="http://schemas.microsoft.com/office/powerpoint/2010/main" val="1102268304"/>
      </p:ext>
    </p:extLst>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Directional selection</a:t>
            </a:r>
            <a:endParaRPr lang="en-US" dirty="0"/>
          </a:p>
        </p:txBody>
      </p:sp>
      <p:sp>
        <p:nvSpPr>
          <p:cNvPr id="3" name="Content Placeholder 2"/>
          <p:cNvSpPr>
            <a:spLocks noGrp="1"/>
          </p:cNvSpPr>
          <p:nvPr>
            <p:ph idx="1"/>
          </p:nvPr>
        </p:nvSpPr>
        <p:spPr>
          <a:xfrm>
            <a:off x="0" y="1136269"/>
            <a:ext cx="5771053" cy="5721731"/>
          </a:xfrm>
        </p:spPr>
        <p:txBody>
          <a:bodyPr/>
          <a:lstStyle/>
          <a:p>
            <a:pPr marL="571500" indent="-571500">
              <a:buFont typeface="Arial"/>
              <a:buChar char="•"/>
            </a:pPr>
            <a:r>
              <a:rPr lang="en-US" sz="3200" b="0" dirty="0" smtClean="0"/>
              <a:t>Occurs when individuals with one extreme value for a trait are favored (or alternatively, selected against), shifting the average value of the trait in one direction over many generations.</a:t>
            </a:r>
          </a:p>
          <a:p>
            <a:pPr marL="571500" indent="-571500">
              <a:buFont typeface="Arial"/>
              <a:buChar char="•"/>
            </a:pPr>
            <a:r>
              <a:rPr lang="en-US" sz="3200" b="0" dirty="0" smtClean="0"/>
              <a:t>This reduces genetic variation for that trait in the population</a:t>
            </a:r>
          </a:p>
          <a:p>
            <a:pPr marL="571500" indent="-571500">
              <a:buFont typeface="Arial"/>
              <a:buChar char="•"/>
            </a:pPr>
            <a:endParaRPr lang="en-US" sz="3200" b="0" dirty="0"/>
          </a:p>
        </p:txBody>
      </p:sp>
      <p:pic>
        <p:nvPicPr>
          <p:cNvPr id="5" name="Picture 4" descr="Fig0709"/>
          <p:cNvPicPr>
            <a:picLocks noChangeAspect="1" noChangeArrowheads="1"/>
          </p:cNvPicPr>
          <p:nvPr/>
        </p:nvPicPr>
        <p:blipFill rotWithShape="1">
          <a:blip r:embed="rId2">
            <a:extLst>
              <a:ext uri="{28A0092B-C50C-407E-A947-70E740481C1C}">
                <a14:useLocalDpi xmlns:a14="http://schemas.microsoft.com/office/drawing/2010/main" val="0"/>
              </a:ext>
            </a:extLst>
          </a:blip>
          <a:srcRect l="28839" r="35948"/>
          <a:stretch/>
        </p:blipFill>
        <p:spPr bwMode="auto">
          <a:xfrm>
            <a:off x="5893605" y="839426"/>
            <a:ext cx="3041502" cy="529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0262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Directional selection – real world</a:t>
            </a:r>
            <a:endParaRPr lang="en-US" dirty="0"/>
          </a:p>
        </p:txBody>
      </p:sp>
      <p:sp>
        <p:nvSpPr>
          <p:cNvPr id="3" name="Content Placeholder 2"/>
          <p:cNvSpPr>
            <a:spLocks noGrp="1"/>
          </p:cNvSpPr>
          <p:nvPr>
            <p:ph idx="1"/>
          </p:nvPr>
        </p:nvSpPr>
        <p:spPr>
          <a:xfrm>
            <a:off x="0" y="839427"/>
            <a:ext cx="9013093" cy="6018574"/>
          </a:xfrm>
        </p:spPr>
        <p:txBody>
          <a:bodyPr/>
          <a:lstStyle/>
          <a:p>
            <a:pPr marL="571500" indent="-571500">
              <a:buFont typeface="Arial"/>
              <a:buChar char="•"/>
            </a:pPr>
            <a:r>
              <a:rPr lang="en-US" sz="2800" b="0" dirty="0" smtClean="0"/>
              <a:t>Numerous examples</a:t>
            </a:r>
          </a:p>
          <a:p>
            <a:pPr marL="571500" indent="-571500">
              <a:buFont typeface="Arial"/>
              <a:buChar char="•"/>
            </a:pPr>
            <a:r>
              <a:rPr lang="en-US" sz="2800" b="0" dirty="0" smtClean="0"/>
              <a:t>Evolution of mimicry, camouflage, warning coloration, etc.</a:t>
            </a:r>
          </a:p>
          <a:p>
            <a:pPr marL="571500" indent="-571500">
              <a:buFont typeface="Arial"/>
              <a:buChar char="•"/>
            </a:pPr>
            <a:r>
              <a:rPr lang="en-US" sz="2800" b="0" dirty="0" smtClean="0"/>
              <a:t>The evolution of drug resistance in bacteria and other microorganisms</a:t>
            </a:r>
          </a:p>
          <a:p>
            <a:pPr marL="571500" indent="-571500">
              <a:buFont typeface="Arial"/>
              <a:buChar char="•"/>
            </a:pPr>
            <a:r>
              <a:rPr lang="en-US" sz="2800" b="0" dirty="0" smtClean="0"/>
              <a:t>Artificial selection</a:t>
            </a:r>
          </a:p>
          <a:p>
            <a:pPr marL="571500" indent="-571500">
              <a:buFont typeface="Arial"/>
              <a:buChar char="•"/>
            </a:pPr>
            <a:endParaRPr lang="en-US" sz="2800" b="0" dirty="0"/>
          </a:p>
        </p:txBody>
      </p:sp>
      <p:pic>
        <p:nvPicPr>
          <p:cNvPr id="8" name="Picture 7"/>
          <p:cNvPicPr>
            <a:picLocks noChangeAspect="1"/>
          </p:cNvPicPr>
          <p:nvPr/>
        </p:nvPicPr>
        <p:blipFill rotWithShape="1">
          <a:blip r:embed="rId3"/>
          <a:srcRect b="4960"/>
          <a:stretch/>
        </p:blipFill>
        <p:spPr>
          <a:xfrm>
            <a:off x="3300485" y="3121943"/>
            <a:ext cx="5712608" cy="3350338"/>
          </a:xfrm>
          <a:prstGeom prst="rect">
            <a:avLst/>
          </a:prstGeom>
        </p:spPr>
      </p:pic>
    </p:spTree>
    <p:extLst>
      <p:ext uri="{BB962C8B-B14F-4D97-AF65-F5344CB8AC3E}">
        <p14:creationId xmlns:p14="http://schemas.microsoft.com/office/powerpoint/2010/main" val="198199799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Stabilizing selection</a:t>
            </a:r>
            <a:endParaRPr lang="en-US" dirty="0"/>
          </a:p>
        </p:txBody>
      </p:sp>
      <p:sp>
        <p:nvSpPr>
          <p:cNvPr id="3" name="Content Placeholder 2"/>
          <p:cNvSpPr>
            <a:spLocks noGrp="1"/>
          </p:cNvSpPr>
          <p:nvPr>
            <p:ph idx="1"/>
          </p:nvPr>
        </p:nvSpPr>
        <p:spPr>
          <a:xfrm>
            <a:off x="0" y="1537330"/>
            <a:ext cx="5681060" cy="5554632"/>
          </a:xfrm>
        </p:spPr>
        <p:txBody>
          <a:bodyPr/>
          <a:lstStyle/>
          <a:p>
            <a:pPr marL="457200" indent="-457200" eaLnBrk="1" hangingPunct="1">
              <a:lnSpc>
                <a:spcPct val="90000"/>
              </a:lnSpc>
              <a:buFont typeface="Arial"/>
              <a:buChar char="•"/>
            </a:pPr>
            <a:r>
              <a:rPr lang="en-US" sz="3200" b="0" dirty="0" smtClean="0"/>
              <a:t>Occurs when the extremes of a trait are selected against.</a:t>
            </a:r>
          </a:p>
          <a:p>
            <a:pPr marL="571500" indent="-571500">
              <a:buFont typeface="Arial"/>
              <a:buChar char="•"/>
            </a:pPr>
            <a:r>
              <a:rPr lang="en-US" sz="3200" b="0" dirty="0" smtClean="0"/>
              <a:t>This reduces genetic variation for that trait in the population</a:t>
            </a:r>
          </a:p>
          <a:p>
            <a:pPr marL="571500" indent="-571500">
              <a:buFont typeface="Arial"/>
              <a:buChar char="•"/>
            </a:pPr>
            <a:endParaRPr lang="en-US" sz="3200" b="0" dirty="0"/>
          </a:p>
        </p:txBody>
      </p:sp>
      <p:pic>
        <p:nvPicPr>
          <p:cNvPr id="6" name="Picture 4" descr="Fig0709"/>
          <p:cNvPicPr>
            <a:picLocks noChangeAspect="1" noChangeArrowheads="1"/>
          </p:cNvPicPr>
          <p:nvPr/>
        </p:nvPicPr>
        <p:blipFill rotWithShape="1">
          <a:blip r:embed="rId2">
            <a:extLst>
              <a:ext uri="{28A0092B-C50C-407E-A947-70E740481C1C}">
                <a14:useLocalDpi xmlns:a14="http://schemas.microsoft.com/office/drawing/2010/main" val="0"/>
              </a:ext>
            </a:extLst>
          </a:blip>
          <a:srcRect r="73540"/>
          <a:stretch/>
        </p:blipFill>
        <p:spPr bwMode="auto">
          <a:xfrm>
            <a:off x="6328941" y="839426"/>
            <a:ext cx="2383110" cy="559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60171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667037"/>
          </a:xfrm>
        </p:spPr>
        <p:txBody>
          <a:bodyPr>
            <a:normAutofit fontScale="90000"/>
          </a:bodyPr>
          <a:lstStyle/>
          <a:p>
            <a:r>
              <a:rPr lang="en-US" dirty="0" smtClean="0"/>
              <a:t>Stabilizing selection – real world</a:t>
            </a:r>
            <a:endParaRPr lang="en-US" dirty="0"/>
          </a:p>
        </p:txBody>
      </p:sp>
      <p:sp>
        <p:nvSpPr>
          <p:cNvPr id="3" name="Content Placeholder 2"/>
          <p:cNvSpPr>
            <a:spLocks noGrp="1"/>
          </p:cNvSpPr>
          <p:nvPr>
            <p:ph idx="1"/>
          </p:nvPr>
        </p:nvSpPr>
        <p:spPr>
          <a:xfrm>
            <a:off x="-1" y="709395"/>
            <a:ext cx="9144000" cy="3141451"/>
          </a:xfrm>
        </p:spPr>
        <p:txBody>
          <a:bodyPr/>
          <a:lstStyle/>
          <a:p>
            <a:pPr marL="457200" indent="-457200" eaLnBrk="1" hangingPunct="1">
              <a:lnSpc>
                <a:spcPct val="90000"/>
              </a:lnSpc>
              <a:buFont typeface="Arial"/>
              <a:buChar char="•"/>
            </a:pPr>
            <a:r>
              <a:rPr lang="en-US" sz="2800" b="0" dirty="0" smtClean="0"/>
              <a:t>Birth weight in humans – early mortality highest in babies with extreme birth weights</a:t>
            </a:r>
          </a:p>
          <a:p>
            <a:pPr marL="1257300" lvl="2" indent="-457200" eaLnBrk="1" hangingPunct="1">
              <a:lnSpc>
                <a:spcPct val="90000"/>
              </a:lnSpc>
              <a:buFont typeface="Arial"/>
              <a:buChar char="•"/>
            </a:pPr>
            <a:r>
              <a:rPr lang="en-US" sz="2800" dirty="0" smtClean="0"/>
              <a:t>Too small – can’t keep warm, more susceptible to infections</a:t>
            </a:r>
          </a:p>
          <a:p>
            <a:pPr marL="1257300" lvl="2" indent="-457200" eaLnBrk="1" hangingPunct="1">
              <a:lnSpc>
                <a:spcPct val="90000"/>
              </a:lnSpc>
              <a:buFont typeface="Arial"/>
              <a:buChar char="•"/>
            </a:pPr>
            <a:r>
              <a:rPr lang="en-US" sz="2800" b="0" dirty="0" smtClean="0"/>
              <a:t>Too large – more difficult to deliver through pelvis</a:t>
            </a:r>
          </a:p>
          <a:p>
            <a:pPr marL="457200" indent="-457200" eaLnBrk="1" hangingPunct="1">
              <a:lnSpc>
                <a:spcPct val="90000"/>
              </a:lnSpc>
              <a:buFont typeface="Arial"/>
              <a:buChar char="•"/>
            </a:pPr>
            <a:r>
              <a:rPr lang="en-US" sz="2800" b="0" dirty="0" smtClean="0"/>
              <a:t>Clutch size in some birds – females that lay intermediate numbers of eggs have highest reproductive success</a:t>
            </a:r>
          </a:p>
          <a:p>
            <a:pPr marL="571500" indent="-571500">
              <a:buFont typeface="Arial"/>
              <a:buChar char="•"/>
            </a:pPr>
            <a:endParaRPr lang="en-US" sz="2800" b="0" dirty="0"/>
          </a:p>
        </p:txBody>
      </p:sp>
      <p:pic>
        <p:nvPicPr>
          <p:cNvPr id="4" name="Picture 3"/>
          <p:cNvPicPr>
            <a:picLocks noChangeAspect="1"/>
          </p:cNvPicPr>
          <p:nvPr/>
        </p:nvPicPr>
        <p:blipFill>
          <a:blip r:embed="rId2"/>
          <a:stretch>
            <a:fillRect/>
          </a:stretch>
        </p:blipFill>
        <p:spPr>
          <a:xfrm>
            <a:off x="4841383" y="3850845"/>
            <a:ext cx="4302616" cy="2868411"/>
          </a:xfrm>
          <a:prstGeom prst="rect">
            <a:avLst/>
          </a:prstGeom>
        </p:spPr>
      </p:pic>
      <p:sp>
        <p:nvSpPr>
          <p:cNvPr id="7" name="Content Placeholder 2"/>
          <p:cNvSpPr txBox="1">
            <a:spLocks/>
          </p:cNvSpPr>
          <p:nvPr/>
        </p:nvSpPr>
        <p:spPr bwMode="auto">
          <a:xfrm>
            <a:off x="0" y="3989244"/>
            <a:ext cx="4623527" cy="2868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Font typeface="Arial" pitchFamily="34" charset="0"/>
              <a:defRPr sz="3600" b="1" kern="1200">
                <a:solidFill>
                  <a:schemeClr val="tx1"/>
                </a:solidFill>
                <a:latin typeface="Calibri"/>
                <a:ea typeface="ＭＳ Ｐゴシック" charset="-128"/>
                <a:cs typeface="Calibri"/>
              </a:defRPr>
            </a:lvl1pPr>
            <a:lvl2pPr marL="457200" indent="-182563" algn="l" rtl="0" eaLnBrk="0" fontAlgn="base" hangingPunct="0">
              <a:spcBef>
                <a:spcPct val="20000"/>
              </a:spcBef>
              <a:spcAft>
                <a:spcPct val="0"/>
              </a:spcAft>
              <a:buClr>
                <a:schemeClr val="tx2"/>
              </a:buClr>
              <a:buFont typeface="Arial" pitchFamily="34" charset="0"/>
              <a:buChar char="•"/>
              <a:defRPr sz="3600" kern="1200">
                <a:solidFill>
                  <a:schemeClr val="tx1"/>
                </a:solidFill>
                <a:latin typeface="Calibri"/>
                <a:ea typeface="ＭＳ Ｐゴシック" charset="-128"/>
                <a:cs typeface="Calibri"/>
              </a:defRPr>
            </a:lvl2pPr>
            <a:lvl3pPr marL="11430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3pPr>
            <a:lvl4pPr marL="16002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4pPr>
            <a:lvl5pPr marL="20574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Calibri"/>
                <a:ea typeface="ＭＳ Ｐゴシック" charset="-128"/>
                <a:cs typeface="Calibri"/>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1257300" lvl="2" indent="-457200" eaLnBrk="1" hangingPunct="1">
              <a:lnSpc>
                <a:spcPct val="90000"/>
              </a:lnSpc>
              <a:buFont typeface="Arial"/>
              <a:buChar char="•"/>
            </a:pPr>
            <a:r>
              <a:rPr lang="en-US" sz="2800" dirty="0" smtClean="0"/>
              <a:t>Too many – offspring starve, more predation</a:t>
            </a:r>
          </a:p>
          <a:p>
            <a:pPr marL="1257300" lvl="2" indent="-457200" eaLnBrk="1" hangingPunct="1">
              <a:lnSpc>
                <a:spcPct val="90000"/>
              </a:lnSpc>
              <a:buFont typeface="Arial"/>
              <a:buChar char="•"/>
            </a:pPr>
            <a:r>
              <a:rPr lang="en-US" sz="2800" dirty="0" smtClean="0"/>
              <a:t>Too few – not enough survive to reproduce</a:t>
            </a:r>
          </a:p>
          <a:p>
            <a:pPr marL="571500" indent="-571500">
              <a:buFont typeface="Arial"/>
              <a:buChar char="•"/>
            </a:pPr>
            <a:endParaRPr lang="en-US" sz="2800" b="0" dirty="0"/>
          </a:p>
        </p:txBody>
      </p:sp>
    </p:spTree>
    <p:extLst>
      <p:ext uri="{BB962C8B-B14F-4D97-AF65-F5344CB8AC3E}">
        <p14:creationId xmlns:p14="http://schemas.microsoft.com/office/powerpoint/2010/main" val="37375169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Disruptive selection</a:t>
            </a:r>
            <a:endParaRPr lang="en-US" dirty="0"/>
          </a:p>
        </p:txBody>
      </p:sp>
      <p:sp>
        <p:nvSpPr>
          <p:cNvPr id="3" name="Content Placeholder 2"/>
          <p:cNvSpPr>
            <a:spLocks noGrp="1"/>
          </p:cNvSpPr>
          <p:nvPr>
            <p:ph idx="1"/>
          </p:nvPr>
        </p:nvSpPr>
        <p:spPr>
          <a:xfrm>
            <a:off x="0" y="980311"/>
            <a:ext cx="5771053" cy="5877689"/>
          </a:xfrm>
        </p:spPr>
        <p:txBody>
          <a:bodyPr/>
          <a:lstStyle/>
          <a:p>
            <a:pPr marL="571500" indent="-571500">
              <a:buFont typeface="Arial"/>
              <a:buChar char="•"/>
            </a:pPr>
            <a:r>
              <a:rPr lang="en-US" sz="2800" b="0" dirty="0" smtClean="0"/>
              <a:t>Occurs when selection favors the extremes for a trait rather than the central tendency, which is selected against (i.e., individuals with intermediate values of the trait are eliminated).</a:t>
            </a:r>
          </a:p>
          <a:p>
            <a:pPr marL="571500" indent="-571500">
              <a:buFont typeface="Arial"/>
              <a:buChar char="•"/>
            </a:pPr>
            <a:r>
              <a:rPr lang="en-US" sz="2800" b="0" dirty="0"/>
              <a:t>This </a:t>
            </a:r>
            <a:r>
              <a:rPr lang="en-US" sz="2800" b="0" dirty="0" smtClean="0"/>
              <a:t>increases (or maintains) genetic </a:t>
            </a:r>
            <a:r>
              <a:rPr lang="en-US" sz="2800" b="0" dirty="0"/>
              <a:t>variation for that trait in the </a:t>
            </a:r>
            <a:r>
              <a:rPr lang="en-US" sz="2800" b="0" dirty="0" smtClean="0"/>
              <a:t>population and can lead to divergence into two populations (and speciation).</a:t>
            </a:r>
            <a:endParaRPr lang="en-US" sz="2800" b="0" dirty="0"/>
          </a:p>
          <a:p>
            <a:pPr marL="571500" indent="-571500">
              <a:buFont typeface="Arial"/>
              <a:buChar char="•"/>
            </a:pPr>
            <a:endParaRPr lang="en-US" sz="3200" b="0" dirty="0" smtClean="0"/>
          </a:p>
          <a:p>
            <a:pPr marL="571500" indent="-571500">
              <a:buFont typeface="Arial"/>
              <a:buChar char="•"/>
            </a:pPr>
            <a:endParaRPr lang="en-US" sz="3200" b="0" dirty="0"/>
          </a:p>
        </p:txBody>
      </p:sp>
      <p:pic>
        <p:nvPicPr>
          <p:cNvPr id="5" name="Picture 4" descr="Fig0709"/>
          <p:cNvPicPr>
            <a:picLocks noChangeAspect="1" noChangeArrowheads="1"/>
          </p:cNvPicPr>
          <p:nvPr/>
        </p:nvPicPr>
        <p:blipFill rotWithShape="1">
          <a:blip r:embed="rId2">
            <a:extLst>
              <a:ext uri="{28A0092B-C50C-407E-A947-70E740481C1C}">
                <a14:useLocalDpi xmlns:a14="http://schemas.microsoft.com/office/drawing/2010/main" val="0"/>
              </a:ext>
            </a:extLst>
          </a:blip>
          <a:srcRect l="64787" t="74" b="-74"/>
          <a:stretch/>
        </p:blipFill>
        <p:spPr bwMode="auto">
          <a:xfrm>
            <a:off x="5771053" y="839426"/>
            <a:ext cx="3041502" cy="529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60171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Disruptive selection – real world</a:t>
            </a:r>
            <a:endParaRPr lang="en-US" dirty="0"/>
          </a:p>
        </p:txBody>
      </p:sp>
      <p:sp>
        <p:nvSpPr>
          <p:cNvPr id="3" name="Content Placeholder 2"/>
          <p:cNvSpPr>
            <a:spLocks noGrp="1"/>
          </p:cNvSpPr>
          <p:nvPr>
            <p:ph idx="1"/>
          </p:nvPr>
        </p:nvSpPr>
        <p:spPr>
          <a:xfrm>
            <a:off x="0" y="1136269"/>
            <a:ext cx="9144000" cy="5721731"/>
          </a:xfrm>
        </p:spPr>
        <p:txBody>
          <a:bodyPr/>
          <a:lstStyle/>
          <a:p>
            <a:pPr marL="571500" indent="-571500">
              <a:buFont typeface="Arial"/>
              <a:buChar char="•"/>
            </a:pPr>
            <a:r>
              <a:rPr lang="en-US" sz="3200" b="0" dirty="0" smtClean="0"/>
              <a:t>Documented in growing number of wild populations</a:t>
            </a:r>
          </a:p>
          <a:p>
            <a:pPr marL="571500" indent="-571500">
              <a:buFont typeface="Arial"/>
              <a:buChar char="•"/>
            </a:pPr>
            <a:r>
              <a:rPr lang="en-US" sz="3200" b="0" dirty="0" smtClean="0"/>
              <a:t>Most notably in populations experiencing intense intraspecific competition for resources</a:t>
            </a:r>
          </a:p>
          <a:p>
            <a:pPr marL="571500" indent="-571500">
              <a:buFont typeface="Arial"/>
              <a:buChar char="•"/>
            </a:pPr>
            <a:r>
              <a:rPr lang="en-US" sz="3200" b="0" dirty="0" smtClean="0"/>
              <a:t>E.g. Mexican </a:t>
            </a:r>
            <a:r>
              <a:rPr lang="en-US" sz="3200" b="0" dirty="0" err="1" smtClean="0"/>
              <a:t>spadefoot</a:t>
            </a:r>
            <a:r>
              <a:rPr lang="en-US" sz="3200" b="0" dirty="0" smtClean="0"/>
              <a:t> toad tadpoles</a:t>
            </a:r>
          </a:p>
          <a:p>
            <a:pPr marL="571500" indent="-571500">
              <a:buFont typeface="Arial"/>
              <a:buChar char="•"/>
            </a:pPr>
            <a:endParaRPr lang="en-US" sz="3200" b="0" dirty="0" smtClean="0"/>
          </a:p>
          <a:p>
            <a:pPr marL="571500" indent="-571500">
              <a:buFont typeface="Arial"/>
              <a:buChar char="•"/>
            </a:pPr>
            <a:endParaRPr lang="en-US" sz="3200" b="0" dirty="0"/>
          </a:p>
        </p:txBody>
      </p:sp>
      <p:pic>
        <p:nvPicPr>
          <p:cNvPr id="6" name="Picture 5"/>
          <p:cNvPicPr>
            <a:picLocks noChangeAspect="1"/>
          </p:cNvPicPr>
          <p:nvPr/>
        </p:nvPicPr>
        <p:blipFill>
          <a:blip r:embed="rId2"/>
          <a:stretch>
            <a:fillRect/>
          </a:stretch>
        </p:blipFill>
        <p:spPr>
          <a:xfrm>
            <a:off x="3700764" y="4107648"/>
            <a:ext cx="5443236" cy="2327000"/>
          </a:xfrm>
          <a:prstGeom prst="rect">
            <a:avLst/>
          </a:prstGeom>
        </p:spPr>
      </p:pic>
      <p:sp>
        <p:nvSpPr>
          <p:cNvPr id="8" name="TextBox 7"/>
          <p:cNvSpPr txBox="1"/>
          <p:nvPr/>
        </p:nvSpPr>
        <p:spPr>
          <a:xfrm>
            <a:off x="39732" y="4267836"/>
            <a:ext cx="3661032" cy="1938992"/>
          </a:xfrm>
          <a:prstGeom prst="rect">
            <a:avLst/>
          </a:prstGeom>
          <a:noFill/>
        </p:spPr>
        <p:txBody>
          <a:bodyPr wrap="square" rtlCol="0">
            <a:spAutoFit/>
          </a:bodyPr>
          <a:lstStyle/>
          <a:p>
            <a:r>
              <a:rPr lang="en-US" sz="2400" dirty="0" smtClean="0">
                <a:latin typeface="Calibri"/>
                <a:cs typeface="Calibri"/>
              </a:rPr>
              <a:t>Omnivore morph (left) and carnivore morph (right)</a:t>
            </a:r>
          </a:p>
          <a:p>
            <a:endParaRPr lang="en-US" sz="2400" dirty="0" smtClean="0">
              <a:latin typeface="Calibri"/>
              <a:cs typeface="Calibri"/>
            </a:endParaRPr>
          </a:p>
          <a:p>
            <a:r>
              <a:rPr lang="en-US" sz="1600" i="1" dirty="0">
                <a:latin typeface="Calibri"/>
                <a:cs typeface="Calibri"/>
              </a:rPr>
              <a:t>From </a:t>
            </a:r>
            <a:r>
              <a:rPr lang="en-US" sz="1600" i="1" dirty="0">
                <a:latin typeface="Calibri"/>
                <a:cs typeface="Calibri"/>
                <a:hlinkClick r:id="rId3"/>
              </a:rPr>
              <a:t>http://bio.unc.edu/people/faculty/pfennig</a:t>
            </a:r>
            <a:r>
              <a:rPr lang="en-US" sz="1600" i="1" dirty="0" smtClean="0">
                <a:latin typeface="Calibri"/>
                <a:cs typeface="Calibri"/>
                <a:hlinkClick r:id="rId3"/>
              </a:rPr>
              <a:t>/</a:t>
            </a:r>
            <a:r>
              <a:rPr lang="en-US" sz="1600" i="1" dirty="0" smtClean="0">
                <a:latin typeface="Calibri"/>
                <a:cs typeface="Calibri"/>
              </a:rPr>
              <a:t> </a:t>
            </a:r>
            <a:endParaRPr lang="en-US" sz="1600" i="1" dirty="0">
              <a:latin typeface="Calibri"/>
              <a:cs typeface="Calibri"/>
            </a:endParaRPr>
          </a:p>
        </p:txBody>
      </p:sp>
    </p:spTree>
    <p:extLst>
      <p:ext uri="{BB962C8B-B14F-4D97-AF65-F5344CB8AC3E}">
        <p14:creationId xmlns:p14="http://schemas.microsoft.com/office/powerpoint/2010/main" val="32573639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Balancing selection</a:t>
            </a:r>
            <a:endParaRPr lang="en-US" dirty="0"/>
          </a:p>
        </p:txBody>
      </p:sp>
      <p:sp>
        <p:nvSpPr>
          <p:cNvPr id="3" name="Content Placeholder 2"/>
          <p:cNvSpPr>
            <a:spLocks noGrp="1"/>
          </p:cNvSpPr>
          <p:nvPr>
            <p:ph idx="1"/>
          </p:nvPr>
        </p:nvSpPr>
        <p:spPr>
          <a:xfrm>
            <a:off x="0" y="1109866"/>
            <a:ext cx="6326721" cy="5748134"/>
          </a:xfrm>
        </p:spPr>
        <p:txBody>
          <a:bodyPr/>
          <a:lstStyle/>
          <a:p>
            <a:pPr marL="571500" indent="-571500">
              <a:buFont typeface="Arial"/>
              <a:buChar char="•"/>
            </a:pPr>
            <a:r>
              <a:rPr lang="en-US" sz="3200" b="0" dirty="0" smtClean="0"/>
              <a:t>Involves a number of selective processes that maintains the presence of multiple alleles at a particular gene locus in the population’s gene pool, so functions to conserve genetic polymorphisms.</a:t>
            </a:r>
            <a:endParaRPr lang="en-US" sz="3200" b="0" dirty="0"/>
          </a:p>
          <a:p>
            <a:pPr marL="571500" indent="-571500">
              <a:buFont typeface="Arial"/>
              <a:buChar char="•"/>
            </a:pPr>
            <a:r>
              <a:rPr lang="en-US" sz="3200" b="0" dirty="0" smtClean="0"/>
              <a:t>One of the major mechanisms of maintaining polymorphisms is </a:t>
            </a:r>
            <a:r>
              <a:rPr lang="en-US" sz="3200" dirty="0" smtClean="0"/>
              <a:t>heterozygote advantage</a:t>
            </a:r>
            <a:r>
              <a:rPr lang="en-US" sz="3200" b="0" dirty="0" smtClean="0"/>
              <a:t>.</a:t>
            </a:r>
          </a:p>
          <a:p>
            <a:pPr marL="0" indent="0"/>
            <a:endParaRPr lang="en-US" sz="3200" b="0" dirty="0"/>
          </a:p>
        </p:txBody>
      </p:sp>
      <p:pic>
        <p:nvPicPr>
          <p:cNvPr id="6" name="Picture 5"/>
          <p:cNvPicPr>
            <a:picLocks noChangeAspect="1"/>
          </p:cNvPicPr>
          <p:nvPr/>
        </p:nvPicPr>
        <p:blipFill rotWithShape="1">
          <a:blip r:embed="rId2"/>
          <a:srcRect l="76071"/>
          <a:stretch/>
        </p:blipFill>
        <p:spPr>
          <a:xfrm>
            <a:off x="6623057" y="633464"/>
            <a:ext cx="2369353" cy="3414388"/>
          </a:xfrm>
          <a:prstGeom prst="rect">
            <a:avLst/>
          </a:prstGeom>
        </p:spPr>
      </p:pic>
      <p:pic>
        <p:nvPicPr>
          <p:cNvPr id="7" name="Picture 6"/>
          <p:cNvPicPr>
            <a:picLocks noChangeAspect="1"/>
          </p:cNvPicPr>
          <p:nvPr/>
        </p:nvPicPr>
        <p:blipFill rotWithShape="1">
          <a:blip r:embed="rId2"/>
          <a:srcRect r="95859"/>
          <a:stretch/>
        </p:blipFill>
        <p:spPr>
          <a:xfrm>
            <a:off x="6405683" y="633464"/>
            <a:ext cx="378668" cy="3153103"/>
          </a:xfrm>
          <a:prstGeom prst="rect">
            <a:avLst/>
          </a:prstGeom>
        </p:spPr>
      </p:pic>
    </p:spTree>
    <p:extLst>
      <p:ext uri="{BB962C8B-B14F-4D97-AF65-F5344CB8AC3E}">
        <p14:creationId xmlns:p14="http://schemas.microsoft.com/office/powerpoint/2010/main" val="2990186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6"/>
            <a:ext cx="9144001" cy="731229"/>
          </a:xfrm>
        </p:spPr>
        <p:txBody>
          <a:bodyPr>
            <a:normAutofit/>
          </a:bodyPr>
          <a:lstStyle/>
          <a:p>
            <a:r>
              <a:rPr lang="en-US" sz="3200" dirty="0" smtClean="0"/>
              <a:t>Heterozygote advantage – real world</a:t>
            </a:r>
            <a:endParaRPr lang="en-US" sz="3200" dirty="0"/>
          </a:p>
        </p:txBody>
      </p:sp>
      <p:sp>
        <p:nvSpPr>
          <p:cNvPr id="3" name="Content Placeholder 2"/>
          <p:cNvSpPr>
            <a:spLocks noGrp="1"/>
          </p:cNvSpPr>
          <p:nvPr>
            <p:ph idx="1"/>
          </p:nvPr>
        </p:nvSpPr>
        <p:spPr>
          <a:xfrm>
            <a:off x="0" y="881029"/>
            <a:ext cx="9144000" cy="5976972"/>
          </a:xfrm>
        </p:spPr>
        <p:txBody>
          <a:bodyPr/>
          <a:lstStyle/>
          <a:p>
            <a:pPr marL="571500" indent="-571500">
              <a:buFont typeface="Arial"/>
              <a:buChar char="•"/>
            </a:pPr>
            <a:r>
              <a:rPr lang="en-US" sz="3200" b="0" dirty="0"/>
              <a:t>Found in recessive genetic diseases that have a higher than predicted occurrence in a population</a:t>
            </a:r>
          </a:p>
          <a:p>
            <a:pPr marL="571500" indent="-571500">
              <a:buFont typeface="Arial"/>
              <a:buChar char="•"/>
            </a:pPr>
            <a:r>
              <a:rPr lang="en-US" sz="3200" b="0" dirty="0" smtClean="0"/>
              <a:t>Heterozygote individuals (“carriers”) have higher fitness than homozygotes.  </a:t>
            </a:r>
          </a:p>
          <a:p>
            <a:pPr marL="571500" indent="-571500">
              <a:buFont typeface="Arial"/>
              <a:buChar char="•"/>
            </a:pPr>
            <a:r>
              <a:rPr lang="en-US" sz="3200" b="0" dirty="0" smtClean="0"/>
              <a:t>Examples in humans</a:t>
            </a:r>
          </a:p>
          <a:p>
            <a:pPr marL="685800" lvl="1" indent="-571500">
              <a:buFont typeface="Arial"/>
              <a:buChar char="•"/>
            </a:pPr>
            <a:r>
              <a:rPr lang="en-US" sz="3200" dirty="0" smtClean="0"/>
              <a:t>Cystic fibrosis</a:t>
            </a:r>
          </a:p>
          <a:p>
            <a:pPr marL="685800" lvl="1" indent="-571500">
              <a:buFont typeface="Arial"/>
              <a:buChar char="•"/>
            </a:pPr>
            <a:r>
              <a:rPr lang="en-US" sz="3200" b="0" dirty="0" smtClean="0"/>
              <a:t>Sickle cell anemia</a:t>
            </a:r>
          </a:p>
          <a:p>
            <a:pPr marL="685800" lvl="1" indent="-571500">
              <a:buFont typeface="Arial"/>
              <a:buChar char="•"/>
            </a:pPr>
            <a:r>
              <a:rPr lang="en-US" sz="3200" dirty="0"/>
              <a:t>Thalassemia</a:t>
            </a:r>
          </a:p>
          <a:p>
            <a:pPr marL="685800" lvl="1" indent="-571500">
              <a:buFont typeface="Arial"/>
              <a:buChar char="•"/>
            </a:pPr>
            <a:r>
              <a:rPr lang="en-US" sz="3200" dirty="0" err="1" smtClean="0"/>
              <a:t>Connexin</a:t>
            </a:r>
            <a:r>
              <a:rPr lang="en-US" sz="3200" dirty="0" smtClean="0"/>
              <a:t> 26 deafness</a:t>
            </a:r>
          </a:p>
          <a:p>
            <a:pPr marL="114300" lvl="1" indent="0">
              <a:buNone/>
            </a:pPr>
            <a:endParaRPr lang="en-US" sz="2800" b="0" dirty="0" smtClean="0"/>
          </a:p>
        </p:txBody>
      </p:sp>
    </p:spTree>
    <p:extLst>
      <p:ext uri="{BB962C8B-B14F-4D97-AF65-F5344CB8AC3E}">
        <p14:creationId xmlns:p14="http://schemas.microsoft.com/office/powerpoint/2010/main" val="696863240"/>
      </p:ext>
    </p:extLst>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0047"/>
            <a:ext cx="9144000" cy="7191547"/>
          </a:xfrm>
          <a:prstGeom prst="rect">
            <a:avLst/>
          </a:prstGeom>
        </p:spPr>
      </p:pic>
      <p:sp>
        <p:nvSpPr>
          <p:cNvPr id="7" name="Title 1"/>
          <p:cNvSpPr txBox="1">
            <a:spLocks/>
          </p:cNvSpPr>
          <p:nvPr/>
        </p:nvSpPr>
        <p:spPr>
          <a:xfrm>
            <a:off x="904040" y="826755"/>
            <a:ext cx="7118034" cy="766003"/>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4000" kern="1200" cap="all" spc="-60">
                <a:solidFill>
                  <a:schemeClr val="tx2"/>
                </a:solidFill>
                <a:latin typeface="Calibri"/>
                <a:ea typeface="ＭＳ Ｐゴシック" charset="-128"/>
                <a:cs typeface="Calibri"/>
              </a:defRPr>
            </a:lvl1pPr>
            <a:lvl2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2pPr>
            <a:lvl3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3pPr>
            <a:lvl4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4pPr>
            <a:lvl5pPr algn="l"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5pPr>
            <a:lvl6pPr marL="457200" algn="l" rtl="0" fontAlgn="base">
              <a:spcBef>
                <a:spcPct val="0"/>
              </a:spcBef>
              <a:spcAft>
                <a:spcPct val="0"/>
              </a:spcAft>
              <a:defRPr sz="4000">
                <a:solidFill>
                  <a:schemeClr val="tx2"/>
                </a:solidFill>
                <a:latin typeface="Calibri" pitchFamily="34" charset="0"/>
                <a:ea typeface="ＭＳ Ｐゴシック" charset="-128"/>
              </a:defRPr>
            </a:lvl6pPr>
            <a:lvl7pPr marL="914400" algn="l" rtl="0" fontAlgn="base">
              <a:spcBef>
                <a:spcPct val="0"/>
              </a:spcBef>
              <a:spcAft>
                <a:spcPct val="0"/>
              </a:spcAft>
              <a:defRPr sz="4000">
                <a:solidFill>
                  <a:schemeClr val="tx2"/>
                </a:solidFill>
                <a:latin typeface="Calibri" pitchFamily="34" charset="0"/>
                <a:ea typeface="ＭＳ Ｐゴシック" charset="-128"/>
              </a:defRPr>
            </a:lvl7pPr>
            <a:lvl8pPr marL="1371600" algn="l" rtl="0" fontAlgn="base">
              <a:spcBef>
                <a:spcPct val="0"/>
              </a:spcBef>
              <a:spcAft>
                <a:spcPct val="0"/>
              </a:spcAft>
              <a:defRPr sz="4000">
                <a:solidFill>
                  <a:schemeClr val="tx2"/>
                </a:solidFill>
                <a:latin typeface="Calibri" pitchFamily="34" charset="0"/>
                <a:ea typeface="ＭＳ Ｐゴシック" charset="-128"/>
              </a:defRPr>
            </a:lvl8pPr>
            <a:lvl9pPr marL="1828800" algn="l" rtl="0" fontAlgn="base">
              <a:spcBef>
                <a:spcPct val="0"/>
              </a:spcBef>
              <a:spcAft>
                <a:spcPct val="0"/>
              </a:spcAft>
              <a:defRPr sz="4000">
                <a:solidFill>
                  <a:schemeClr val="tx2"/>
                </a:solidFill>
                <a:latin typeface="Calibri" pitchFamily="34" charset="0"/>
                <a:ea typeface="ＭＳ Ｐゴシック" charset="-128"/>
              </a:defRPr>
            </a:lvl9pPr>
          </a:lstStyle>
          <a:p>
            <a:r>
              <a:rPr lang="en-US" dirty="0" smtClean="0"/>
              <a:t>Framing the week</a:t>
            </a:r>
            <a:endParaRPr lang="en-US" dirty="0"/>
          </a:p>
        </p:txBody>
      </p:sp>
      <p:sp>
        <p:nvSpPr>
          <p:cNvPr id="9" name="Content Placeholder 2"/>
          <p:cNvSpPr>
            <a:spLocks noGrp="1"/>
          </p:cNvSpPr>
          <p:nvPr>
            <p:ph idx="1"/>
          </p:nvPr>
        </p:nvSpPr>
        <p:spPr>
          <a:xfrm>
            <a:off x="904040" y="1883327"/>
            <a:ext cx="7556913" cy="4469335"/>
          </a:xfrm>
        </p:spPr>
        <p:txBody>
          <a:bodyPr/>
          <a:lstStyle/>
          <a:p>
            <a:pPr marL="571500" indent="-571500">
              <a:buFont typeface="Arial"/>
              <a:buChar char="•"/>
            </a:pPr>
            <a:r>
              <a:rPr lang="en-US" sz="2800" b="0" dirty="0" smtClean="0"/>
              <a:t>The integration of genetics with evolution (evolutionary genetics)</a:t>
            </a:r>
          </a:p>
          <a:p>
            <a:pPr marL="571500" indent="-571500">
              <a:buFont typeface="Arial"/>
              <a:buChar char="•"/>
            </a:pPr>
            <a:r>
              <a:rPr lang="en-US" sz="2800" b="0" dirty="0" smtClean="0"/>
              <a:t>How to help students make the connection between evolution and genetics</a:t>
            </a:r>
          </a:p>
          <a:p>
            <a:pPr marL="571500" indent="-571500">
              <a:buFont typeface="Arial"/>
              <a:buChar char="•"/>
            </a:pPr>
            <a:r>
              <a:rPr lang="en-US" sz="2800" b="0" dirty="0" smtClean="0"/>
              <a:t>How to approach student misconceptions about evolution and genetics</a:t>
            </a:r>
          </a:p>
          <a:p>
            <a:pPr marL="571500" indent="-571500">
              <a:buFont typeface="Arial"/>
              <a:buChar char="•"/>
            </a:pPr>
            <a:r>
              <a:rPr lang="en-US" sz="2800" b="0" dirty="0" smtClean="0"/>
              <a:t>How to accurately assess student understanding of evolution and genetics</a:t>
            </a:r>
            <a:endParaRPr lang="en-US" sz="2800" b="0" dirty="0"/>
          </a:p>
        </p:txBody>
      </p:sp>
    </p:spTree>
    <p:extLst>
      <p:ext uri="{BB962C8B-B14F-4D97-AF65-F5344CB8AC3E}">
        <p14:creationId xmlns:p14="http://schemas.microsoft.com/office/powerpoint/2010/main" val="169856780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6"/>
            <a:ext cx="9144001" cy="731229"/>
          </a:xfrm>
        </p:spPr>
        <p:txBody>
          <a:bodyPr>
            <a:normAutofit/>
          </a:bodyPr>
          <a:lstStyle/>
          <a:p>
            <a:r>
              <a:rPr lang="en-US" sz="3200" dirty="0" smtClean="0"/>
              <a:t>Cystic fibrosis</a:t>
            </a:r>
            <a:endParaRPr lang="en-US" sz="3200" dirty="0"/>
          </a:p>
        </p:txBody>
      </p:sp>
      <p:sp>
        <p:nvSpPr>
          <p:cNvPr id="3" name="Content Placeholder 2"/>
          <p:cNvSpPr>
            <a:spLocks noGrp="1"/>
          </p:cNvSpPr>
          <p:nvPr>
            <p:ph idx="1"/>
          </p:nvPr>
        </p:nvSpPr>
        <p:spPr>
          <a:xfrm>
            <a:off x="0" y="743725"/>
            <a:ext cx="7017780" cy="6114276"/>
          </a:xfrm>
        </p:spPr>
        <p:txBody>
          <a:bodyPr/>
          <a:lstStyle/>
          <a:p>
            <a:pPr marL="571500" indent="-571500">
              <a:buFont typeface="Arial"/>
              <a:buChar char="•"/>
            </a:pPr>
            <a:r>
              <a:rPr lang="en-US" sz="2800" b="0" dirty="0" smtClean="0"/>
              <a:t>Caused by mutation in CFTR gene, responsible for transport of ions (thus water) into/out of cells.</a:t>
            </a:r>
          </a:p>
          <a:p>
            <a:pPr marL="571500" indent="-571500">
              <a:buFont typeface="Arial"/>
              <a:buChar char="•"/>
            </a:pPr>
            <a:r>
              <a:rPr lang="en-US" sz="2800" b="0" dirty="0" smtClean="0"/>
              <a:t>Disease alters production of sweat, digestive juices, and mucus which lead to difficulty digesting food/pancreatic obstruction, thickened lung secretions/lung infections.</a:t>
            </a:r>
          </a:p>
          <a:p>
            <a:pPr marL="571500" indent="-571500">
              <a:buFont typeface="Arial"/>
              <a:buChar char="•"/>
            </a:pPr>
            <a:r>
              <a:rPr lang="en-US" sz="2800" b="0" dirty="0" smtClean="0"/>
              <a:t>Highest prevalence in Ireland (1 in 19)</a:t>
            </a:r>
          </a:p>
          <a:p>
            <a:pPr marL="571500" indent="-571500">
              <a:buFont typeface="Arial"/>
              <a:buChar char="•"/>
            </a:pPr>
            <a:r>
              <a:rPr lang="en-US" sz="2800" b="0" dirty="0" smtClean="0"/>
              <a:t>Heterozygotes don’t suffer from fluid loss caused by the diarrhea associated with typhoid and cholera.</a:t>
            </a:r>
          </a:p>
          <a:p>
            <a:pPr marL="571500" indent="-571500">
              <a:buFont typeface="Arial"/>
              <a:buChar char="•"/>
            </a:pPr>
            <a:endParaRPr lang="en-US" sz="2800" b="0" dirty="0" smtClean="0"/>
          </a:p>
          <a:p>
            <a:pPr marL="685800" lvl="1" indent="-571500">
              <a:buFont typeface="Arial"/>
              <a:buChar char="•"/>
            </a:pPr>
            <a:endParaRPr lang="en-US" sz="2800" b="0" dirty="0" smtClean="0"/>
          </a:p>
        </p:txBody>
      </p:sp>
      <p:pic>
        <p:nvPicPr>
          <p:cNvPr id="4" name="Picture 3"/>
          <p:cNvPicPr>
            <a:picLocks noChangeAspect="1"/>
          </p:cNvPicPr>
          <p:nvPr/>
        </p:nvPicPr>
        <p:blipFill>
          <a:blip r:embed="rId2"/>
          <a:stretch>
            <a:fillRect/>
          </a:stretch>
        </p:blipFill>
        <p:spPr>
          <a:xfrm>
            <a:off x="6797546" y="554729"/>
            <a:ext cx="2244299" cy="4609137"/>
          </a:xfrm>
          <a:prstGeom prst="rect">
            <a:avLst/>
          </a:prstGeom>
        </p:spPr>
      </p:pic>
    </p:spTree>
    <p:extLst>
      <p:ext uri="{BB962C8B-B14F-4D97-AF65-F5344CB8AC3E}">
        <p14:creationId xmlns:p14="http://schemas.microsoft.com/office/powerpoint/2010/main" val="2240744013"/>
      </p:ext>
    </p:extLst>
  </p:cSld>
  <p:clrMapOvr>
    <a:masterClrMapping/>
  </p:clrMapOvr>
  <p:transition xmlns:p14="http://schemas.microsoft.com/office/powerpoint/2010/mai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648462"/>
          </a:xfrm>
        </p:spPr>
        <p:txBody>
          <a:bodyPr>
            <a:normAutofit/>
          </a:bodyPr>
          <a:lstStyle/>
          <a:p>
            <a:r>
              <a:rPr lang="en-US" sz="3200" dirty="0" smtClean="0"/>
              <a:t>Sickle-cell anemia</a:t>
            </a:r>
            <a:endParaRPr lang="en-US" sz="3200" dirty="0"/>
          </a:p>
        </p:txBody>
      </p:sp>
      <p:sp>
        <p:nvSpPr>
          <p:cNvPr id="3" name="Content Placeholder 2"/>
          <p:cNvSpPr>
            <a:spLocks noGrp="1"/>
          </p:cNvSpPr>
          <p:nvPr>
            <p:ph idx="1"/>
          </p:nvPr>
        </p:nvSpPr>
        <p:spPr>
          <a:xfrm>
            <a:off x="0" y="660958"/>
            <a:ext cx="6967653" cy="5976972"/>
          </a:xfrm>
        </p:spPr>
        <p:txBody>
          <a:bodyPr/>
          <a:lstStyle/>
          <a:p>
            <a:pPr marL="571500" indent="-571500">
              <a:buFont typeface="Arial"/>
              <a:buChar char="•"/>
            </a:pPr>
            <a:r>
              <a:rPr lang="en-US" sz="2600" b="0" dirty="0" smtClean="0"/>
              <a:t>Heterozygotes have greater resistance to malarial infection and greater chance of surviving to reproduce than either homozygote—exposure to pathogen triggers sickle cell reaction </a:t>
            </a:r>
            <a:r>
              <a:rPr lang="en-US" sz="2600" b="0" dirty="0" smtClean="0">
                <a:sym typeface="Wingdings"/>
              </a:rPr>
              <a:t> rapid removal of infected cells.</a:t>
            </a:r>
            <a:endParaRPr lang="en-US" sz="2600" b="0" dirty="0" smtClean="0"/>
          </a:p>
        </p:txBody>
      </p:sp>
      <p:pic>
        <p:nvPicPr>
          <p:cNvPr id="4" name="Picture 3"/>
          <p:cNvPicPr>
            <a:picLocks noChangeAspect="1"/>
          </p:cNvPicPr>
          <p:nvPr/>
        </p:nvPicPr>
        <p:blipFill>
          <a:blip r:embed="rId2"/>
          <a:stretch>
            <a:fillRect/>
          </a:stretch>
        </p:blipFill>
        <p:spPr>
          <a:xfrm>
            <a:off x="7412664" y="12496"/>
            <a:ext cx="1731336" cy="3246255"/>
          </a:xfrm>
          <a:prstGeom prst="rect">
            <a:avLst/>
          </a:prstGeom>
        </p:spPr>
      </p:pic>
      <p:pic>
        <p:nvPicPr>
          <p:cNvPr id="6" name="Picture 5"/>
          <p:cNvPicPr>
            <a:picLocks noChangeAspect="1"/>
          </p:cNvPicPr>
          <p:nvPr/>
        </p:nvPicPr>
        <p:blipFill rotWithShape="1">
          <a:blip r:embed="rId3"/>
          <a:srcRect t="3654" b="5345"/>
          <a:stretch/>
        </p:blipFill>
        <p:spPr>
          <a:xfrm>
            <a:off x="167090" y="3111167"/>
            <a:ext cx="8788935" cy="3746833"/>
          </a:xfrm>
          <a:prstGeom prst="rect">
            <a:avLst/>
          </a:prstGeom>
        </p:spPr>
      </p:pic>
    </p:spTree>
    <p:extLst>
      <p:ext uri="{BB962C8B-B14F-4D97-AF65-F5344CB8AC3E}">
        <p14:creationId xmlns:p14="http://schemas.microsoft.com/office/powerpoint/2010/main" val="4220270914"/>
      </p:ext>
    </p:extLst>
  </p:cSld>
  <p:clrMapOvr>
    <a:masterClrMapping/>
  </p:clrMapOvr>
  <p:transition xmlns:p14="http://schemas.microsoft.com/office/powerpoint/2010/mai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6"/>
            <a:ext cx="9144001" cy="731229"/>
          </a:xfrm>
        </p:spPr>
        <p:txBody>
          <a:bodyPr>
            <a:normAutofit/>
          </a:bodyPr>
          <a:lstStyle/>
          <a:p>
            <a:r>
              <a:rPr lang="en-US" sz="3200" dirty="0" smtClean="0"/>
              <a:t>Sickle-cell anemia</a:t>
            </a:r>
            <a:endParaRPr lang="en-US" sz="3200" dirty="0"/>
          </a:p>
        </p:txBody>
      </p:sp>
      <p:sp>
        <p:nvSpPr>
          <p:cNvPr id="3" name="Content Placeholder 2"/>
          <p:cNvSpPr>
            <a:spLocks noGrp="1"/>
          </p:cNvSpPr>
          <p:nvPr>
            <p:ph idx="1"/>
          </p:nvPr>
        </p:nvSpPr>
        <p:spPr>
          <a:xfrm>
            <a:off x="-33419" y="743725"/>
            <a:ext cx="9144000" cy="6114275"/>
          </a:xfrm>
        </p:spPr>
        <p:txBody>
          <a:bodyPr/>
          <a:lstStyle/>
          <a:p>
            <a:pPr marL="571500" indent="-571500">
              <a:buFont typeface="Arial"/>
              <a:buChar char="•"/>
            </a:pPr>
            <a:r>
              <a:rPr lang="en-US" sz="2600" b="0" dirty="0" smtClean="0"/>
              <a:t>Distribution of malaria and of sickle cell anemia overlap in areas of Africa, southern Asia, and the Mediterranean.  </a:t>
            </a:r>
            <a:r>
              <a:rPr lang="en-US" sz="2600" b="0" dirty="0" err="1" smtClean="0"/>
              <a:t>HbS</a:t>
            </a:r>
            <a:r>
              <a:rPr lang="en-US" sz="2600" b="0" dirty="0" smtClean="0"/>
              <a:t> allele persists because heterozygous individuals are resistant to malaria. </a:t>
            </a:r>
          </a:p>
        </p:txBody>
      </p:sp>
      <p:pic>
        <p:nvPicPr>
          <p:cNvPr id="5" name="Picture 4"/>
          <p:cNvPicPr>
            <a:picLocks noChangeAspect="1"/>
          </p:cNvPicPr>
          <p:nvPr/>
        </p:nvPicPr>
        <p:blipFill>
          <a:blip r:embed="rId2"/>
          <a:stretch>
            <a:fillRect/>
          </a:stretch>
        </p:blipFill>
        <p:spPr>
          <a:xfrm>
            <a:off x="1" y="2423174"/>
            <a:ext cx="9110580" cy="4055048"/>
          </a:xfrm>
          <a:prstGeom prst="rect">
            <a:avLst/>
          </a:prstGeom>
        </p:spPr>
      </p:pic>
      <p:sp>
        <p:nvSpPr>
          <p:cNvPr id="7" name="Rectangle 6"/>
          <p:cNvSpPr/>
          <p:nvPr/>
        </p:nvSpPr>
        <p:spPr>
          <a:xfrm>
            <a:off x="5882984" y="6478222"/>
            <a:ext cx="3261016" cy="338554"/>
          </a:xfrm>
          <a:prstGeom prst="rect">
            <a:avLst/>
          </a:prstGeom>
        </p:spPr>
        <p:txBody>
          <a:bodyPr wrap="none">
            <a:spAutoFit/>
          </a:bodyPr>
          <a:lstStyle/>
          <a:p>
            <a:r>
              <a:rPr lang="en-US" sz="1600" i="1" dirty="0">
                <a:latin typeface="Calibri"/>
                <a:cs typeface="Calibri"/>
              </a:rPr>
              <a:t>Credit: </a:t>
            </a:r>
            <a:r>
              <a:rPr lang="en-US" sz="1600" i="1" dirty="0" err="1">
                <a:latin typeface="Calibri"/>
                <a:cs typeface="Calibri"/>
              </a:rPr>
              <a:t>Encyclopædia</a:t>
            </a:r>
            <a:r>
              <a:rPr lang="en-US" sz="1600" i="1" dirty="0">
                <a:latin typeface="Calibri"/>
                <a:cs typeface="Calibri"/>
              </a:rPr>
              <a:t> Britannica, Inc.</a:t>
            </a:r>
          </a:p>
        </p:txBody>
      </p:sp>
    </p:spTree>
    <p:extLst>
      <p:ext uri="{BB962C8B-B14F-4D97-AF65-F5344CB8AC3E}">
        <p14:creationId xmlns:p14="http://schemas.microsoft.com/office/powerpoint/2010/main" val="1306110017"/>
      </p:ext>
    </p:extLst>
  </p:cSld>
  <p:clrMapOvr>
    <a:masterClrMapping/>
  </p:clrMapOvr>
  <p:transition xmlns:p14="http://schemas.microsoft.com/office/powerpoint/2010/mai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6"/>
            <a:ext cx="9144001" cy="731229"/>
          </a:xfrm>
        </p:spPr>
        <p:txBody>
          <a:bodyPr>
            <a:normAutofit/>
          </a:bodyPr>
          <a:lstStyle/>
          <a:p>
            <a:r>
              <a:rPr lang="en-US" sz="3600" dirty="0" smtClean="0">
                <a:latin typeface="Symbol" charset="2"/>
                <a:cs typeface="Symbol" charset="2"/>
              </a:rPr>
              <a:t>b</a:t>
            </a:r>
            <a:r>
              <a:rPr lang="en-US" sz="3200" dirty="0" smtClean="0"/>
              <a:t>-thalassemia</a:t>
            </a:r>
            <a:endParaRPr lang="en-US" sz="3200" dirty="0"/>
          </a:p>
        </p:txBody>
      </p:sp>
      <p:sp>
        <p:nvSpPr>
          <p:cNvPr id="3" name="Content Placeholder 2"/>
          <p:cNvSpPr>
            <a:spLocks noGrp="1"/>
          </p:cNvSpPr>
          <p:nvPr>
            <p:ph idx="1"/>
          </p:nvPr>
        </p:nvSpPr>
        <p:spPr>
          <a:xfrm>
            <a:off x="0" y="743725"/>
            <a:ext cx="9290204" cy="1428776"/>
          </a:xfrm>
        </p:spPr>
        <p:txBody>
          <a:bodyPr/>
          <a:lstStyle/>
          <a:p>
            <a:pPr marL="571500" indent="-571500">
              <a:buFont typeface="Arial"/>
              <a:buChar char="•"/>
            </a:pPr>
            <a:r>
              <a:rPr lang="en-US" sz="2400" b="0" dirty="0" smtClean="0"/>
              <a:t>Carriers resistant to malaria and to coronary heart disease (due to lower blood pressure)</a:t>
            </a:r>
          </a:p>
          <a:p>
            <a:pPr marL="571500" indent="-571500">
              <a:buFont typeface="Arial"/>
              <a:buChar char="•"/>
            </a:pPr>
            <a:endParaRPr lang="en-US" sz="2400" b="0" dirty="0" smtClean="0"/>
          </a:p>
          <a:p>
            <a:pPr marL="685800" lvl="1" indent="-571500">
              <a:buFont typeface="Arial"/>
              <a:buChar char="•"/>
            </a:pPr>
            <a:endParaRPr lang="en-US" sz="2400" b="0" dirty="0" smtClean="0"/>
          </a:p>
        </p:txBody>
      </p:sp>
      <p:pic>
        <p:nvPicPr>
          <p:cNvPr id="5" name="Picture 4"/>
          <p:cNvPicPr>
            <a:picLocks noChangeAspect="1"/>
          </p:cNvPicPr>
          <p:nvPr/>
        </p:nvPicPr>
        <p:blipFill>
          <a:blip r:embed="rId2"/>
          <a:stretch>
            <a:fillRect/>
          </a:stretch>
        </p:blipFill>
        <p:spPr>
          <a:xfrm>
            <a:off x="320249" y="1647588"/>
            <a:ext cx="8685901" cy="4988742"/>
          </a:xfrm>
          <a:prstGeom prst="rect">
            <a:avLst/>
          </a:prstGeom>
        </p:spPr>
      </p:pic>
      <p:sp>
        <p:nvSpPr>
          <p:cNvPr id="7" name="Rectangle 6"/>
          <p:cNvSpPr/>
          <p:nvPr/>
        </p:nvSpPr>
        <p:spPr>
          <a:xfrm>
            <a:off x="3843071" y="6514421"/>
            <a:ext cx="5300930" cy="338554"/>
          </a:xfrm>
          <a:prstGeom prst="rect">
            <a:avLst/>
          </a:prstGeom>
        </p:spPr>
        <p:txBody>
          <a:bodyPr wrap="square">
            <a:spAutoFit/>
          </a:bodyPr>
          <a:lstStyle/>
          <a:p>
            <a:pPr algn="r"/>
            <a:r>
              <a:rPr lang="en-US" sz="1600" dirty="0">
                <a:latin typeface="Calibri"/>
                <a:cs typeface="Calibri"/>
              </a:rPr>
              <a:t>http://</a:t>
            </a:r>
            <a:r>
              <a:rPr lang="en-US" sz="1600" dirty="0" err="1">
                <a:latin typeface="Calibri"/>
                <a:cs typeface="Calibri"/>
              </a:rPr>
              <a:t>www.hbpinfo.com</a:t>
            </a:r>
            <a:r>
              <a:rPr lang="en-US" sz="1600" dirty="0">
                <a:latin typeface="Calibri"/>
                <a:cs typeface="Calibri"/>
              </a:rPr>
              <a:t>/en/mainframe/id/</a:t>
            </a:r>
            <a:r>
              <a:rPr lang="en-US" sz="1600" dirty="0" err="1">
                <a:latin typeface="Calibri"/>
                <a:cs typeface="Calibri"/>
              </a:rPr>
              <a:t>beta.htm</a:t>
            </a:r>
            <a:endParaRPr lang="en-US" sz="1600" dirty="0">
              <a:latin typeface="Calibri"/>
              <a:cs typeface="Calibri"/>
            </a:endParaRPr>
          </a:p>
        </p:txBody>
      </p:sp>
    </p:spTree>
    <p:extLst>
      <p:ext uri="{BB962C8B-B14F-4D97-AF65-F5344CB8AC3E}">
        <p14:creationId xmlns:p14="http://schemas.microsoft.com/office/powerpoint/2010/main" val="1116392470"/>
      </p:ext>
    </p:extLst>
  </p:cSld>
  <p:clrMapOvr>
    <a:masterClrMapping/>
  </p:clrMapOvr>
  <p:transition xmlns:p14="http://schemas.microsoft.com/office/powerpoint/2010/mai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6"/>
            <a:ext cx="9144001" cy="731229"/>
          </a:xfrm>
        </p:spPr>
        <p:txBody>
          <a:bodyPr>
            <a:normAutofit/>
          </a:bodyPr>
          <a:lstStyle/>
          <a:p>
            <a:r>
              <a:rPr lang="en-US" sz="3200" dirty="0" err="1" smtClean="0"/>
              <a:t>Connexin</a:t>
            </a:r>
            <a:r>
              <a:rPr lang="en-US" sz="3200" dirty="0" smtClean="0"/>
              <a:t> 26 deafness</a:t>
            </a:r>
            <a:endParaRPr lang="en-US" sz="3200" dirty="0"/>
          </a:p>
        </p:txBody>
      </p:sp>
      <p:sp>
        <p:nvSpPr>
          <p:cNvPr id="3" name="Content Placeholder 2"/>
          <p:cNvSpPr>
            <a:spLocks noGrp="1"/>
          </p:cNvSpPr>
          <p:nvPr>
            <p:ph idx="1"/>
          </p:nvPr>
        </p:nvSpPr>
        <p:spPr>
          <a:xfrm>
            <a:off x="0" y="1045409"/>
            <a:ext cx="6549928" cy="5812591"/>
          </a:xfrm>
        </p:spPr>
        <p:txBody>
          <a:bodyPr/>
          <a:lstStyle/>
          <a:p>
            <a:pPr marL="571500" indent="-571500">
              <a:buFont typeface="Arial"/>
              <a:buChar char="•"/>
            </a:pPr>
            <a:r>
              <a:rPr lang="en-US" sz="2800" b="0" dirty="0" smtClean="0"/>
              <a:t>Caused by mutation in GJB2 gene, responsible for production of gap junction protein (</a:t>
            </a:r>
            <a:r>
              <a:rPr lang="en-US" sz="2800" b="0" dirty="0" err="1" smtClean="0"/>
              <a:t>connexin</a:t>
            </a:r>
            <a:r>
              <a:rPr lang="en-US" sz="2800" b="0" dirty="0" smtClean="0"/>
              <a:t> 26) that permits transport of ions between adjacent cells (in e.g., inner ear, skin).</a:t>
            </a:r>
          </a:p>
          <a:p>
            <a:pPr marL="571500" indent="-571500">
              <a:buFont typeface="Arial"/>
              <a:buChar char="•"/>
            </a:pPr>
            <a:r>
              <a:rPr lang="en-US" sz="2800" b="0" dirty="0" smtClean="0"/>
              <a:t>Up to 1/30 carriers in U.S. </a:t>
            </a:r>
          </a:p>
          <a:p>
            <a:pPr marL="571500" indent="-571500">
              <a:buFont typeface="Arial"/>
              <a:buChar char="•"/>
            </a:pPr>
            <a:r>
              <a:rPr lang="en-US" sz="2800" b="0" dirty="0" smtClean="0"/>
              <a:t>Heterozygotes have thickened epidermis and increased cell repair capacity so increased barrier to infection.</a:t>
            </a:r>
          </a:p>
          <a:p>
            <a:pPr marL="571500" indent="-571500">
              <a:buFont typeface="Arial"/>
              <a:buChar char="•"/>
            </a:pPr>
            <a:endParaRPr lang="en-US" sz="2800" b="0" dirty="0" smtClean="0"/>
          </a:p>
          <a:p>
            <a:pPr marL="685800" lvl="1" indent="-571500">
              <a:buFont typeface="Arial"/>
              <a:buChar char="•"/>
            </a:pPr>
            <a:endParaRPr lang="en-US" sz="2800" b="0" dirty="0" smtClean="0"/>
          </a:p>
        </p:txBody>
      </p:sp>
      <p:pic>
        <p:nvPicPr>
          <p:cNvPr id="5" name="Picture 4"/>
          <p:cNvPicPr>
            <a:picLocks noChangeAspect="1"/>
          </p:cNvPicPr>
          <p:nvPr/>
        </p:nvPicPr>
        <p:blipFill>
          <a:blip r:embed="rId2"/>
          <a:stretch>
            <a:fillRect/>
          </a:stretch>
        </p:blipFill>
        <p:spPr>
          <a:xfrm rot="5400000">
            <a:off x="5261335" y="2133496"/>
            <a:ext cx="4970749" cy="2794580"/>
          </a:xfrm>
          <a:prstGeom prst="rect">
            <a:avLst/>
          </a:prstGeom>
        </p:spPr>
      </p:pic>
    </p:spTree>
    <p:extLst>
      <p:ext uri="{BB962C8B-B14F-4D97-AF65-F5344CB8AC3E}">
        <p14:creationId xmlns:p14="http://schemas.microsoft.com/office/powerpoint/2010/main" val="4033962189"/>
      </p:ext>
    </p:extLst>
  </p:cSld>
  <p:clrMapOvr>
    <a:masterClrMapping/>
  </p:clrMapOvr>
  <p:transition xmlns:p14="http://schemas.microsoft.com/office/powerpoint/2010/mai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571042"/>
          </a:xfrm>
        </p:spPr>
        <p:txBody>
          <a:bodyPr>
            <a:normAutofit fontScale="90000"/>
          </a:bodyPr>
          <a:lstStyle/>
          <a:p>
            <a:r>
              <a:rPr lang="en-US" sz="3200" dirty="0" smtClean="0"/>
              <a:t>Heterozygote advantage – real world</a:t>
            </a:r>
            <a:endParaRPr lang="en-US" sz="3200" dirty="0"/>
          </a:p>
        </p:txBody>
      </p:sp>
      <p:sp>
        <p:nvSpPr>
          <p:cNvPr id="3" name="Content Placeholder 2"/>
          <p:cNvSpPr>
            <a:spLocks noGrp="1"/>
          </p:cNvSpPr>
          <p:nvPr>
            <p:ph idx="1"/>
          </p:nvPr>
        </p:nvSpPr>
        <p:spPr>
          <a:xfrm>
            <a:off x="0" y="583539"/>
            <a:ext cx="9144000" cy="6274462"/>
          </a:xfrm>
        </p:spPr>
        <p:txBody>
          <a:bodyPr/>
          <a:lstStyle/>
          <a:p>
            <a:pPr marL="571500" indent="-571500">
              <a:buFont typeface="Arial"/>
              <a:buChar char="•"/>
            </a:pPr>
            <a:r>
              <a:rPr lang="en-US" sz="3200" b="0" dirty="0" smtClean="0"/>
              <a:t>Grove snail</a:t>
            </a:r>
          </a:p>
          <a:p>
            <a:pPr marL="685800" lvl="1" indent="-571500">
              <a:buFont typeface="Arial"/>
              <a:buChar char="•"/>
            </a:pPr>
            <a:r>
              <a:rPr lang="en-US" sz="2400" dirty="0" smtClean="0"/>
              <a:t>Shows polymorphism in shell color controlled by multiple alleles—  individuals heterozygous for “super-gene” controlling these alleles have physiological advantage over homozygotes.</a:t>
            </a:r>
          </a:p>
          <a:p>
            <a:pPr marL="685800" lvl="1" indent="-571500">
              <a:buFont typeface="Arial"/>
              <a:buChar char="•"/>
            </a:pPr>
            <a:r>
              <a:rPr lang="en-US" sz="2400" dirty="0" smtClean="0"/>
              <a:t>Primary predator (Song Thrush) selectively captures snails that stand out from background, but background is very heterogeneous </a:t>
            </a:r>
            <a:endParaRPr lang="en-US" sz="2400" dirty="0"/>
          </a:p>
          <a:p>
            <a:pPr marL="571500" indent="-571500">
              <a:buFont typeface="Arial"/>
              <a:buChar char="•"/>
            </a:pPr>
            <a:r>
              <a:rPr lang="en-US" sz="2000" b="0" dirty="0">
                <a:hlinkClick r:id="rId2"/>
              </a:rPr>
              <a:t>http://www.arkive.org/song-thrush/turdus-philomelos/video-00.</a:t>
            </a:r>
            <a:r>
              <a:rPr lang="en-US" sz="2000" b="0" dirty="0" smtClean="0">
                <a:hlinkClick r:id="rId2"/>
              </a:rPr>
              <a:t>html</a:t>
            </a:r>
            <a:r>
              <a:rPr lang="en-US" sz="2000" b="0" dirty="0" smtClean="0"/>
              <a:t> </a:t>
            </a:r>
            <a:endParaRPr lang="en-US" sz="2000" b="0" dirty="0"/>
          </a:p>
        </p:txBody>
      </p:sp>
      <p:pic>
        <p:nvPicPr>
          <p:cNvPr id="4" name="Picture 3"/>
          <p:cNvPicPr>
            <a:picLocks noChangeAspect="1"/>
          </p:cNvPicPr>
          <p:nvPr/>
        </p:nvPicPr>
        <p:blipFill>
          <a:blip r:embed="rId3"/>
          <a:stretch>
            <a:fillRect/>
          </a:stretch>
        </p:blipFill>
        <p:spPr>
          <a:xfrm>
            <a:off x="6538513" y="4103929"/>
            <a:ext cx="2445314" cy="2445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1" y="4121192"/>
            <a:ext cx="3255078" cy="2445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255077" y="6581249"/>
            <a:ext cx="6026210" cy="276999"/>
          </a:xfrm>
          <a:prstGeom prst="rect">
            <a:avLst/>
          </a:prstGeom>
        </p:spPr>
        <p:txBody>
          <a:bodyPr wrap="square">
            <a:spAutoFit/>
          </a:bodyPr>
          <a:lstStyle/>
          <a:p>
            <a:r>
              <a:rPr lang="en-US" sz="1200" dirty="0">
                <a:latin typeface="Calibri"/>
                <a:cs typeface="Calibri"/>
              </a:rPr>
              <a:t>http://</a:t>
            </a:r>
            <a:r>
              <a:rPr lang="en-US" sz="1200" dirty="0" err="1">
                <a:latin typeface="Calibri"/>
                <a:cs typeface="Calibri"/>
              </a:rPr>
              <a:t>molluscs.at</a:t>
            </a:r>
            <a:r>
              <a:rPr lang="en-US" sz="1200" dirty="0">
                <a:latin typeface="Calibri"/>
                <a:cs typeface="Calibri"/>
              </a:rPr>
              <a:t>/</a:t>
            </a:r>
            <a:r>
              <a:rPr lang="en-US" sz="1200" dirty="0" err="1">
                <a:latin typeface="Calibri"/>
                <a:cs typeface="Calibri"/>
              </a:rPr>
              <a:t>gastropoda</a:t>
            </a:r>
            <a:r>
              <a:rPr lang="en-US" sz="1200" dirty="0">
                <a:latin typeface="Calibri"/>
                <a:cs typeface="Calibri"/>
              </a:rPr>
              <a:t>/</a:t>
            </a:r>
            <a:r>
              <a:rPr lang="en-US" sz="1200" dirty="0" err="1">
                <a:latin typeface="Calibri"/>
                <a:cs typeface="Calibri"/>
              </a:rPr>
              <a:t>terrestrial.html</a:t>
            </a:r>
            <a:r>
              <a:rPr lang="en-US" sz="1200" dirty="0">
                <a:latin typeface="Calibri"/>
                <a:cs typeface="Calibri"/>
              </a:rPr>
              <a:t>?/</a:t>
            </a:r>
            <a:r>
              <a:rPr lang="en-US" sz="1200" dirty="0" err="1">
                <a:latin typeface="Calibri"/>
                <a:cs typeface="Calibri"/>
              </a:rPr>
              <a:t>gastropoda</a:t>
            </a:r>
            <a:r>
              <a:rPr lang="en-US" sz="1200" dirty="0">
                <a:latin typeface="Calibri"/>
                <a:cs typeface="Calibri"/>
              </a:rPr>
              <a:t>/terrestrial/</a:t>
            </a:r>
            <a:r>
              <a:rPr lang="en-US" sz="1200" dirty="0" err="1">
                <a:latin typeface="Calibri"/>
                <a:cs typeface="Calibri"/>
              </a:rPr>
              <a:t>banded_snails.html</a:t>
            </a:r>
            <a:endParaRPr lang="en-US" sz="1200" dirty="0">
              <a:latin typeface="Calibri"/>
              <a:cs typeface="Calibri"/>
            </a:endParaRPr>
          </a:p>
        </p:txBody>
      </p:sp>
      <p:pic>
        <p:nvPicPr>
          <p:cNvPr id="7" name="Picture 6"/>
          <p:cNvPicPr>
            <a:picLocks noChangeAspect="1"/>
          </p:cNvPicPr>
          <p:nvPr/>
        </p:nvPicPr>
        <p:blipFill>
          <a:blip r:embed="rId5"/>
          <a:stretch>
            <a:fillRect/>
          </a:stretch>
        </p:blipFill>
        <p:spPr>
          <a:xfrm>
            <a:off x="3255077" y="4103929"/>
            <a:ext cx="3283436" cy="2462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 y="6566506"/>
            <a:ext cx="1826141" cy="307777"/>
          </a:xfrm>
          <a:prstGeom prst="rect">
            <a:avLst/>
          </a:prstGeom>
        </p:spPr>
        <p:txBody>
          <a:bodyPr wrap="none">
            <a:spAutoFit/>
          </a:bodyPr>
          <a:lstStyle/>
          <a:p>
            <a:r>
              <a:rPr lang="en-US" sz="1400" dirty="0" err="1">
                <a:latin typeface="Calibri"/>
                <a:cs typeface="Calibri"/>
              </a:rPr>
              <a:t>www.telegraph.co.uk</a:t>
            </a:r>
            <a:r>
              <a:rPr lang="en-US" sz="1400" dirty="0">
                <a:latin typeface="Calibri"/>
                <a:cs typeface="Calibri"/>
              </a:rPr>
              <a:t>/</a:t>
            </a:r>
          </a:p>
        </p:txBody>
      </p:sp>
    </p:spTree>
    <p:extLst>
      <p:ext uri="{BB962C8B-B14F-4D97-AF65-F5344CB8AC3E}">
        <p14:creationId xmlns:p14="http://schemas.microsoft.com/office/powerpoint/2010/main" val="3545607355"/>
      </p:ext>
    </p:extLst>
  </p:cSld>
  <p:clrMapOvr>
    <a:masterClrMapping/>
  </p:clrMapOvr>
  <p:transition xmlns:p14="http://schemas.microsoft.com/office/powerpoint/2010/mai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0" y="798819"/>
            <a:ext cx="9144000" cy="3153103"/>
          </a:xfrm>
          <a:prstGeom prst="rect">
            <a:avLst/>
          </a:prstGeom>
        </p:spPr>
      </p:pic>
      <p:sp>
        <p:nvSpPr>
          <p:cNvPr id="3" name="Rectangle 2"/>
          <p:cNvSpPr/>
          <p:nvPr/>
        </p:nvSpPr>
        <p:spPr>
          <a:xfrm>
            <a:off x="0" y="5133411"/>
            <a:ext cx="9144000" cy="1600438"/>
          </a:xfrm>
          <a:prstGeom prst="rect">
            <a:avLst/>
          </a:prstGeom>
        </p:spPr>
        <p:txBody>
          <a:bodyPr wrap="square">
            <a:spAutoFit/>
          </a:bodyPr>
          <a:lstStyle/>
          <a:p>
            <a:r>
              <a:rPr lang="en-US" sz="1400" dirty="0" smtClean="0"/>
              <a:t>Figure </a:t>
            </a:r>
            <a:r>
              <a:rPr lang="en-US" sz="1400" dirty="0"/>
              <a:t>1 : Different types of selection</a:t>
            </a:r>
          </a:p>
          <a:p>
            <a:r>
              <a:rPr lang="en-US" sz="1400" dirty="0"/>
              <a:t>The red area denotes the current frequency distribution of a trait that is carried by individuals in a population. The yellow area denotes the same distribution for a past generation. If there is enough time, the frequency will follow changes in the fitness values associated with a particular trait value, so these figures also depict caricatures of relevant parts of the adaptive landscape. The arrows indicate where the optimum is (or where it is moving) and thus the trait values that will be positively selected. All other trait values are under negative selection.</a:t>
            </a:r>
          </a:p>
          <a:p>
            <a:r>
              <a:rPr lang="en-US" sz="1400" dirty="0"/>
              <a:t>© 2008 Nature Education All rights reserved. View Terms of Use</a:t>
            </a:r>
          </a:p>
        </p:txBody>
      </p:sp>
    </p:spTree>
    <p:extLst>
      <p:ext uri="{BB962C8B-B14F-4D97-AF65-F5344CB8AC3E}">
        <p14:creationId xmlns:p14="http://schemas.microsoft.com/office/powerpoint/2010/main" val="22330693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Sexual selection</a:t>
            </a:r>
            <a:endParaRPr lang="en-US" dirty="0"/>
          </a:p>
        </p:txBody>
      </p:sp>
      <p:sp>
        <p:nvSpPr>
          <p:cNvPr id="3" name="Content Placeholder 2"/>
          <p:cNvSpPr>
            <a:spLocks noGrp="1"/>
          </p:cNvSpPr>
          <p:nvPr>
            <p:ph idx="1"/>
          </p:nvPr>
        </p:nvSpPr>
        <p:spPr>
          <a:xfrm>
            <a:off x="0" y="1019403"/>
            <a:ext cx="9144000" cy="5838597"/>
          </a:xfrm>
        </p:spPr>
        <p:txBody>
          <a:bodyPr/>
          <a:lstStyle/>
          <a:p>
            <a:pPr marL="571500" indent="-571500">
              <a:buFont typeface="Arial"/>
              <a:buChar char="•"/>
            </a:pPr>
            <a:r>
              <a:rPr lang="en-US" sz="3200" b="0" dirty="0" smtClean="0"/>
              <a:t>A special case of natural selection in which selection acts traits that affect individual’s ability to obtain mates.</a:t>
            </a:r>
          </a:p>
          <a:p>
            <a:pPr marL="571500" indent="-571500">
              <a:buFont typeface="Arial"/>
              <a:buChar char="•"/>
            </a:pPr>
            <a:r>
              <a:rPr lang="en-US" sz="3200" b="0" dirty="0" smtClean="0"/>
              <a:t>Can lead to </a:t>
            </a:r>
            <a:r>
              <a:rPr lang="en-US" sz="3200" b="0" dirty="0"/>
              <a:t>physical and behavioral </a:t>
            </a:r>
            <a:r>
              <a:rPr lang="en-US" sz="3200" b="0" dirty="0" smtClean="0"/>
              <a:t>differences </a:t>
            </a:r>
            <a:r>
              <a:rPr lang="en-US" sz="3200" b="0" dirty="0"/>
              <a:t>between </a:t>
            </a:r>
            <a:r>
              <a:rPr lang="en-US" sz="3200" b="0" dirty="0" smtClean="0"/>
              <a:t>sexes (sexual dimorphism); sometimes the sexually selected traits are harmful to survival.</a:t>
            </a:r>
          </a:p>
          <a:p>
            <a:pPr marL="571500" indent="-571500">
              <a:buFont typeface="Arial"/>
              <a:buChar char="•"/>
            </a:pPr>
            <a:r>
              <a:rPr lang="en-US" sz="3200" b="0" dirty="0" smtClean="0"/>
              <a:t>Mate chooses trait associated with “good genes” that will be passed on to offspring.</a:t>
            </a:r>
          </a:p>
          <a:p>
            <a:pPr marL="0" indent="0"/>
            <a:endParaRPr lang="en-US" sz="3200" b="0" dirty="0"/>
          </a:p>
        </p:txBody>
      </p:sp>
    </p:spTree>
    <p:extLst>
      <p:ext uri="{BB962C8B-B14F-4D97-AF65-F5344CB8AC3E}">
        <p14:creationId xmlns:p14="http://schemas.microsoft.com/office/powerpoint/2010/main" val="363116083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7"/>
            <a:ext cx="9144001" cy="826929"/>
          </a:xfrm>
        </p:spPr>
        <p:txBody>
          <a:bodyPr>
            <a:normAutofit/>
          </a:bodyPr>
          <a:lstStyle/>
          <a:p>
            <a:r>
              <a:rPr lang="en-US" dirty="0" smtClean="0"/>
              <a:t>Sexual selection – real world</a:t>
            </a:r>
            <a:endParaRPr lang="en-US" dirty="0"/>
          </a:p>
        </p:txBody>
      </p:sp>
      <p:sp>
        <p:nvSpPr>
          <p:cNvPr id="3" name="Content Placeholder 2"/>
          <p:cNvSpPr>
            <a:spLocks noGrp="1"/>
          </p:cNvSpPr>
          <p:nvPr>
            <p:ph idx="1"/>
          </p:nvPr>
        </p:nvSpPr>
        <p:spPr>
          <a:xfrm>
            <a:off x="0" y="839427"/>
            <a:ext cx="9144000" cy="6018574"/>
          </a:xfrm>
        </p:spPr>
        <p:txBody>
          <a:bodyPr/>
          <a:lstStyle/>
          <a:p>
            <a:pPr marL="571500" indent="-571500">
              <a:buFont typeface="Arial"/>
              <a:buChar char="•"/>
            </a:pPr>
            <a:r>
              <a:rPr lang="en-US" sz="3200" b="0" dirty="0" smtClean="0"/>
              <a:t>Many examples, most commonly female choice driving evolution of exaggerated male traits.</a:t>
            </a:r>
          </a:p>
        </p:txBody>
      </p:sp>
      <p:pic>
        <p:nvPicPr>
          <p:cNvPr id="4" name="Picture 3"/>
          <p:cNvPicPr>
            <a:picLocks noChangeAspect="1"/>
          </p:cNvPicPr>
          <p:nvPr/>
        </p:nvPicPr>
        <p:blipFill>
          <a:blip r:embed="rId2"/>
          <a:stretch>
            <a:fillRect/>
          </a:stretch>
        </p:blipFill>
        <p:spPr>
          <a:xfrm>
            <a:off x="174976" y="2549747"/>
            <a:ext cx="3382323" cy="2519831"/>
          </a:xfrm>
          <a:prstGeom prst="rect">
            <a:avLst/>
          </a:prstGeom>
        </p:spPr>
      </p:pic>
      <p:pic>
        <p:nvPicPr>
          <p:cNvPr id="6" name="Picture 5"/>
          <p:cNvPicPr>
            <a:picLocks noChangeAspect="1"/>
          </p:cNvPicPr>
          <p:nvPr/>
        </p:nvPicPr>
        <p:blipFill>
          <a:blip r:embed="rId3"/>
          <a:stretch>
            <a:fillRect/>
          </a:stretch>
        </p:blipFill>
        <p:spPr>
          <a:xfrm>
            <a:off x="288617" y="5069578"/>
            <a:ext cx="3268682" cy="1721506"/>
          </a:xfrm>
          <a:prstGeom prst="rect">
            <a:avLst/>
          </a:prstGeom>
        </p:spPr>
      </p:pic>
      <p:pic>
        <p:nvPicPr>
          <p:cNvPr id="7" name="Picture 6"/>
          <p:cNvPicPr>
            <a:picLocks noChangeAspect="1"/>
          </p:cNvPicPr>
          <p:nvPr/>
        </p:nvPicPr>
        <p:blipFill>
          <a:blip r:embed="rId4"/>
          <a:stretch>
            <a:fillRect/>
          </a:stretch>
        </p:blipFill>
        <p:spPr>
          <a:xfrm>
            <a:off x="3840406" y="4399593"/>
            <a:ext cx="3088116" cy="2390565"/>
          </a:xfrm>
          <a:prstGeom prst="rect">
            <a:avLst/>
          </a:prstGeom>
        </p:spPr>
      </p:pic>
      <p:pic>
        <p:nvPicPr>
          <p:cNvPr id="8" name="Picture 7"/>
          <p:cNvPicPr>
            <a:picLocks noChangeAspect="1"/>
          </p:cNvPicPr>
          <p:nvPr/>
        </p:nvPicPr>
        <p:blipFill>
          <a:blip r:embed="rId5"/>
          <a:stretch>
            <a:fillRect/>
          </a:stretch>
        </p:blipFill>
        <p:spPr>
          <a:xfrm>
            <a:off x="7147621" y="3855927"/>
            <a:ext cx="1996379" cy="3002074"/>
          </a:xfrm>
          <a:prstGeom prst="rect">
            <a:avLst/>
          </a:prstGeom>
        </p:spPr>
      </p:pic>
      <p:pic>
        <p:nvPicPr>
          <p:cNvPr id="9" name="Picture 8"/>
          <p:cNvPicPr>
            <a:picLocks noChangeAspect="1"/>
          </p:cNvPicPr>
          <p:nvPr/>
        </p:nvPicPr>
        <p:blipFill>
          <a:blip r:embed="rId6"/>
          <a:stretch>
            <a:fillRect/>
          </a:stretch>
        </p:blipFill>
        <p:spPr>
          <a:xfrm>
            <a:off x="3840406" y="1899678"/>
            <a:ext cx="3722462" cy="2483384"/>
          </a:xfrm>
          <a:prstGeom prst="rect">
            <a:avLst/>
          </a:prstGeom>
        </p:spPr>
      </p:pic>
    </p:spTree>
    <p:extLst>
      <p:ext uri="{BB962C8B-B14F-4D97-AF65-F5344CB8AC3E}">
        <p14:creationId xmlns:p14="http://schemas.microsoft.com/office/powerpoint/2010/main" val="39668222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818"/>
            <a:ext cx="9143999" cy="1070033"/>
          </a:xfrm>
        </p:spPr>
        <p:txBody>
          <a:bodyPr>
            <a:normAutofit/>
          </a:bodyPr>
          <a:lstStyle/>
          <a:p>
            <a:r>
              <a:rPr lang="en-US" dirty="0" smtClean="0"/>
              <a:t>Resources/references</a:t>
            </a:r>
            <a:endParaRPr lang="en-US" dirty="0"/>
          </a:p>
        </p:txBody>
      </p:sp>
      <p:sp>
        <p:nvSpPr>
          <p:cNvPr id="3" name="Content Placeholder 2"/>
          <p:cNvSpPr>
            <a:spLocks noGrp="1"/>
          </p:cNvSpPr>
          <p:nvPr>
            <p:ph idx="1"/>
          </p:nvPr>
        </p:nvSpPr>
        <p:spPr>
          <a:xfrm>
            <a:off x="-1" y="1247169"/>
            <a:ext cx="9143999" cy="5610832"/>
          </a:xfrm>
        </p:spPr>
        <p:txBody>
          <a:bodyPr/>
          <a:lstStyle/>
          <a:p>
            <a:pPr marL="571500" indent="-571500">
              <a:buFont typeface="Arial"/>
              <a:buChar char="•"/>
            </a:pPr>
            <a:r>
              <a:rPr lang="en-US" sz="2800" dirty="0" smtClean="0"/>
              <a:t>Understanding Evolution</a:t>
            </a:r>
            <a:r>
              <a:rPr lang="en-US" sz="2800" b="0" dirty="0" smtClean="0"/>
              <a:t>: one-stop resource for information and resources on evolution from UC Berkeley’s Museum of Paleontology  </a:t>
            </a:r>
            <a:r>
              <a:rPr lang="en-US" sz="2800" b="0" dirty="0">
                <a:hlinkClick r:id="rId2"/>
              </a:rPr>
              <a:t>http://evolution.berkeley.edu/</a:t>
            </a:r>
            <a:r>
              <a:rPr lang="en-US" sz="2800" b="0" dirty="0"/>
              <a:t> </a:t>
            </a:r>
          </a:p>
          <a:p>
            <a:pPr marL="571500" indent="-571500">
              <a:buFont typeface="Arial"/>
              <a:buChar char="•"/>
            </a:pPr>
            <a:r>
              <a:rPr lang="en-US" sz="2800" dirty="0" err="1" smtClean="0"/>
              <a:t>Scitable</a:t>
            </a:r>
            <a:r>
              <a:rPr lang="en-US" sz="2800" dirty="0" smtClean="0"/>
              <a:t> by </a:t>
            </a:r>
            <a:r>
              <a:rPr lang="en-US" sz="2800" dirty="0" err="1" smtClean="0"/>
              <a:t>NatureEducation</a:t>
            </a:r>
            <a:r>
              <a:rPr lang="en-US" sz="2800" b="0" dirty="0" smtClean="0"/>
              <a:t>: a collaborative learning space/library for science with emphasis on genetics and cell biology (also containing resources related to ecology and scientific communication)  </a:t>
            </a:r>
            <a:r>
              <a:rPr lang="en-US" sz="2800" b="0" dirty="0" smtClean="0">
                <a:hlinkClick r:id="rId3"/>
              </a:rPr>
              <a:t>http</a:t>
            </a:r>
            <a:r>
              <a:rPr lang="en-US" sz="2800" b="0" dirty="0">
                <a:hlinkClick r:id="rId3"/>
              </a:rPr>
              <a:t>://www.nature.com/</a:t>
            </a:r>
            <a:r>
              <a:rPr lang="en-US" sz="2800" b="0" dirty="0" smtClean="0">
                <a:hlinkClick r:id="rId3"/>
              </a:rPr>
              <a:t>scitable</a:t>
            </a:r>
            <a:r>
              <a:rPr lang="en-US" sz="2800" b="0" dirty="0" smtClean="0"/>
              <a:t>  </a:t>
            </a:r>
          </a:p>
        </p:txBody>
      </p:sp>
    </p:spTree>
    <p:extLst>
      <p:ext uri="{BB962C8B-B14F-4D97-AF65-F5344CB8AC3E}">
        <p14:creationId xmlns:p14="http://schemas.microsoft.com/office/powerpoint/2010/main" val="41113079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6"/>
            <a:ext cx="9144000" cy="783446"/>
          </a:xfrm>
        </p:spPr>
        <p:txBody>
          <a:bodyPr/>
          <a:lstStyle/>
          <a:p>
            <a:r>
              <a:rPr lang="en-US" dirty="0" smtClean="0"/>
              <a:t>Proposed NGSS for California</a:t>
            </a:r>
            <a:endParaRPr lang="en-US" dirty="0"/>
          </a:p>
        </p:txBody>
      </p:sp>
      <p:sp>
        <p:nvSpPr>
          <p:cNvPr id="3" name="Content Placeholder 2"/>
          <p:cNvSpPr>
            <a:spLocks noGrp="1"/>
          </p:cNvSpPr>
          <p:nvPr>
            <p:ph idx="1"/>
          </p:nvPr>
        </p:nvSpPr>
        <p:spPr>
          <a:xfrm>
            <a:off x="0" y="935846"/>
            <a:ext cx="9144000" cy="5922154"/>
          </a:xfrm>
        </p:spPr>
        <p:txBody>
          <a:bodyPr/>
          <a:lstStyle/>
          <a:p>
            <a:pPr marL="571500" indent="-571500">
              <a:buFont typeface="Arial"/>
              <a:buChar char="•"/>
            </a:pPr>
            <a:r>
              <a:rPr lang="en-US" b="0" dirty="0" smtClean="0"/>
              <a:t>Handout</a:t>
            </a:r>
          </a:p>
          <a:p>
            <a:pPr marL="571500" indent="-571500">
              <a:buFont typeface="Arial"/>
              <a:buChar char="•"/>
            </a:pPr>
            <a:r>
              <a:rPr lang="en-US" b="0" dirty="0" smtClean="0"/>
              <a:t>References</a:t>
            </a:r>
          </a:p>
          <a:p>
            <a:pPr marL="685800" lvl="1" indent="-571500">
              <a:buFont typeface="Arial"/>
              <a:buChar char="•"/>
            </a:pPr>
            <a:r>
              <a:rPr lang="en-US" sz="2800" b="0" dirty="0" smtClean="0"/>
              <a:t>CA Department of </a:t>
            </a:r>
            <a:r>
              <a:rPr lang="en-US" sz="2800" b="0" dirty="0" err="1" smtClean="0"/>
              <a:t>Education</a:t>
            </a:r>
            <a:r>
              <a:rPr lang="en-US" sz="2800" b="0" dirty="0" err="1" smtClean="0">
                <a:hlinkClick r:id="rId2"/>
              </a:rPr>
              <a:t>http</a:t>
            </a:r>
            <a:r>
              <a:rPr lang="en-US" sz="2800" b="0" dirty="0">
                <a:hlinkClick r:id="rId2"/>
              </a:rPr>
              <a:t>://www.cde.ca.gov/pd/ca/sc/</a:t>
            </a:r>
            <a:r>
              <a:rPr lang="en-US" sz="2800" b="0" dirty="0" smtClean="0">
                <a:hlinkClick r:id="rId2"/>
              </a:rPr>
              <a:t>ngssstandards.asp</a:t>
            </a:r>
            <a:endParaRPr lang="en-US" sz="2800" b="0" dirty="0" smtClean="0"/>
          </a:p>
          <a:p>
            <a:pPr marL="685800" lvl="1" indent="-571500">
              <a:buFont typeface="Arial"/>
              <a:buChar char="•"/>
            </a:pPr>
            <a:r>
              <a:rPr lang="en-US" sz="2800" b="0" dirty="0"/>
              <a:t>NGSS Site  </a:t>
            </a:r>
            <a:r>
              <a:rPr lang="en-US" sz="2800" b="0" dirty="0">
                <a:hlinkClick r:id="rId3"/>
              </a:rPr>
              <a:t>http://www.nextgenscience.org/next-generation-science-</a:t>
            </a:r>
            <a:r>
              <a:rPr lang="en-US" sz="2800" b="0" dirty="0" smtClean="0">
                <a:hlinkClick r:id="rId3"/>
              </a:rPr>
              <a:t>standards</a:t>
            </a:r>
            <a:r>
              <a:rPr lang="en-US" sz="2800" b="0" dirty="0" smtClean="0"/>
              <a:t>  </a:t>
            </a:r>
            <a:endParaRPr lang="en-US" sz="2800" b="0" dirty="0"/>
          </a:p>
        </p:txBody>
      </p:sp>
      <p:pic>
        <p:nvPicPr>
          <p:cNvPr id="4" name="Picture 3"/>
          <p:cNvPicPr>
            <a:picLocks noChangeAspect="1"/>
          </p:cNvPicPr>
          <p:nvPr/>
        </p:nvPicPr>
        <p:blipFill>
          <a:blip r:embed="rId4"/>
          <a:stretch>
            <a:fillRect/>
          </a:stretch>
        </p:blipFill>
        <p:spPr>
          <a:xfrm>
            <a:off x="5025718" y="4717823"/>
            <a:ext cx="2779471" cy="1264909"/>
          </a:xfrm>
          <a:prstGeom prst="rect">
            <a:avLst/>
          </a:prstGeom>
        </p:spPr>
      </p:pic>
    </p:spTree>
    <p:extLst>
      <p:ext uri="{BB962C8B-B14F-4D97-AF65-F5344CB8AC3E}">
        <p14:creationId xmlns:p14="http://schemas.microsoft.com/office/powerpoint/2010/main" val="2672825354"/>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9534"/>
          </a:xfrm>
        </p:spPr>
        <p:txBody>
          <a:bodyPr>
            <a:normAutofit fontScale="90000"/>
          </a:bodyPr>
          <a:lstStyle/>
          <a:p>
            <a:pPr>
              <a:defRPr/>
            </a:pPr>
            <a:r>
              <a:rPr lang="en-US" dirty="0" smtClean="0"/>
              <a:t>Evolutionary genetics</a:t>
            </a:r>
            <a:endParaRPr lang="en-US" dirty="0"/>
          </a:p>
        </p:txBody>
      </p:sp>
      <p:sp>
        <p:nvSpPr>
          <p:cNvPr id="35842" name="Content Placeholder 2"/>
          <p:cNvSpPr>
            <a:spLocks noGrp="1"/>
          </p:cNvSpPr>
          <p:nvPr>
            <p:ph idx="1"/>
          </p:nvPr>
        </p:nvSpPr>
        <p:spPr>
          <a:xfrm>
            <a:off x="0" y="679535"/>
            <a:ext cx="9144000" cy="3319690"/>
          </a:xfrm>
        </p:spPr>
        <p:txBody>
          <a:bodyPr/>
          <a:lstStyle/>
          <a:p>
            <a:pPr marL="457200" indent="-457200">
              <a:lnSpc>
                <a:spcPct val="90000"/>
              </a:lnSpc>
              <a:buFont typeface="Arial"/>
              <a:buChar char="•"/>
            </a:pPr>
            <a:r>
              <a:rPr lang="en-US" sz="2800" b="0" dirty="0" smtClean="0">
                <a:latin typeface="Calibri" charset="0"/>
              </a:rPr>
              <a:t>Integration of molecular genetics with evolutionary biology</a:t>
            </a:r>
            <a:endParaRPr lang="en-US" sz="2800" dirty="0" smtClean="0">
              <a:latin typeface="Calibri" charset="0"/>
            </a:endParaRPr>
          </a:p>
          <a:p>
            <a:pPr marL="457200" indent="-457200">
              <a:lnSpc>
                <a:spcPct val="90000"/>
              </a:lnSpc>
              <a:buFont typeface="Arial"/>
              <a:buChar char="•"/>
            </a:pPr>
            <a:r>
              <a:rPr lang="en-US" sz="2800" dirty="0" smtClean="0">
                <a:latin typeface="Calibri" charset="0"/>
              </a:rPr>
              <a:t>Evolution</a:t>
            </a:r>
            <a:r>
              <a:rPr lang="en-US" sz="2800" b="0" dirty="0" smtClean="0">
                <a:latin typeface="Calibri" charset="0"/>
              </a:rPr>
              <a:t> is descent with modification from a common ancestor, i.e., </a:t>
            </a:r>
            <a:r>
              <a:rPr lang="en-US" sz="2800" b="0" dirty="0" smtClean="0"/>
              <a:t>change in inherited traits within a population over successive generations.</a:t>
            </a:r>
            <a:endParaRPr lang="en-US" sz="2800" b="0" dirty="0" smtClean="0">
              <a:latin typeface="Calibri" charset="0"/>
            </a:endParaRPr>
          </a:p>
          <a:p>
            <a:pPr marL="457200" indent="-457200">
              <a:lnSpc>
                <a:spcPct val="90000"/>
              </a:lnSpc>
              <a:buFont typeface="Arial"/>
              <a:buChar char="•"/>
            </a:pPr>
            <a:r>
              <a:rPr lang="en-US" sz="2800" dirty="0" smtClean="0">
                <a:latin typeface="Calibri" charset="0"/>
              </a:rPr>
              <a:t>Genetics</a:t>
            </a:r>
            <a:r>
              <a:rPr lang="en-US" sz="2800" b="0" dirty="0" smtClean="0">
                <a:latin typeface="Calibri" charset="0"/>
              </a:rPr>
              <a:t> explains the process of trait inheritance.  </a:t>
            </a:r>
          </a:p>
        </p:txBody>
      </p:sp>
      <p:pic>
        <p:nvPicPr>
          <p:cNvPr id="3" name="Picture 2"/>
          <p:cNvPicPr>
            <a:picLocks noChangeAspect="1"/>
          </p:cNvPicPr>
          <p:nvPr/>
        </p:nvPicPr>
        <p:blipFill>
          <a:blip r:embed="rId3"/>
          <a:stretch>
            <a:fillRect/>
          </a:stretch>
        </p:blipFill>
        <p:spPr>
          <a:xfrm>
            <a:off x="1962949" y="3393486"/>
            <a:ext cx="5842000" cy="3289300"/>
          </a:xfrm>
          <a:prstGeom prst="rect">
            <a:avLst/>
          </a:prstGeom>
          <a:ln>
            <a:noFill/>
          </a:ln>
          <a:effectLst>
            <a:softEdge rad="112500"/>
          </a:effectLst>
        </p:spPr>
      </p:pic>
      <p:sp>
        <p:nvSpPr>
          <p:cNvPr id="4" name="Rectangle 3"/>
          <p:cNvSpPr/>
          <p:nvPr/>
        </p:nvSpPr>
        <p:spPr>
          <a:xfrm>
            <a:off x="4572000" y="6596390"/>
            <a:ext cx="4572000" cy="261610"/>
          </a:xfrm>
          <a:prstGeom prst="rect">
            <a:avLst/>
          </a:prstGeom>
        </p:spPr>
        <p:txBody>
          <a:bodyPr>
            <a:spAutoFit/>
          </a:bodyPr>
          <a:lstStyle/>
          <a:p>
            <a:r>
              <a:rPr lang="en-US" sz="1100" dirty="0">
                <a:latin typeface="Calibri"/>
                <a:cs typeface="Calibri"/>
              </a:rPr>
              <a:t>https://</a:t>
            </a:r>
            <a:r>
              <a:rPr lang="en-US" sz="1100" dirty="0" err="1">
                <a:latin typeface="Calibri"/>
                <a:cs typeface="Calibri"/>
              </a:rPr>
              <a:t>www.coursera.org</a:t>
            </a:r>
            <a:r>
              <a:rPr lang="en-US" sz="1100" dirty="0">
                <a:latin typeface="Calibri"/>
                <a:cs typeface="Calibri"/>
              </a:rPr>
              <a:t>/course/</a:t>
            </a:r>
            <a:r>
              <a:rPr lang="en-US" sz="1100" dirty="0" err="1">
                <a:latin typeface="Calibri"/>
                <a:cs typeface="Calibri"/>
              </a:rPr>
              <a:t>geneticsevolution</a:t>
            </a:r>
            <a:r>
              <a:rPr lang="en-US" sz="1100" dirty="0">
                <a:latin typeface="Calibri"/>
                <a:cs typeface="Calibri"/>
              </a:rPr>
              <a:t> </a:t>
            </a:r>
          </a:p>
        </p:txBody>
      </p:sp>
    </p:spTree>
    <p:extLst>
      <p:ext uri="{BB962C8B-B14F-4D97-AF65-F5344CB8AC3E}">
        <p14:creationId xmlns:p14="http://schemas.microsoft.com/office/powerpoint/2010/main" val="173783257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1000697"/>
          </a:xfrm>
        </p:spPr>
        <p:txBody>
          <a:bodyPr/>
          <a:lstStyle/>
          <a:p>
            <a:r>
              <a:rPr lang="en-US" dirty="0" smtClean="0"/>
              <a:t>Concept mapping</a:t>
            </a:r>
            <a:endParaRPr lang="en-US" dirty="0"/>
          </a:p>
        </p:txBody>
      </p:sp>
      <p:sp>
        <p:nvSpPr>
          <p:cNvPr id="3" name="Content Placeholder 2"/>
          <p:cNvSpPr>
            <a:spLocks noGrp="1"/>
          </p:cNvSpPr>
          <p:nvPr>
            <p:ph idx="1"/>
          </p:nvPr>
        </p:nvSpPr>
        <p:spPr>
          <a:xfrm>
            <a:off x="0" y="1151520"/>
            <a:ext cx="9144000" cy="5566522"/>
          </a:xfrm>
        </p:spPr>
        <p:txBody>
          <a:bodyPr/>
          <a:lstStyle/>
          <a:p>
            <a:pPr marL="457200" indent="-457200">
              <a:buFont typeface="Arial"/>
              <a:buChar char="•"/>
            </a:pPr>
            <a:r>
              <a:rPr lang="en-US" sz="3200" b="0" dirty="0" smtClean="0"/>
              <a:t>Tool of visual learning, type of graphic organizer </a:t>
            </a:r>
            <a:r>
              <a:rPr lang="en-US" sz="2400" b="0" dirty="0" smtClean="0">
                <a:hlinkClick r:id="rId2"/>
              </a:rPr>
              <a:t>http</a:t>
            </a:r>
            <a:r>
              <a:rPr lang="en-US" sz="2400" b="0" dirty="0">
                <a:hlinkClick r:id="rId2"/>
              </a:rPr>
              <a:t>://www.inspiration.com/visual-learning/concept-</a:t>
            </a:r>
            <a:r>
              <a:rPr lang="en-US" sz="2400" b="0" dirty="0" smtClean="0">
                <a:hlinkClick r:id="rId2"/>
              </a:rPr>
              <a:t>mapping</a:t>
            </a:r>
            <a:endParaRPr lang="en-US" sz="2400" b="0" dirty="0" smtClean="0"/>
          </a:p>
          <a:p>
            <a:pPr marL="457200" indent="-457200">
              <a:buFont typeface="Arial"/>
              <a:buChar char="•"/>
            </a:pPr>
            <a:r>
              <a:rPr lang="en-US" sz="3200" b="0" dirty="0" smtClean="0"/>
              <a:t>Visual learning helps students see how concepts/ideas are connected (especially to prior knowledge) and organize large amounts of info </a:t>
            </a:r>
          </a:p>
          <a:p>
            <a:pPr marL="457200" indent="-457200">
              <a:buFont typeface="Arial"/>
              <a:buChar char="•"/>
            </a:pPr>
            <a:r>
              <a:rPr lang="en-US" sz="3200" b="0" dirty="0" smtClean="0"/>
              <a:t>Integrated with verbal strategies, aligned with Common Core</a:t>
            </a:r>
          </a:p>
          <a:p>
            <a:pPr marL="457200" indent="-457200">
              <a:buFont typeface="Arial"/>
              <a:buChar char="•"/>
            </a:pPr>
            <a:r>
              <a:rPr lang="en-US" sz="3200" b="0" dirty="0" smtClean="0"/>
              <a:t>Good assessment tool</a:t>
            </a:r>
          </a:p>
          <a:p>
            <a:endParaRPr lang="en-US" b="0" dirty="0"/>
          </a:p>
        </p:txBody>
      </p:sp>
    </p:spTree>
    <p:extLst>
      <p:ext uri="{BB962C8B-B14F-4D97-AF65-F5344CB8AC3E}">
        <p14:creationId xmlns:p14="http://schemas.microsoft.com/office/powerpoint/2010/main" val="164914151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854"/>
          </a:xfrm>
        </p:spPr>
        <p:txBody>
          <a:bodyPr>
            <a:normAutofit/>
          </a:bodyPr>
          <a:lstStyle/>
          <a:p>
            <a:r>
              <a:rPr lang="en-US" dirty="0" smtClean="0"/>
              <a:t>Concept mapping – nuts &amp; bolts</a:t>
            </a:r>
            <a:endParaRPr lang="en-US" dirty="0"/>
          </a:p>
        </p:txBody>
      </p:sp>
      <p:sp>
        <p:nvSpPr>
          <p:cNvPr id="3" name="Content Placeholder 2"/>
          <p:cNvSpPr>
            <a:spLocks noGrp="1"/>
          </p:cNvSpPr>
          <p:nvPr>
            <p:ph idx="1"/>
          </p:nvPr>
        </p:nvSpPr>
        <p:spPr>
          <a:xfrm>
            <a:off x="0" y="1151520"/>
            <a:ext cx="9144000" cy="5566522"/>
          </a:xfrm>
        </p:spPr>
        <p:txBody>
          <a:bodyPr/>
          <a:lstStyle/>
          <a:p>
            <a:pPr marL="514350" indent="-514350">
              <a:buFont typeface="+mj-lt"/>
              <a:buAutoNum type="arabicPeriod"/>
            </a:pPr>
            <a:r>
              <a:rPr lang="en-US" sz="3200" b="0" dirty="0" smtClean="0"/>
              <a:t>Start with main idea/topic/issue or focus question</a:t>
            </a:r>
          </a:p>
          <a:p>
            <a:pPr marL="514350" indent="-514350">
              <a:buFont typeface="+mj-lt"/>
              <a:buAutoNum type="arabicPeriod"/>
            </a:pPr>
            <a:r>
              <a:rPr lang="en-US" sz="3200" b="0" dirty="0" smtClean="0"/>
              <a:t>Identify key concepts that connect/relate to main idea and rank them</a:t>
            </a:r>
          </a:p>
          <a:p>
            <a:pPr marL="628650" lvl="1" indent="-514350"/>
            <a:r>
              <a:rPr lang="en-US" sz="3200" dirty="0"/>
              <a:t>M</a:t>
            </a:r>
            <a:r>
              <a:rPr lang="en-US" sz="3200" dirty="0" smtClean="0"/>
              <a:t>ore general, inclusive concepts come first, then link to smaller, more specific concepts</a:t>
            </a:r>
            <a:endParaRPr lang="en-US" sz="3200" b="0" dirty="0" smtClean="0"/>
          </a:p>
          <a:p>
            <a:pPr marL="514350" indent="-514350">
              <a:buFont typeface="+mj-lt"/>
              <a:buAutoNum type="arabicPeriod"/>
            </a:pPr>
            <a:r>
              <a:rPr lang="en-US" sz="3200" b="0" dirty="0" smtClean="0"/>
              <a:t>Finish by connecting concepts</a:t>
            </a:r>
          </a:p>
          <a:p>
            <a:pPr marL="628650" lvl="1" indent="-514350"/>
            <a:r>
              <a:rPr lang="en-US" sz="3200" dirty="0"/>
              <a:t>E</a:t>
            </a:r>
            <a:r>
              <a:rPr lang="en-US" sz="3200" b="0" dirty="0" smtClean="0"/>
              <a:t>stablish links and cross-links, and create linking phrases and words</a:t>
            </a:r>
          </a:p>
          <a:p>
            <a:endParaRPr lang="en-US" b="0" dirty="0"/>
          </a:p>
        </p:txBody>
      </p:sp>
    </p:spTree>
    <p:extLst>
      <p:ext uri="{BB962C8B-B14F-4D97-AF65-F5344CB8AC3E}">
        <p14:creationId xmlns:p14="http://schemas.microsoft.com/office/powerpoint/2010/main" val="202223016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20679" cy="1151520"/>
          </a:xfrm>
        </p:spPr>
        <p:txBody>
          <a:bodyPr>
            <a:normAutofit fontScale="90000"/>
          </a:bodyPr>
          <a:lstStyle/>
          <a:p>
            <a:r>
              <a:rPr lang="en-US" dirty="0" smtClean="0"/>
              <a:t>Create an evolutionary genetics Concept map</a:t>
            </a:r>
            <a:endParaRPr lang="en-US" dirty="0"/>
          </a:p>
        </p:txBody>
      </p:sp>
      <p:sp>
        <p:nvSpPr>
          <p:cNvPr id="3" name="Content Placeholder 2"/>
          <p:cNvSpPr>
            <a:spLocks noGrp="1"/>
          </p:cNvSpPr>
          <p:nvPr>
            <p:ph idx="1"/>
          </p:nvPr>
        </p:nvSpPr>
        <p:spPr>
          <a:xfrm>
            <a:off x="0" y="1269900"/>
            <a:ext cx="9144000" cy="5448142"/>
          </a:xfrm>
        </p:spPr>
        <p:txBody>
          <a:bodyPr/>
          <a:lstStyle/>
          <a:p>
            <a:pPr marL="457200" indent="-457200">
              <a:buFont typeface="Arial"/>
              <a:buChar char="•"/>
            </a:pPr>
            <a:r>
              <a:rPr lang="en-US" sz="3200" b="0" dirty="0" smtClean="0"/>
              <a:t>Create a concept map that includes the core concepts/ideas that students need to understand to connect genetics with evolution.</a:t>
            </a:r>
          </a:p>
          <a:p>
            <a:pPr marL="457200" indent="-457200">
              <a:buFont typeface="Arial"/>
              <a:buChar char="•"/>
            </a:pPr>
            <a:r>
              <a:rPr lang="en-US" sz="3200" b="0" dirty="0" smtClean="0"/>
              <a:t>Use the supplies provided (poster paper, sentence strips, sharpies, colored yarn).</a:t>
            </a:r>
          </a:p>
          <a:p>
            <a:pPr marL="457200" indent="-457200">
              <a:buFont typeface="Arial"/>
              <a:buChar char="•"/>
            </a:pPr>
            <a:r>
              <a:rPr lang="en-US" sz="3200" b="0" dirty="0" smtClean="0"/>
              <a:t>You are welcome to modify/edit your map throughout the week.</a:t>
            </a:r>
          </a:p>
          <a:p>
            <a:endParaRPr lang="en-US" b="0" dirty="0"/>
          </a:p>
        </p:txBody>
      </p:sp>
    </p:spTree>
    <p:extLst>
      <p:ext uri="{BB962C8B-B14F-4D97-AF65-F5344CB8AC3E}">
        <p14:creationId xmlns:p14="http://schemas.microsoft.com/office/powerpoint/2010/main" val="995169777"/>
      </p:ext>
    </p:extLst>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7-03 at 7.00.0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018" b="5351"/>
          <a:stretch/>
        </p:blipFill>
        <p:spPr>
          <a:xfrm>
            <a:off x="0" y="-21524"/>
            <a:ext cx="9143999" cy="6858000"/>
          </a:xfrm>
        </p:spPr>
      </p:pic>
      <p:sp>
        <p:nvSpPr>
          <p:cNvPr id="5" name="TextBox 4"/>
          <p:cNvSpPr txBox="1"/>
          <p:nvPr/>
        </p:nvSpPr>
        <p:spPr>
          <a:xfrm>
            <a:off x="0" y="6467144"/>
            <a:ext cx="5830142" cy="369332"/>
          </a:xfrm>
          <a:prstGeom prst="rect">
            <a:avLst/>
          </a:prstGeom>
          <a:noFill/>
        </p:spPr>
        <p:txBody>
          <a:bodyPr wrap="none" rtlCol="0">
            <a:spAutoFit/>
          </a:bodyPr>
          <a:lstStyle/>
          <a:p>
            <a:r>
              <a:rPr lang="en-US" dirty="0" smtClean="0"/>
              <a:t>Sample concept map for photosynthesis &amp; respiration.</a:t>
            </a:r>
            <a:endParaRPr lang="en-US" dirty="0"/>
          </a:p>
        </p:txBody>
      </p:sp>
    </p:spTree>
    <p:extLst>
      <p:ext uri="{BB962C8B-B14F-4D97-AF65-F5344CB8AC3E}">
        <p14:creationId xmlns:p14="http://schemas.microsoft.com/office/powerpoint/2010/main" val="1951964276"/>
      </p:ext>
    </p:extLst>
  </p:cSld>
  <p:clrMapOvr>
    <a:masterClrMapping/>
  </p:clrMapOvr>
  <p:transition xmlns:p14="http://schemas.microsoft.com/office/powerpoint/2010/mai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SLIDEGUID" val="44B5938604784258AF8F4EB78F4AE4F8"/>
  <p:tag name="SLIDEID" val="44B5938604784258AF8F4EB78F4AE4F8"/>
  <p:tag name="SLIDEORDER" val="1"/>
  <p:tag name="SLIDETYPE" val="Q"/>
  <p:tag name="DEMOGRAPHIC" val="False"/>
  <p:tag name="SPEEDSCORING" val="False"/>
  <p:tag name="TPSTANDARDS" val=""/>
  <p:tag name="DELIMITERS" val="3.1"/>
  <p:tag name="QUESTIONALIAS" val="Have you reviewed Chapters 1 &amp; 2?"/>
  <p:tag name="ANSWERSALIAS" val="Yes|smicln|No"/>
  <p:tag name="COUNTDOWNSECONDS" val="20"/>
  <p:tag name="RESPONSESGATHERED" val="True"/>
  <p:tag name="TOTALRESPONSES" val="34"/>
  <p:tag name="RESPONSECOUNT" val="34"/>
  <p:tag name="SLICED" val="False"/>
  <p:tag name="RESPONSES" val="2;2;1;1;1;2;1;2;1;1;2;1;2;1;2;2;1;1;2;2;2;2;2;2;2;2;1;1;1;2;2;2;2;1;"/>
  <p:tag name="CHARTSTRINGSTD" val="14 20"/>
  <p:tag name="CHARTSTRINGREV" val="20 14"/>
  <p:tag name="CHARTSTRINGSTDPER" val="0.411764705882353 0.588235294117647"/>
  <p:tag name="CHARTSTRINGREVPER" val="0.588235294117647 0.411764705882353"/>
</p:tagLst>
</file>

<file path=ppt/tags/tag10.xml><?xml version="1.0" encoding="utf-8"?>
<p:tagLst xmlns:a="http://schemas.openxmlformats.org/drawingml/2006/main" xmlns:r="http://schemas.openxmlformats.org/officeDocument/2006/relationships" xmlns:p="http://schemas.openxmlformats.org/presentationml/2006/main">
  <p:tag name="OLDNUMANSWERS" val="2"/>
  <p:tag name="TEXTLENGTH" val="6"/>
  <p:tag name="FONTSIZE" val="36"/>
  <p:tag name="BULLETTYPE" val="ppBulletArabicPeriod"/>
  <p:tag name="ANSWERTEXT" val="Yes&#10;No"/>
</p:tagLst>
</file>

<file path=ppt/tags/tag11.xml><?xml version="1.0" encoding="utf-8"?>
<p:tagLst xmlns:a="http://schemas.openxmlformats.org/drawingml/2006/main" xmlns:r="http://schemas.openxmlformats.org/officeDocument/2006/relationships" xmlns:p="http://schemas.openxmlformats.org/presentationml/2006/main">
  <p:tag name="ISFIXED" val="True"/>
  <p:tag name="ISRESPTABLE" val="True"/>
</p:tagLst>
</file>

<file path=ppt/tags/tag12.xml><?xml version="1.0" encoding="utf-8"?>
<p:tagLst xmlns:a="http://schemas.openxmlformats.org/drawingml/2006/main" xmlns:r="http://schemas.openxmlformats.org/officeDocument/2006/relationships" xmlns:p="http://schemas.openxmlformats.org/presentationml/2006/main">
  <p:tag name="CDTYPE" val="Style_BallDrop"/>
  <p:tag name="STYLE" val="0"/>
  <p:tag name="CDTIMELEFT" val="20"/>
</p:tagLst>
</file>

<file path=ppt/tags/tag2.xml><?xml version="1.0" encoding="utf-8"?>
<p:tagLst xmlns:a="http://schemas.openxmlformats.org/drawingml/2006/main" xmlns:r="http://schemas.openxmlformats.org/officeDocument/2006/relationships" xmlns:p="http://schemas.openxmlformats.org/presentationml/2006/main">
  <p:tag name="OLDNUMANSWERS" val="2"/>
  <p:tag name="TEXTLENGTH" val="6"/>
  <p:tag name="FONTSIZE" val="36"/>
  <p:tag name="BULLETTYPE" val="ppBulletArabicPeriod"/>
  <p:tag name="ANSWERTEXT" val="Yes&#10;No"/>
</p:tagLst>
</file>

<file path=ppt/tags/tag3.xml><?xml version="1.0" encoding="utf-8"?>
<p:tagLst xmlns:a="http://schemas.openxmlformats.org/drawingml/2006/main" xmlns:r="http://schemas.openxmlformats.org/officeDocument/2006/relationships" xmlns:p="http://schemas.openxmlformats.org/presentationml/2006/main">
  <p:tag name="ISFIXED" val="True"/>
  <p:tag name="ISRESPTABLE" val="True"/>
</p:tagLst>
</file>

<file path=ppt/tags/tag4.xml><?xml version="1.0" encoding="utf-8"?>
<p:tagLst xmlns:a="http://schemas.openxmlformats.org/drawingml/2006/main" xmlns:r="http://schemas.openxmlformats.org/officeDocument/2006/relationships" xmlns:p="http://schemas.openxmlformats.org/presentationml/2006/main">
  <p:tag name="CDTYPE" val="Style_BallDrop"/>
  <p:tag name="STYLE" val="0"/>
  <p:tag name="CDTIMELEFT" val="20"/>
</p:tagLst>
</file>

<file path=ppt/tags/tag5.xml><?xml version="1.0" encoding="utf-8"?>
<p:tagLst xmlns:a="http://schemas.openxmlformats.org/drawingml/2006/main" xmlns:r="http://schemas.openxmlformats.org/officeDocument/2006/relationships" xmlns:p="http://schemas.openxmlformats.org/presentationml/2006/main">
  <p:tag name="SLIDEGUID" val="44B5938604784258AF8F4EB78F4AE4F8"/>
  <p:tag name="SLIDEID" val="44B5938604784258AF8F4EB78F4AE4F8"/>
  <p:tag name="SLIDEORDER" val="1"/>
  <p:tag name="SLIDETYPE" val="Q"/>
  <p:tag name="DEMOGRAPHIC" val="False"/>
  <p:tag name="SPEEDSCORING" val="False"/>
  <p:tag name="TPSTANDARDS" val=""/>
  <p:tag name="DELIMITERS" val="3.1"/>
  <p:tag name="QUESTIONALIAS" val="Have you reviewed Chapters 1 &amp; 2?"/>
  <p:tag name="ANSWERSALIAS" val="Yes|smicln|No"/>
  <p:tag name="COUNTDOWNSECONDS" val="20"/>
  <p:tag name="RESPONSESGATHERED" val="True"/>
  <p:tag name="TOTALRESPONSES" val="34"/>
  <p:tag name="RESPONSECOUNT" val="34"/>
  <p:tag name="SLICED" val="False"/>
  <p:tag name="RESPONSES" val="2;2;1;1;1;2;1;2;1;1;2;1;2;1;2;2;1;1;2;2;2;2;2;2;2;2;1;1;1;2;2;2;2;1;"/>
  <p:tag name="CHARTSTRINGSTD" val="14 20"/>
  <p:tag name="CHARTSTRINGREV" val="20 14"/>
  <p:tag name="CHARTSTRINGSTDPER" val="0.411764705882353 0.588235294117647"/>
  <p:tag name="CHARTSTRINGREVPER" val="0.588235294117647 0.411764705882353"/>
</p:tagLst>
</file>

<file path=ppt/tags/tag6.xml><?xml version="1.0" encoding="utf-8"?>
<p:tagLst xmlns:a="http://schemas.openxmlformats.org/drawingml/2006/main" xmlns:r="http://schemas.openxmlformats.org/officeDocument/2006/relationships" xmlns:p="http://schemas.openxmlformats.org/presentationml/2006/main">
  <p:tag name="OLDNUMANSWERS" val="2"/>
  <p:tag name="TEXTLENGTH" val="6"/>
  <p:tag name="FONTSIZE" val="36"/>
  <p:tag name="BULLETTYPE" val="ppBulletArabicPeriod"/>
  <p:tag name="ANSWERTEXT" val="Yes&#10;No"/>
</p:tagLst>
</file>

<file path=ppt/tags/tag7.xml><?xml version="1.0" encoding="utf-8"?>
<p:tagLst xmlns:a="http://schemas.openxmlformats.org/drawingml/2006/main" xmlns:r="http://schemas.openxmlformats.org/officeDocument/2006/relationships" xmlns:p="http://schemas.openxmlformats.org/presentationml/2006/main">
  <p:tag name="ISFIXED" val="True"/>
  <p:tag name="ISRESPTABLE" val="True"/>
</p:tagLst>
</file>

<file path=ppt/tags/tag8.xml><?xml version="1.0" encoding="utf-8"?>
<p:tagLst xmlns:a="http://schemas.openxmlformats.org/drawingml/2006/main" xmlns:r="http://schemas.openxmlformats.org/officeDocument/2006/relationships" xmlns:p="http://schemas.openxmlformats.org/presentationml/2006/main">
  <p:tag name="CDTYPE" val="Style_BallDrop"/>
  <p:tag name="STYLE" val="0"/>
  <p:tag name="CDTIMELEFT" val="20"/>
</p:tagLst>
</file>

<file path=ppt/tags/tag9.xml><?xml version="1.0" encoding="utf-8"?>
<p:tagLst xmlns:a="http://schemas.openxmlformats.org/drawingml/2006/main" xmlns:r="http://schemas.openxmlformats.org/officeDocument/2006/relationships" xmlns:p="http://schemas.openxmlformats.org/presentationml/2006/main">
  <p:tag name="SLIDEGUID" val="44B5938604784258AF8F4EB78F4AE4F8"/>
  <p:tag name="SLIDEID" val="44B5938604784258AF8F4EB78F4AE4F8"/>
  <p:tag name="SLIDEORDER" val="1"/>
  <p:tag name="SLIDETYPE" val="Q"/>
  <p:tag name="DEMOGRAPHIC" val="False"/>
  <p:tag name="SPEEDSCORING" val="False"/>
  <p:tag name="TPSTANDARDS" val=""/>
  <p:tag name="DELIMITERS" val="3.1"/>
  <p:tag name="QUESTIONALIAS" val="Have you reviewed Chapters 1 &amp; 2?"/>
  <p:tag name="ANSWERSALIAS" val="Yes|smicln|No"/>
  <p:tag name="COUNTDOWNSECONDS" val="20"/>
  <p:tag name="RESPONSESGATHERED" val="True"/>
  <p:tag name="TOTALRESPONSES" val="34"/>
  <p:tag name="RESPONSECOUNT" val="34"/>
  <p:tag name="SLICED" val="False"/>
  <p:tag name="RESPONSES" val="2;2;1;1;1;2;1;2;1;1;2;1;2;1;2;2;1;1;2;2;2;2;2;2;2;2;1;1;1;2;2;2;2;1;"/>
  <p:tag name="CHARTSTRINGSTD" val="14 20"/>
  <p:tag name="CHARTSTRINGREV" val="20 14"/>
  <p:tag name="CHARTSTRINGSTDPER" val="0.411764705882353 0.588235294117647"/>
  <p:tag name="CHARTSTRINGREVPER" val="0.588235294117647 0.4117647058823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11535</TotalTime>
  <Words>2070</Words>
  <Application>Microsoft Macintosh PowerPoint</Application>
  <PresentationFormat>On-screen Show (4:3)</PresentationFormat>
  <Paragraphs>279</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Essential</vt:lpstr>
      <vt:lpstr>Interactive notebooking</vt:lpstr>
      <vt:lpstr>Week 1, Part 1 Evolutionary genetics overview</vt:lpstr>
      <vt:lpstr>PowerPoint Presentation</vt:lpstr>
      <vt:lpstr>Proposed NGSS for California</vt:lpstr>
      <vt:lpstr>Evolutionary genetics</vt:lpstr>
      <vt:lpstr>Concept mapping</vt:lpstr>
      <vt:lpstr>Concept mapping – nuts &amp; bolts</vt:lpstr>
      <vt:lpstr>Create an evolutionary genetics Concept map</vt:lpstr>
      <vt:lpstr>PowerPoint Presentation</vt:lpstr>
      <vt:lpstr>Quick write Reflection</vt:lpstr>
      <vt:lpstr>How do genes drive biological diversity?</vt:lpstr>
      <vt:lpstr>Which of the following does not contribute to genetic variation in populations?</vt:lpstr>
      <vt:lpstr>key principle: mechanisms of evolution </vt:lpstr>
      <vt:lpstr>Selective pressure from the environment acts directly on</vt:lpstr>
      <vt:lpstr>Selection acts on the phenotype</vt:lpstr>
      <vt:lpstr>How do we define phenotype?</vt:lpstr>
      <vt:lpstr>Focus: the interplay between genotype &amp; phenotype</vt:lpstr>
      <vt:lpstr>natural selection</vt:lpstr>
      <vt:lpstr>The concept of fitness</vt:lpstr>
      <vt:lpstr>Natural selection ____ genetic variation in populations.</vt:lpstr>
      <vt:lpstr>Natural selection can act on population variation in different ways</vt:lpstr>
      <vt:lpstr>Directional selection</vt:lpstr>
      <vt:lpstr>Directional selection – real world</vt:lpstr>
      <vt:lpstr>Stabilizing selection</vt:lpstr>
      <vt:lpstr>Stabilizing selection – real world</vt:lpstr>
      <vt:lpstr>Disruptive selection</vt:lpstr>
      <vt:lpstr>Disruptive selection – real world</vt:lpstr>
      <vt:lpstr>Balancing selection</vt:lpstr>
      <vt:lpstr>Heterozygote advantage – real world</vt:lpstr>
      <vt:lpstr>Cystic fibrosis</vt:lpstr>
      <vt:lpstr>Sickle-cell anemia</vt:lpstr>
      <vt:lpstr>Sickle-cell anemia</vt:lpstr>
      <vt:lpstr>b-thalassemia</vt:lpstr>
      <vt:lpstr>Connexin 26 deafness</vt:lpstr>
      <vt:lpstr>Heterozygote advantage – real world</vt:lpstr>
      <vt:lpstr>PowerPoint Presentation</vt:lpstr>
      <vt:lpstr>Sexual selection</vt:lpstr>
      <vt:lpstr>Sexual selection – real world</vt:lpstr>
      <vt:lpstr>Resources/references</vt:lpstr>
    </vt:vector>
  </TitlesOfParts>
  <Company>CSU East Bay - Biology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Caron Inouye</dc:creator>
  <cp:lastModifiedBy>Caron Inouye</cp:lastModifiedBy>
  <cp:revision>271</cp:revision>
  <dcterms:created xsi:type="dcterms:W3CDTF">2011-06-16T02:19:34Z</dcterms:created>
  <dcterms:modified xsi:type="dcterms:W3CDTF">2013-07-16T07:08:42Z</dcterms:modified>
</cp:coreProperties>
</file>